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7" r:id="rId2"/>
    <p:sldId id="258" r:id="rId3"/>
    <p:sldId id="260" r:id="rId4"/>
    <p:sldId id="259" r:id="rId5"/>
    <p:sldId id="261" r:id="rId6"/>
    <p:sldId id="288" r:id="rId7"/>
    <p:sldId id="265" r:id="rId8"/>
    <p:sldId id="266" r:id="rId9"/>
    <p:sldId id="268" r:id="rId10"/>
    <p:sldId id="269" r:id="rId11"/>
    <p:sldId id="270" r:id="rId12"/>
    <p:sldId id="273" r:id="rId13"/>
    <p:sldId id="285" r:id="rId14"/>
    <p:sldId id="286" r:id="rId15"/>
    <p:sldId id="262" r:id="rId16"/>
    <p:sldId id="278" r:id="rId17"/>
    <p:sldId id="274" r:id="rId18"/>
    <p:sldId id="279" r:id="rId19"/>
    <p:sldId id="275" r:id="rId20"/>
    <p:sldId id="308" r:id="rId21"/>
    <p:sldId id="280" r:id="rId22"/>
    <p:sldId id="276" r:id="rId23"/>
    <p:sldId id="289" r:id="rId24"/>
    <p:sldId id="290" r:id="rId25"/>
    <p:sldId id="281" r:id="rId26"/>
    <p:sldId id="284" r:id="rId27"/>
    <p:sldId id="283" r:id="rId28"/>
    <p:sldId id="291" r:id="rId29"/>
    <p:sldId id="292" r:id="rId30"/>
    <p:sldId id="293" r:id="rId31"/>
    <p:sldId id="294" r:id="rId32"/>
    <p:sldId id="295" r:id="rId33"/>
    <p:sldId id="296" r:id="rId34"/>
    <p:sldId id="306" r:id="rId35"/>
    <p:sldId id="298" r:id="rId36"/>
    <p:sldId id="299" r:id="rId37"/>
    <p:sldId id="305" r:id="rId38"/>
    <p:sldId id="300" r:id="rId39"/>
    <p:sldId id="301" r:id="rId40"/>
    <p:sldId id="303" r:id="rId41"/>
    <p:sldId id="304" r:id="rId42"/>
    <p:sldId id="287" r:id="rId43"/>
    <p:sldId id="307" r:id="rId44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1D7F44-FA8E-4347-95E1-CA39FD83604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0269"/>
            <a:ext cx="5486400" cy="444341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CC1033-BC59-47B4-B019-92E76C1FA7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8039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B6794FF-2F8F-4083-8416-47918006971C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CC1033-BC59-47B4-B019-92E76C1FA7F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F3C8FA-1533-4A4A-9CEF-5777808856AE}" type="slidenum">
              <a:rPr lang="cs-CZ"/>
              <a:pPr/>
              <a:t>22</a:t>
            </a:fld>
            <a:endParaRPr lang="cs-CZ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DB17556-58B3-4BB7-B6E6-0D043206941E}" type="slidenum">
              <a:rPr lang="cs-CZ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AD89184-9E61-4E88-80DC-DE17921EEFA3}" type="slidenum">
              <a:rPr lang="cs-CZ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Lepidodendron&amp;source=images&amp;cd=&amp;cad=rja&amp;docid=swaGIqz4BZmdRM&amp;tbnid=3caO79Y6U0vXWM:&amp;ved=0CAUQjRw&amp;url=http://fouquiereschf.free.fr/histoire/nos_plus_anciens_vestiges.htm&amp;ei=TC6lUYCmKMaa1AWP8YCoCQ&amp;bvm=bv.47008514,d.ZG4&amp;psig=AFQjCNEONuNhkd7hhnw0qtl4VkpcLtF_LQ&amp;ust=136986614109925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1/13/Sigillaria_sp.4_-_Carbonifer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gif"/><Relationship Id="rId5" Type="http://schemas.openxmlformats.org/officeDocument/2006/relationships/hyperlink" Target="http://www.google.cz/url?sa=i&amp;rct=j&amp;q=Sigillaria&amp;source=images&amp;cd=&amp;cad=rja&amp;docid=OkBUtTxmvNXvRM&amp;tbnid=TbyhKbHW0Z6N3M:&amp;ved=0CAUQjRw&amp;url=http://www.geocraft.com/WVFossils/SigillariaDwg.html&amp;ei=UranUb6GAcjLsgaxsoHYBg&amp;bvm=bv.47244034,d.bGE&amp;psig=AFQjCNHJJNRxv_BHdCxEWYBZp-WlYB683w&amp;ust=1370031496484769" TargetMode="Externa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//upload.wikimedia.org/wikipedia/commons/3/33/Calamites_stems.JPG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3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://dic.academic.ru/pictures/enc_biology/plants/ris._4_94.jpg" TargetMode="External"/><Relationship Id="rId3" Type="http://schemas.openxmlformats.org/officeDocument/2006/relationships/hyperlink" Target="http://www.chlorischile.cl/cursoonline/guia1/Lepidodendron.jpg" TargetMode="External"/><Relationship Id="rId7" Type="http://schemas.openxmlformats.org/officeDocument/2006/relationships/hyperlink" Target="http://img.over-blog.com/500x306/4/03/04/08/svt-2/svt-3/svt-4/svt-5/svt-6/svt-7/svt-8/svst-9/svt-10/calamites-1.jpg" TargetMode="External"/><Relationship Id="rId2" Type="http://schemas.openxmlformats.org/officeDocument/2006/relationships/hyperlink" Target="http://commons.wikimedia.org/wiki/File:Lepidodendron_PAMuse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eocraft.com/WVFossils/PageMill_Images/image34.gif" TargetMode="External"/><Relationship Id="rId5" Type="http://schemas.openxmlformats.org/officeDocument/2006/relationships/hyperlink" Target="http://upload.wikimedia.org/wikipedia/commons/thumb/3/33/Calamites_stems.JPG/641px-Calamites_stems.JPG" TargetMode="External"/><Relationship Id="rId4" Type="http://schemas.openxmlformats.org/officeDocument/2006/relationships/hyperlink" Target="http://upload.wikimedia.org/wikipedia/commons/thumb/a/ac/Sigillaria_sp.5_-_Carbonifero.JPG/800px-Sigillaria_sp.5_-_Carbonifero.JPG" TargetMode="External"/><Relationship Id="rId9" Type="http://schemas.openxmlformats.org/officeDocument/2006/relationships/hyperlink" Target="http://www.botanika.upol.cz/atlasy/anatomie/index.html" TargetMode="Externa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00561317"/>
              </p:ext>
            </p:extLst>
          </p:nvPr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1938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VY_32_INOVACE_01C_16_Kapraďorosty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– přesličky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, plavuně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5843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Seznámení žáků s charakteristickými znaky přesliček a plavuní. Různovýtrusá rodozměna. Jejich vývoj, vznik černého uhlí. </a:t>
            </a:r>
          </a:p>
          <a:p>
            <a:r>
              <a:rPr lang="cs-CZ" sz="2800" dirty="0" smtClean="0"/>
              <a:t>Význam současných druhů.</a:t>
            </a:r>
          </a:p>
          <a:p>
            <a:r>
              <a:rPr lang="cs-CZ" sz="2800" dirty="0" smtClean="0"/>
              <a:t>Žáci doplňují odpovědi na kontrolní otázky na interaktivní tabuli s následnou kontrolou správných odpovědí. Lze použít i jako pracovní list.</a:t>
            </a:r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  <p:extLst>
      <p:ext uri="{BB962C8B-B14F-4D97-AF65-F5344CB8AC3E}">
        <p14:creationId xmlns="" xmlns:p14="http://schemas.microsoft.com/office/powerpoint/2010/main" val="153739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KAPRAĎOROSTY</a:t>
            </a:r>
            <a:br>
              <a:rPr lang="cs-CZ" b="1" dirty="0" smtClean="0"/>
            </a:br>
            <a:r>
              <a:rPr lang="cs-CZ" i="1" dirty="0" smtClean="0"/>
              <a:t>(</a:t>
            </a:r>
            <a:r>
              <a:rPr lang="cs-CZ" i="1" dirty="0" err="1" smtClean="0"/>
              <a:t>Pteridophyta</a:t>
            </a:r>
            <a:r>
              <a:rPr lang="cs-CZ" i="1" dirty="0" smtClean="0"/>
              <a:t>)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Přesličky, plavuně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0301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Systém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4 oddělení:</a:t>
            </a: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 1. odd.: Kapradiny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 2. odd.: Plavuně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 3. odd.: Přesličky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4. odd.: </a:t>
            </a:r>
            <a:r>
              <a:rPr lang="cs-CZ" b="1" dirty="0" err="1" smtClean="0">
                <a:solidFill>
                  <a:srgbClr val="FF0000"/>
                </a:solidFill>
              </a:rPr>
              <a:t>Prvosemenné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292080" y="3140968"/>
            <a:ext cx="576064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3" action="ppaction://hlinksldjump" highlightClick="1"/>
          </p:cNvPr>
          <p:cNvSpPr/>
          <p:nvPr/>
        </p:nvSpPr>
        <p:spPr>
          <a:xfrm>
            <a:off x="5292080" y="4437112"/>
            <a:ext cx="648072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4" action="ppaction://hlinksldjump" highlightClick="1"/>
          </p:cNvPr>
          <p:cNvSpPr/>
          <p:nvPr/>
        </p:nvSpPr>
        <p:spPr>
          <a:xfrm>
            <a:off x="5580112" y="5805264"/>
            <a:ext cx="64807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6603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2. odd.: Plavuně </a:t>
            </a:r>
            <a:r>
              <a:rPr lang="cs-CZ" i="1" dirty="0" smtClean="0"/>
              <a:t>(</a:t>
            </a:r>
            <a:r>
              <a:rPr lang="cs-CZ" i="1" dirty="0" err="1" smtClean="0"/>
              <a:t>Lycopodiophyta</a:t>
            </a:r>
            <a:r>
              <a:rPr lang="cs-CZ" i="1" dirty="0" smtClean="0"/>
              <a:t>)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49294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stálezelené, stejno- i různovýtrusné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plný, plazivý, nečlánkovaný, vidličnatě větvený stonek s příchytnými vlákny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drobné čárkovité listy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podzemní </a:t>
            </a:r>
            <a:r>
              <a:rPr lang="cs-CZ" dirty="0" err="1" smtClean="0"/>
              <a:t>prokel</a:t>
            </a:r>
            <a:r>
              <a:rPr lang="cs-CZ" dirty="0" smtClean="0"/>
              <a:t>, vyživující se saprofyticky</a:t>
            </a:r>
            <a:endParaRPr lang="cs-CZ" b="1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1331640" y="4725144"/>
            <a:ext cx="360040" cy="0"/>
          </a:xfrm>
          <a:prstGeom prst="line">
            <a:avLst/>
          </a:prstGeom>
          <a:ln w="82550">
            <a:solidFill>
              <a:srgbClr val="FFFF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SPOROFYLY – </a:t>
            </a:r>
            <a:r>
              <a:rPr lang="cs-CZ" dirty="0" smtClean="0"/>
              <a:t>na svrchní straně </a:t>
            </a:r>
            <a:r>
              <a:rPr lang="cs-CZ" b="1" dirty="0" smtClean="0"/>
              <a:t>SPORANGIUM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mikrosporofyl</a:t>
            </a:r>
            <a:r>
              <a:rPr lang="cs-CZ" dirty="0" smtClean="0"/>
              <a:t>		megasporofyl</a:t>
            </a:r>
          </a:p>
          <a:p>
            <a:pPr>
              <a:buNone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(různovýtrusná rodozměna – vranečky)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dirty="0" smtClean="0"/>
              <a:t>někdy tvoří na konci větévek </a:t>
            </a:r>
            <a:r>
              <a:rPr lang="cs-CZ" dirty="0" err="1" smtClean="0"/>
              <a:t>výtrusnicový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klas </a:t>
            </a:r>
            <a:r>
              <a:rPr lang="cs-CZ" b="1" dirty="0" smtClean="0"/>
              <a:t>STROBILUS</a:t>
            </a:r>
            <a:r>
              <a:rPr lang="cs-CZ" dirty="0" smtClean="0"/>
              <a:t> </a:t>
            </a:r>
            <a:endParaRPr lang="cs-CZ" b="1" dirty="0" smtClean="0"/>
          </a:p>
          <a:p>
            <a:endParaRPr lang="cs-CZ" dirty="0"/>
          </a:p>
        </p:txBody>
      </p:sp>
      <p:pic>
        <p:nvPicPr>
          <p:cNvPr id="4" name="Picture 2" descr="H:\CANON_SC\IMAGE\0001\SCN_0163.jpg"/>
          <p:cNvPicPr>
            <a:picLocks noChangeAspect="1" noChangeArrowheads="1"/>
          </p:cNvPicPr>
          <p:nvPr/>
        </p:nvPicPr>
        <p:blipFill>
          <a:blip r:embed="rId2" cstate="print"/>
          <a:srcRect l="2594" t="25523" r="85732" b="57949"/>
          <a:stretch>
            <a:fillRect/>
          </a:stretch>
        </p:blipFill>
        <p:spPr bwMode="auto">
          <a:xfrm>
            <a:off x="1691680" y="2924944"/>
            <a:ext cx="792088" cy="1232137"/>
          </a:xfrm>
          <a:prstGeom prst="rect">
            <a:avLst/>
          </a:prstGeom>
          <a:noFill/>
        </p:spPr>
      </p:pic>
      <p:pic>
        <p:nvPicPr>
          <p:cNvPr id="5" name="Picture 2" descr="H:\CANON_SC\IMAGE\0001\SCN_0163.jpg"/>
          <p:cNvPicPr>
            <a:picLocks noChangeAspect="1" noChangeArrowheads="1"/>
          </p:cNvPicPr>
          <p:nvPr/>
        </p:nvPicPr>
        <p:blipFill>
          <a:blip r:embed="rId2" cstate="print"/>
          <a:srcRect l="20754" t="47026" r="66274" b="35069"/>
          <a:stretch>
            <a:fillRect/>
          </a:stretch>
        </p:blipFill>
        <p:spPr bwMode="auto">
          <a:xfrm>
            <a:off x="5508104" y="2996952"/>
            <a:ext cx="807122" cy="1224136"/>
          </a:xfrm>
          <a:prstGeom prst="rect">
            <a:avLst/>
          </a:prstGeom>
          <a:noFill/>
        </p:spPr>
      </p:pic>
      <p:pic>
        <p:nvPicPr>
          <p:cNvPr id="6" name="Picture 2" descr="H:\CANON_SC\IMAGE\0001\SCN_0163.jpg"/>
          <p:cNvPicPr>
            <a:picLocks noChangeAspect="1" noChangeArrowheads="1"/>
          </p:cNvPicPr>
          <p:nvPr/>
        </p:nvPicPr>
        <p:blipFill>
          <a:blip r:embed="rId2" cstate="print"/>
          <a:srcRect t="51944" r="85731" b="20903"/>
          <a:stretch>
            <a:fillRect/>
          </a:stretch>
        </p:blipFill>
        <p:spPr bwMode="auto">
          <a:xfrm>
            <a:off x="7956376" y="4797152"/>
            <a:ext cx="936104" cy="1957308"/>
          </a:xfrm>
          <a:prstGeom prst="rect">
            <a:avLst/>
          </a:prstGeom>
          <a:noFill/>
        </p:spPr>
      </p:pic>
      <p:cxnSp>
        <p:nvCxnSpPr>
          <p:cNvPr id="7" name="Přímá spojovací čára 6"/>
          <p:cNvCxnSpPr/>
          <p:nvPr/>
        </p:nvCxnSpPr>
        <p:spPr>
          <a:xfrm flipV="1">
            <a:off x="8532440" y="5589240"/>
            <a:ext cx="360040" cy="216024"/>
          </a:xfrm>
          <a:prstGeom prst="line">
            <a:avLst/>
          </a:prstGeom>
          <a:ln w="730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8460432" y="6525344"/>
            <a:ext cx="72008" cy="26064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2267744" y="2924944"/>
            <a:ext cx="144016" cy="288032"/>
          </a:xfrm>
          <a:prstGeom prst="line">
            <a:avLst/>
          </a:prstGeom>
          <a:ln w="730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6084168" y="3068960"/>
            <a:ext cx="216024" cy="144016"/>
          </a:xfrm>
          <a:prstGeom prst="line">
            <a:avLst/>
          </a:prstGeom>
          <a:ln w="539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 flipV="1">
            <a:off x="5508104" y="2996952"/>
            <a:ext cx="288032" cy="288032"/>
          </a:xfrm>
          <a:prstGeom prst="line">
            <a:avLst/>
          </a:prstGeom>
          <a:ln w="857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Rodozměna různovýtrusná</a:t>
            </a:r>
            <a:endParaRPr lang="cs-CZ" sz="3200" b="1" dirty="0"/>
          </a:p>
        </p:txBody>
      </p:sp>
      <p:grpSp>
        <p:nvGrpSpPr>
          <p:cNvPr id="4" name="Zástupný symbol pro obsah 3"/>
          <p:cNvGrpSpPr>
            <a:grpSpLocks noGrp="1"/>
          </p:cNvGrpSpPr>
          <p:nvPr>
            <p:ph idx="1"/>
          </p:nvPr>
        </p:nvGrpSpPr>
        <p:grpSpPr>
          <a:xfrm>
            <a:off x="457200" y="1340768"/>
            <a:ext cx="7875220" cy="4785395"/>
            <a:chOff x="1033552" y="970318"/>
            <a:chExt cx="6922824" cy="5429962"/>
          </a:xfrm>
        </p:grpSpPr>
        <p:sp>
          <p:nvSpPr>
            <p:cNvPr id="5" name="TextovéPole 4"/>
            <p:cNvSpPr txBox="1"/>
            <p:nvPr/>
          </p:nvSpPr>
          <p:spPr>
            <a:xfrm>
              <a:off x="3701231" y="6000170"/>
              <a:ext cx="859684" cy="400110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výtrus</a:t>
              </a:r>
              <a:endParaRPr lang="cs-CZ" sz="2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527884" y="2687802"/>
              <a:ext cx="1332148" cy="400110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SPOROFYT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448032" y="1959228"/>
              <a:ext cx="1265993" cy="454003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výtrusnice</a:t>
              </a:r>
              <a:endParaRPr lang="cs-CZ" sz="2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405918" y="970318"/>
              <a:ext cx="1308107" cy="803234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mikrospory </a:t>
              </a:r>
              <a:r>
                <a:rPr lang="cs-CZ" sz="2000" b="1" dirty="0" err="1" smtClean="0"/>
                <a:t>megaspory</a:t>
              </a:r>
              <a:endParaRPr lang="cs-CZ" sz="20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417022" y="5173619"/>
              <a:ext cx="1486902" cy="454003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GAMETOFYT 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047289" y="4312048"/>
              <a:ext cx="1570439" cy="707886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p</a:t>
              </a:r>
              <a:r>
                <a:rPr lang="cs-CZ" sz="2000" b="1" dirty="0" smtClean="0"/>
                <a:t>elatka</a:t>
              </a:r>
            </a:p>
            <a:p>
              <a:r>
                <a:rPr lang="cs-CZ" sz="2000" i="1" dirty="0" smtClean="0"/>
                <a:t>antheridium</a:t>
              </a:r>
              <a:endParaRPr lang="cs-CZ" sz="2000" i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218128" y="4240040"/>
              <a:ext cx="1656184" cy="707886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z</a:t>
              </a:r>
              <a:r>
                <a:rPr lang="cs-CZ" sz="2000" b="1" dirty="0" smtClean="0"/>
                <a:t>árodečník</a:t>
              </a:r>
            </a:p>
            <a:p>
              <a:r>
                <a:rPr lang="cs-CZ" sz="2000" i="1" dirty="0" smtClean="0"/>
                <a:t>archegonium</a:t>
              </a:r>
              <a:endParaRPr lang="cs-CZ" sz="2000" i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838111" y="4367000"/>
              <a:ext cx="2888709" cy="454003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pohlavní orgány  </a:t>
              </a:r>
              <a:r>
                <a:rPr lang="cs-CZ" sz="2000" i="1" dirty="0" smtClean="0"/>
                <a:t>gametangia</a:t>
              </a:r>
              <a:endParaRPr lang="cs-CZ" sz="2000" i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347863" y="3519960"/>
              <a:ext cx="1843167" cy="400110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/>
                <a:t>p</a:t>
              </a:r>
              <a:r>
                <a:rPr lang="cs-CZ" sz="2000" b="1" dirty="0" smtClean="0"/>
                <a:t>ohlavní buňky</a:t>
              </a:r>
              <a:endParaRPr lang="cs-CZ" sz="2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033552" y="3519960"/>
              <a:ext cx="1944216" cy="400110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spermatozoidy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156176" y="3519960"/>
              <a:ext cx="1800200" cy="400110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vaječná buňka</a:t>
              </a:r>
              <a:endParaRPr lang="cs-CZ" sz="2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760651" y="2943896"/>
              <a:ext cx="1475645" cy="400110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O!  oplození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849976" y="1632400"/>
              <a:ext cx="2775833" cy="454003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R! meióza (redukční dělení)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18" name="Přímá spojnice se šipkou 17"/>
            <p:cNvCxnSpPr>
              <a:stCxn id="14" idx="0"/>
            </p:cNvCxnSpPr>
            <p:nvPr/>
          </p:nvCxnSpPr>
          <p:spPr>
            <a:xfrm flipV="1">
              <a:off x="2005660" y="3087912"/>
              <a:ext cx="1461597" cy="432048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>
              <a:stCxn id="5" idx="0"/>
            </p:cNvCxnSpPr>
            <p:nvPr/>
          </p:nvCxnSpPr>
          <p:spPr>
            <a:xfrm flipH="1" flipV="1">
              <a:off x="4128867" y="5816380"/>
              <a:ext cx="2206" cy="18379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 flipH="1" flipV="1">
              <a:off x="4788024" y="3015905"/>
              <a:ext cx="1368152" cy="68217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se šipkou 20"/>
            <p:cNvCxnSpPr/>
            <p:nvPr/>
          </p:nvCxnSpPr>
          <p:spPr>
            <a:xfrm flipV="1">
              <a:off x="4112585" y="3087912"/>
              <a:ext cx="17311" cy="432048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H="1" flipV="1">
              <a:off x="4129896" y="3920070"/>
              <a:ext cx="2206" cy="44693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 flipH="1" flipV="1">
              <a:off x="4144328" y="4774311"/>
              <a:ext cx="16145" cy="444775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ovéPole 23"/>
          <p:cNvSpPr txBox="1"/>
          <p:nvPr/>
        </p:nvSpPr>
        <p:spPr>
          <a:xfrm>
            <a:off x="246362" y="5229200"/>
            <a:ext cx="1949374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samčí  PROKEL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79010" y="5157192"/>
            <a:ext cx="1949374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samičí   PROKEL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5877272"/>
            <a:ext cx="1410002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mikrospora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28184" y="5805264"/>
            <a:ext cx="1368152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megaspora</a:t>
            </a:r>
            <a:endParaRPr lang="cs-CZ" sz="2000" b="1" dirty="0"/>
          </a:p>
        </p:txBody>
      </p:sp>
      <p:cxnSp>
        <p:nvCxnSpPr>
          <p:cNvPr id="28" name="Přímá spojnice se šipkou 18"/>
          <p:cNvCxnSpPr/>
          <p:nvPr/>
        </p:nvCxnSpPr>
        <p:spPr>
          <a:xfrm flipV="1">
            <a:off x="1180930" y="5661248"/>
            <a:ext cx="6694" cy="264701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18"/>
          <p:cNvCxnSpPr/>
          <p:nvPr/>
        </p:nvCxnSpPr>
        <p:spPr>
          <a:xfrm flipH="1" flipV="1">
            <a:off x="6874566" y="5589240"/>
            <a:ext cx="1690" cy="273085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22"/>
          <p:cNvCxnSpPr/>
          <p:nvPr/>
        </p:nvCxnSpPr>
        <p:spPr>
          <a:xfrm flipH="1" flipV="1">
            <a:off x="1115616" y="4941168"/>
            <a:ext cx="18366" cy="288032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22"/>
          <p:cNvCxnSpPr/>
          <p:nvPr/>
        </p:nvCxnSpPr>
        <p:spPr>
          <a:xfrm flipV="1">
            <a:off x="6876256" y="4869160"/>
            <a:ext cx="0" cy="288032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21"/>
          <p:cNvCxnSpPr/>
          <p:nvPr/>
        </p:nvCxnSpPr>
        <p:spPr>
          <a:xfrm flipH="1" flipV="1">
            <a:off x="1113107" y="3933056"/>
            <a:ext cx="2509" cy="393877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21"/>
          <p:cNvCxnSpPr/>
          <p:nvPr/>
        </p:nvCxnSpPr>
        <p:spPr>
          <a:xfrm flipH="1" flipV="1">
            <a:off x="6876256" y="3899219"/>
            <a:ext cx="2509" cy="393877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21"/>
          <p:cNvCxnSpPr/>
          <p:nvPr/>
        </p:nvCxnSpPr>
        <p:spPr>
          <a:xfrm flipH="1" flipV="1">
            <a:off x="3923928" y="1916832"/>
            <a:ext cx="2509" cy="393877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21"/>
          <p:cNvCxnSpPr/>
          <p:nvPr/>
        </p:nvCxnSpPr>
        <p:spPr>
          <a:xfrm flipH="1" flipV="1">
            <a:off x="3923928" y="2492896"/>
            <a:ext cx="2509" cy="393877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Přehled plavuní</a:t>
            </a:r>
            <a:br>
              <a:rPr lang="cs-CZ" b="1" dirty="0" smtClean="0"/>
            </a:br>
            <a:r>
              <a:rPr lang="cs-CZ" sz="2800" b="1" dirty="0" smtClean="0"/>
              <a:t>drobné rostliny, chráněné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Plavuň vidlačka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Lycopodium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clavatum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</a:p>
          <a:p>
            <a:r>
              <a:rPr lang="cs-CZ" dirty="0" smtClean="0"/>
              <a:t>Světlé jehličnaté lesy, horské oblasti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H:\113_PANA\Přípravy 1.C\dum\fotky\P10301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744924"/>
            <a:ext cx="5232580" cy="39244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:\113_PANA\Přípravy 1.C\dum\fotky\P10301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Plavuň pučivá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H:\113_PANA\Přípravy 1.C\dum\fotky\P1100210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628800"/>
            <a:ext cx="5820139" cy="4365104"/>
          </a:xfrm>
          <a:prstGeom prst="rect">
            <a:avLst/>
          </a:prstGeom>
          <a:noFill/>
        </p:spPr>
      </p:pic>
      <p:pic>
        <p:nvPicPr>
          <p:cNvPr id="5123" name="Picture 3" descr="H:\113_PANA\Přípravy 1.C\dum\fotky\P1100159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340768"/>
            <a:ext cx="2311270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Vranec jedlový   </a:t>
            </a:r>
            <a:r>
              <a:rPr lang="cs-CZ" dirty="0" smtClean="0"/>
              <a:t>horské oblasti, netvoří </a:t>
            </a:r>
            <a:r>
              <a:rPr lang="cs-CZ" dirty="0" err="1" smtClean="0"/>
              <a:t>strobily</a:t>
            </a:r>
            <a:r>
              <a:rPr lang="cs-CZ" dirty="0" smtClean="0"/>
              <a:t>, sporofyly mezi </a:t>
            </a:r>
            <a:r>
              <a:rPr lang="cs-CZ" dirty="0" err="1" smtClean="0"/>
              <a:t>trofofyly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H:\113_PANA\Přípravy 1.C\dum\fotky\P10301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484784"/>
            <a:ext cx="7031765" cy="5273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Maximální období rozvoje – v karbonu, vymírají koncem permu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Stromovité formy:</a:t>
            </a:r>
          </a:p>
          <a:p>
            <a:r>
              <a:rPr lang="cs-CZ" b="1" dirty="0" err="1" smtClean="0">
                <a:solidFill>
                  <a:srgbClr val="C00000"/>
                </a:solidFill>
              </a:rPr>
              <a:t>Lepidodendron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Sigillaria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/>
              <a:t>Černé uhlí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Lepidodenrodon</a:t>
            </a:r>
            <a:r>
              <a:rPr lang="cs-CZ" dirty="0" smtClean="0"/>
              <a:t>					 </a:t>
            </a:r>
            <a:endParaRPr lang="cs-CZ" dirty="0"/>
          </a:p>
        </p:txBody>
      </p:sp>
      <p:pic>
        <p:nvPicPr>
          <p:cNvPr id="47108" name="Picture 4" descr="http://fouquiereschf.free.fr/histoire/fossiles/V%20Ecorce%20de%20lepidodendr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628800"/>
            <a:ext cx="4152900" cy="3743325"/>
          </a:xfrm>
          <a:prstGeom prst="rect">
            <a:avLst/>
          </a:prstGeom>
          <a:noFill/>
        </p:spPr>
      </p:pic>
      <p:pic>
        <p:nvPicPr>
          <p:cNvPr id="47110" name="Picture 6" descr="http://www.chlorischile.cl/cursoonline/guia1/Lepidodendr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548680"/>
            <a:ext cx="4451403" cy="489654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5661248"/>
            <a:ext cx="6624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Listové jizvy na kmeni, dorůstaly do výšky 30 m, močály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544522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Zástupný symbol pro obsah 7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544522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Sigillaria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6082" name="Picture 2" descr="File:Sigillaria sp.4 - Carbonife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988840"/>
            <a:ext cx="5088565" cy="38164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84368" y="62280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smtClean="0"/>
              <a:t>6</a:t>
            </a:r>
            <a:endParaRPr lang="cs-CZ" dirty="0"/>
          </a:p>
        </p:txBody>
      </p:sp>
      <p:sp>
        <p:nvSpPr>
          <p:cNvPr id="8" name="Tlačítko akce: Návrat 7">
            <a:hlinkClick r:id="rId4" action="ppaction://hlinksldjump" highlightClick="1"/>
          </p:cNvPr>
          <p:cNvSpPr/>
          <p:nvPr/>
        </p:nvSpPr>
        <p:spPr>
          <a:xfrm flipH="1">
            <a:off x="6804248" y="5949280"/>
            <a:ext cx="792088" cy="72008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http://www.geocraft.com/WVFossils/PageMill_Images/image34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4266" y="72008"/>
            <a:ext cx="2967574" cy="6741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3. odd.: Přesličky </a:t>
            </a:r>
            <a:r>
              <a:rPr lang="cs-CZ" i="1" dirty="0" smtClean="0"/>
              <a:t>(</a:t>
            </a:r>
            <a:r>
              <a:rPr lang="cs-CZ" i="1" dirty="0" err="1" smtClean="0"/>
              <a:t>Equisetophyta</a:t>
            </a:r>
            <a:r>
              <a:rPr lang="cs-CZ" i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Vytrvalé, plazivé oddenky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Duté přeslenitě větvené stonky, podélně rýhované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Šupinovité listy srostlé v pochvu  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Z oddenku adventivní kořeny</a:t>
            </a:r>
            <a:endParaRPr lang="cs-CZ" b="1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2843808" y="3284984"/>
            <a:ext cx="576064" cy="432048"/>
          </a:xfrm>
          <a:prstGeom prst="actionButtonForwardNex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804248" y="4293096"/>
            <a:ext cx="576064" cy="432048"/>
          </a:xfrm>
          <a:prstGeom prst="actionButtonForwardNex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P1000058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692696"/>
            <a:ext cx="8424937" cy="5616624"/>
          </a:xfrm>
          <a:prstGeom prst="rect">
            <a:avLst/>
          </a:prstGeom>
          <a:noFill/>
        </p:spPr>
      </p:pic>
      <p:sp>
        <p:nvSpPr>
          <p:cNvPr id="5" name="Rovnoramenný trojúhelník 4"/>
          <p:cNvSpPr/>
          <p:nvPr/>
        </p:nvSpPr>
        <p:spPr>
          <a:xfrm rot="7380000">
            <a:off x="3779912" y="3068960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3900000">
            <a:off x="3746034" y="4473339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7380000">
            <a:off x="3891959" y="1639176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Tlačítko akce: Návrat 7">
            <a:hlinkClick r:id="" action="ppaction://hlinkshowjump?jump=lastslideviewed" highlightClick="1"/>
          </p:cNvPr>
          <p:cNvSpPr/>
          <p:nvPr/>
        </p:nvSpPr>
        <p:spPr>
          <a:xfrm>
            <a:off x="8172400" y="6336704"/>
            <a:ext cx="576064" cy="404664"/>
          </a:xfrm>
          <a:prstGeom prst="actionButtonRetur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Některé druhy mají dva typy lodyh: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JARNÍ	nezelená, nevětvená, zakončená     		</a:t>
            </a:r>
            <a:r>
              <a:rPr lang="cs-CZ" b="1" dirty="0" err="1" smtClean="0"/>
              <a:t>strobilem</a:t>
            </a:r>
            <a:endParaRPr lang="cs-CZ" b="1" dirty="0" smtClean="0"/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LETNÍ	zelená, větvená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Sporofyly – štítovité, na rubu - výtrusnice</a:t>
            </a:r>
            <a:endParaRPr lang="cs-CZ" b="1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516216" y="4365104"/>
            <a:ext cx="576064" cy="432048"/>
          </a:xfrm>
          <a:prstGeom prst="actionButtonForwardNex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6444208" y="5733256"/>
            <a:ext cx="576064" cy="432048"/>
          </a:xfrm>
          <a:prstGeom prst="actionButtonForwardNex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:\113_PANA\Přípravy 1.C\dum\fotky\P104092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3" y="116632"/>
            <a:ext cx="4910409" cy="6547212"/>
          </a:xfrm>
          <a:prstGeom prst="rect">
            <a:avLst/>
          </a:prstGeom>
          <a:noFill/>
        </p:spPr>
      </p:pic>
      <p:sp>
        <p:nvSpPr>
          <p:cNvPr id="5" name="Tlačítko akce: Návrat 4">
            <a:hlinkClick r:id="" action="ppaction://hlinkshowjump?jump=lastslideviewed" highlightClick="1"/>
          </p:cNvPr>
          <p:cNvSpPr/>
          <p:nvPr/>
        </p:nvSpPr>
        <p:spPr>
          <a:xfrm>
            <a:off x="8172400" y="6336704"/>
            <a:ext cx="576064" cy="404664"/>
          </a:xfrm>
          <a:prstGeom prst="actionButtonRetur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6" descr="C:\Users\uživatel\Pictures\fotky na poznávačku\P101014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5658" t="33102" r="40644" b="41411"/>
          <a:stretch>
            <a:fillRect/>
          </a:stretch>
        </p:blipFill>
        <p:spPr bwMode="auto">
          <a:xfrm>
            <a:off x="1115616" y="1052736"/>
            <a:ext cx="6723422" cy="5425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ovnoramenný trojúhelník 4"/>
          <p:cNvSpPr/>
          <p:nvPr/>
        </p:nvSpPr>
        <p:spPr>
          <a:xfrm rot="7380000">
            <a:off x="4243928" y="4210711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7380000">
            <a:off x="4459952" y="2842560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7840485" cy="5463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236296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733256"/>
            <a:ext cx="37444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spory spojené </a:t>
            </a:r>
            <a:r>
              <a:rPr lang="cs-CZ" sz="2400" dirty="0" err="1" smtClean="0"/>
              <a:t>hapterami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620688"/>
            <a:ext cx="17918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sporangium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836712"/>
            <a:ext cx="122413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sporofyl</a:t>
            </a:r>
            <a:endParaRPr lang="cs-CZ" sz="2400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427984" y="1412776"/>
            <a:ext cx="360040" cy="50405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339752" y="1052736"/>
            <a:ext cx="864096" cy="72008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3203848" y="4509120"/>
            <a:ext cx="576064" cy="136815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:\CANON_SC\IMAGE\0001\SCN_016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2212" y="74070"/>
            <a:ext cx="5816092" cy="6667298"/>
          </a:xfrm>
          <a:prstGeom prst="rect">
            <a:avLst/>
          </a:prstGeom>
          <a:noFill/>
        </p:spPr>
      </p:pic>
      <p:grpSp>
        <p:nvGrpSpPr>
          <p:cNvPr id="6" name="Skupina 5"/>
          <p:cNvGrpSpPr/>
          <p:nvPr/>
        </p:nvGrpSpPr>
        <p:grpSpPr>
          <a:xfrm>
            <a:off x="4427984" y="3286725"/>
            <a:ext cx="2880320" cy="3382531"/>
            <a:chOff x="4427984" y="3286725"/>
            <a:chExt cx="2880320" cy="3382531"/>
          </a:xfrm>
        </p:grpSpPr>
        <p:sp>
          <p:nvSpPr>
            <p:cNvPr id="4" name="TextovéPole 3"/>
            <p:cNvSpPr txBox="1"/>
            <p:nvPr/>
          </p:nvSpPr>
          <p:spPr>
            <a:xfrm>
              <a:off x="4427984" y="5733256"/>
              <a:ext cx="2880320" cy="936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156176" y="3286725"/>
              <a:ext cx="1080120" cy="64633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Mrštníky</a:t>
              </a:r>
              <a:r>
                <a:rPr lang="cs-CZ" dirty="0" smtClean="0"/>
                <a:t> - </a:t>
              </a:r>
              <a:r>
                <a:rPr lang="cs-CZ" dirty="0" err="1" smtClean="0"/>
                <a:t>haptery</a:t>
              </a:r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6300192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780928"/>
            <a:ext cx="128776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sporangium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2699628"/>
            <a:ext cx="10081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sporofyl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6084004"/>
            <a:ext cx="144016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Pochva z listů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107340"/>
            <a:ext cx="100811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stobilus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4077072"/>
            <a:ext cx="7116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spora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H:\113_PANA\Přípravy 1.C\obrázky\Jana\IMG_332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88640"/>
            <a:ext cx="7128608" cy="64052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131840" y="188640"/>
            <a:ext cx="432048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Spory přesličky s </a:t>
            </a:r>
            <a:r>
              <a:rPr lang="cs-CZ" sz="2800" dirty="0" err="1" smtClean="0"/>
              <a:t>halterami</a:t>
            </a:r>
            <a:endParaRPr lang="cs-CZ" sz="2800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6084168" y="692696"/>
            <a:ext cx="648072" cy="1080120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Přeslička rolní </a:t>
            </a:r>
            <a:r>
              <a:rPr lang="cs-CZ" sz="3200" i="1" dirty="0" smtClean="0">
                <a:solidFill>
                  <a:srgbClr val="C00000"/>
                </a:solidFill>
              </a:rPr>
              <a:t>(</a:t>
            </a:r>
            <a:r>
              <a:rPr lang="cs-CZ" sz="3200" i="1" dirty="0" err="1" smtClean="0">
                <a:solidFill>
                  <a:srgbClr val="C00000"/>
                </a:solidFill>
              </a:rPr>
              <a:t>Equisetum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arvense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br>
              <a:rPr lang="cs-CZ" sz="3200" i="1" dirty="0" smtClean="0">
                <a:solidFill>
                  <a:srgbClr val="C00000"/>
                </a:solidFill>
              </a:rPr>
            </a:br>
            <a:r>
              <a:rPr lang="cs-CZ" sz="3200" dirty="0" smtClean="0"/>
              <a:t>z oddenku vyrůstá na jaře nezelená  jarní lodyha, nevětví se. Po dozrání výtrusů zasychá a vyrůstá letní zelená lodyha</a:t>
            </a:r>
            <a:r>
              <a:rPr lang="cs-CZ" sz="3200" i="1" dirty="0" smtClean="0">
                <a:solidFill>
                  <a:srgbClr val="C00000"/>
                </a:solidFill>
              </a:rPr>
              <a:t/>
            </a:r>
            <a:br>
              <a:rPr lang="cs-CZ" sz="3200" i="1" dirty="0" smtClean="0">
                <a:solidFill>
                  <a:srgbClr val="C00000"/>
                </a:solidFill>
              </a:rPr>
            </a:b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H:\113_PANA\Přípravy 1.C\dum\fotky\P104092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32856"/>
            <a:ext cx="2782912" cy="3710550"/>
          </a:xfrm>
          <a:prstGeom prst="rect">
            <a:avLst/>
          </a:prstGeom>
          <a:noFill/>
        </p:spPr>
      </p:pic>
      <p:pic>
        <p:nvPicPr>
          <p:cNvPr id="4099" name="Picture 3" descr="H:\113_PANA\Přípravy 1.C\dum\fotky\P104092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36090" y="2359421"/>
            <a:ext cx="2800406" cy="37338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347864" y="3284984"/>
            <a:ext cx="25202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Léčivka - urologické problémy,</a:t>
            </a:r>
          </a:p>
          <a:p>
            <a:r>
              <a:rPr lang="cs-CZ" sz="3200" dirty="0" smtClean="0"/>
              <a:t>V buněčné stěně oxid křemičitý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Strobilus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8" name="Picture 6" descr="C:\Users\uživatel\Pictures\fotky na poznávačku\P101014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04" y="1600200"/>
            <a:ext cx="603259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uživatel\Pictures\Klínovec s Ivkou\P102055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t="9930" r="13953"/>
          <a:stretch>
            <a:fillRect/>
          </a:stretch>
        </p:blipFill>
        <p:spPr>
          <a:xfrm>
            <a:off x="3203848" y="1268760"/>
            <a:ext cx="5812931" cy="4563418"/>
          </a:xfrm>
          <a:noFill/>
        </p:spPr>
      </p:pic>
      <p:sp>
        <p:nvSpPr>
          <p:cNvPr id="1229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1" dirty="0" smtClean="0">
                <a:solidFill>
                  <a:srgbClr val="C00000"/>
                </a:solidFill>
              </a:rPr>
              <a:t>Přeslička lesní (</a:t>
            </a:r>
            <a:r>
              <a:rPr lang="cs-CZ" sz="3600" i="1" dirty="0" err="1" smtClean="0">
                <a:solidFill>
                  <a:srgbClr val="C00000"/>
                </a:solidFill>
              </a:rPr>
              <a:t>Equisetum</a:t>
            </a:r>
            <a:r>
              <a:rPr lang="cs-CZ" sz="3600" i="1" dirty="0" smtClean="0">
                <a:solidFill>
                  <a:srgbClr val="C00000"/>
                </a:solidFill>
              </a:rPr>
              <a:t> </a:t>
            </a:r>
            <a:r>
              <a:rPr lang="cs-CZ" sz="3600" i="1" dirty="0" err="1" smtClean="0">
                <a:solidFill>
                  <a:srgbClr val="C00000"/>
                </a:solidFill>
              </a:rPr>
              <a:t>sylvaticum</a:t>
            </a:r>
            <a:r>
              <a:rPr lang="cs-CZ" sz="3600" i="1" dirty="0" smtClean="0">
                <a:solidFill>
                  <a:srgbClr val="C00000"/>
                </a:solidFill>
              </a:rPr>
              <a:t>)</a:t>
            </a:r>
            <a:endParaRPr lang="cs-CZ" sz="3600" b="1" dirty="0" smtClean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556792"/>
            <a:ext cx="27363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lesích, jedna lodyha, jarní po zaschnutí </a:t>
            </a:r>
            <a:r>
              <a:rPr lang="cs-CZ" sz="3200" dirty="0" err="1" smtClean="0"/>
              <a:t>strobilu</a:t>
            </a:r>
            <a:r>
              <a:rPr lang="cs-CZ" sz="3200" dirty="0" smtClean="0"/>
              <a:t> zezelená a rozvětví se.</a:t>
            </a:r>
          </a:p>
          <a:p>
            <a:r>
              <a:rPr lang="cs-CZ" sz="3200" dirty="0" smtClean="0"/>
              <a:t>Postranní stonky větvené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Pictures\112_PANA\P112092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0331"/>
          <a:stretch>
            <a:fillRect/>
          </a:stretch>
        </p:blipFill>
        <p:spPr bwMode="auto">
          <a:xfrm>
            <a:off x="5508104" y="188640"/>
            <a:ext cx="1961297" cy="6408712"/>
          </a:xfrm>
          <a:prstGeom prst="rect">
            <a:avLst/>
          </a:prstGeom>
          <a:noFill/>
        </p:spPr>
      </p:pic>
      <p:pic>
        <p:nvPicPr>
          <p:cNvPr id="1027" name="Picture 3" descr="E:\Pictures\112_PANA\P112093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20869" y="457296"/>
            <a:ext cx="2515027" cy="5996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4339" name="Picture 2" descr="C:\Users\uživatel\Pictures\Klínovec s Ivkou\P1020558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552" y="386693"/>
            <a:ext cx="8088858" cy="606664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Přeslička obrovská</a:t>
            </a:r>
            <a:r>
              <a:rPr lang="cs-CZ" sz="3200" i="1" dirty="0" smtClean="0">
                <a:solidFill>
                  <a:srgbClr val="C00000"/>
                </a:solidFill>
              </a:rPr>
              <a:t> (</a:t>
            </a:r>
            <a:r>
              <a:rPr lang="cs-CZ" sz="3200" i="1" dirty="0" err="1" smtClean="0">
                <a:solidFill>
                  <a:srgbClr val="C00000"/>
                </a:solidFill>
              </a:rPr>
              <a:t>Equisetum</a:t>
            </a:r>
            <a:r>
              <a:rPr lang="cs-CZ" sz="3200" i="1" dirty="0" smtClean="0">
                <a:solidFill>
                  <a:srgbClr val="C00000"/>
                </a:solidFill>
              </a:rPr>
              <a:t> </a:t>
            </a:r>
            <a:r>
              <a:rPr lang="cs-CZ" sz="3200" i="1" dirty="0" err="1" smtClean="0">
                <a:solidFill>
                  <a:srgbClr val="C00000"/>
                </a:solidFill>
              </a:rPr>
              <a:t>telmateia</a:t>
            </a:r>
            <a:r>
              <a:rPr lang="cs-CZ" sz="3200" i="1" dirty="0" smtClean="0">
                <a:solidFill>
                  <a:srgbClr val="C00000"/>
                </a:solidFill>
              </a:rPr>
              <a:t>)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" name="Picture 4" descr="P100020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5" y="1366905"/>
            <a:ext cx="7521636" cy="50144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Karbon – </a:t>
            </a:r>
            <a:r>
              <a:rPr lang="cs-CZ" sz="3600" b="1" dirty="0" smtClean="0"/>
              <a:t>CALAMITY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Dorůstaly do 10 m, močály společně s plavuněmi a kapradinami</a:t>
            </a:r>
            <a:endParaRPr lang="cs-CZ" dirty="0"/>
          </a:p>
        </p:txBody>
      </p:sp>
      <p:pic>
        <p:nvPicPr>
          <p:cNvPr id="1026" name="Picture 2" descr="File:Calamites stem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15147" y="2592995"/>
            <a:ext cx="4593357" cy="429238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99992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9154" name="Picture 2" descr="http://www.geology2.pitt.edu/GeoSites/calamit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8305800" cy="50863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12360" y="56612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6" name="Tlačítko akce: Návrat 5">
            <a:hlinkClick r:id="rId3" action="ppaction://hlinksldjump" highlightClick="1"/>
          </p:cNvPr>
          <p:cNvSpPr/>
          <p:nvPr/>
        </p:nvSpPr>
        <p:spPr>
          <a:xfrm>
            <a:off x="6660232" y="5661248"/>
            <a:ext cx="1042416" cy="10424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 odd.: </a:t>
            </a:r>
            <a:r>
              <a:rPr lang="cs-CZ" b="1" dirty="0" err="1" smtClean="0">
                <a:solidFill>
                  <a:srgbClr val="FF0000"/>
                </a:solidFill>
              </a:rPr>
              <a:t>Prvosemenné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(</a:t>
            </a:r>
            <a:r>
              <a:rPr lang="cs-CZ" i="1" dirty="0" err="1" smtClean="0">
                <a:solidFill>
                  <a:srgbClr val="FF0000"/>
                </a:solidFill>
              </a:rPr>
              <a:t>Progmnospermophyta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Devon až karbon</a:t>
            </a:r>
          </a:p>
          <a:p>
            <a:r>
              <a:rPr lang="cs-CZ" dirty="0" smtClean="0"/>
              <a:t>Pravděpodobně předci </a:t>
            </a:r>
          </a:p>
          <a:p>
            <a:pPr>
              <a:buNone/>
            </a:pPr>
            <a:r>
              <a:rPr lang="cs-CZ" dirty="0" smtClean="0"/>
              <a:t>	semenných rostlin</a:t>
            </a:r>
          </a:p>
          <a:p>
            <a:r>
              <a:rPr lang="cs-CZ" dirty="0" smtClean="0"/>
              <a:t>Dřeviny </a:t>
            </a:r>
          </a:p>
          <a:p>
            <a:r>
              <a:rPr lang="cs-CZ" dirty="0" smtClean="0"/>
              <a:t>Rozmnožovaly se výtrusy</a:t>
            </a:r>
            <a:endParaRPr lang="cs-CZ" dirty="0"/>
          </a:p>
        </p:txBody>
      </p:sp>
      <p:pic>
        <p:nvPicPr>
          <p:cNvPr id="50178" name="Picture 2" descr="http://dic.academic.ru/pictures/enc_biology/plants/ris._4_94.jpg"/>
          <p:cNvPicPr>
            <a:picLocks noChangeAspect="1" noChangeArrowheads="1"/>
          </p:cNvPicPr>
          <p:nvPr/>
        </p:nvPicPr>
        <p:blipFill>
          <a:blip r:embed="rId2" cstate="print"/>
          <a:srcRect b="4470"/>
          <a:stretch>
            <a:fillRect/>
          </a:stretch>
        </p:blipFill>
        <p:spPr bwMode="auto">
          <a:xfrm>
            <a:off x="6084168" y="1412776"/>
            <a:ext cx="2466115" cy="511135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76056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Vyjmenujte společné vlastnosti plavuní, přesliček a kapradin: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524328" y="5949280"/>
            <a:ext cx="576064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Vyjmenujte rozdíly mezi plavuněmi, přesličkami a kapradinami </a:t>
            </a:r>
          </a:p>
          <a:p>
            <a:endParaRPr lang="cs-CZ" dirty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452320" y="5805264"/>
            <a:ext cx="648072" cy="7200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Co to jsou </a:t>
            </a:r>
            <a:r>
              <a:rPr lang="cs-CZ" dirty="0" err="1" smtClean="0"/>
              <a:t>haptery</a:t>
            </a:r>
            <a:r>
              <a:rPr lang="cs-CZ" dirty="0" smtClean="0"/>
              <a:t>? Jakou mají funkci?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4. Jak vysvětlíte růst nezelených lodyh přesličky rolní?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884368" y="5661248"/>
            <a:ext cx="648072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Jaká rostlina je na obrázcích? Pojmenujte označené části: </a:t>
            </a:r>
            <a:endParaRPr lang="cs-CZ" dirty="0"/>
          </a:p>
        </p:txBody>
      </p:sp>
      <p:pic>
        <p:nvPicPr>
          <p:cNvPr id="4" name="Picture 4" descr="P100005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212976"/>
            <a:ext cx="4536503" cy="3024335"/>
          </a:xfrm>
          <a:prstGeom prst="rect">
            <a:avLst/>
          </a:prstGeom>
          <a:noFill/>
        </p:spPr>
      </p:pic>
      <p:grpSp>
        <p:nvGrpSpPr>
          <p:cNvPr id="12" name="Skupina 11"/>
          <p:cNvGrpSpPr/>
          <p:nvPr/>
        </p:nvGrpSpPr>
        <p:grpSpPr>
          <a:xfrm>
            <a:off x="5508104" y="2492896"/>
            <a:ext cx="3243005" cy="2616747"/>
            <a:chOff x="5508104" y="3429000"/>
            <a:chExt cx="3243005" cy="2616747"/>
          </a:xfrm>
        </p:grpSpPr>
        <p:pic>
          <p:nvPicPr>
            <p:cNvPr id="5" name="Picture 6" descr="C:\Users\uživatel\Pictures\fotky na poznávačku\P1010143.JPG"/>
            <p:cNvPicPr>
              <a:picLocks noChangeAspect="1" noChangeArrowheads="1"/>
            </p:cNvPicPr>
            <p:nvPr/>
          </p:nvPicPr>
          <p:blipFill>
            <a:blip r:embed="rId3" cstate="print"/>
            <a:srcRect l="35658" t="33102" r="40644" b="41411"/>
            <a:stretch>
              <a:fillRect/>
            </a:stretch>
          </p:blipFill>
          <p:spPr bwMode="auto">
            <a:xfrm>
              <a:off x="5508104" y="3429000"/>
              <a:ext cx="3243005" cy="26167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Rovnoramenný trojúhelník 5"/>
            <p:cNvSpPr/>
            <p:nvPr/>
          </p:nvSpPr>
          <p:spPr>
            <a:xfrm rot="7380000">
              <a:off x="6836217" y="5146815"/>
              <a:ext cx="288032" cy="576064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Rovnoramenný trojúhelník 6"/>
            <p:cNvSpPr/>
            <p:nvPr/>
          </p:nvSpPr>
          <p:spPr>
            <a:xfrm rot="7380000">
              <a:off x="6908226" y="4066695"/>
              <a:ext cx="288032" cy="576064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Rovnoramenný trojúhelník 7"/>
          <p:cNvSpPr/>
          <p:nvPr/>
        </p:nvSpPr>
        <p:spPr>
          <a:xfrm rot="7380000">
            <a:off x="2299713" y="4354726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3900000">
            <a:off x="1725557" y="4833378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7380000">
            <a:off x="2443728" y="3418623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Tlačítko akce: Dopředu nebo Další 10">
            <a:hlinkClick r:id="rId4" action="ppaction://hlinksldjump" highlightClick="1"/>
          </p:cNvPr>
          <p:cNvSpPr/>
          <p:nvPr/>
        </p:nvSpPr>
        <p:spPr>
          <a:xfrm>
            <a:off x="8028384" y="5805264"/>
            <a:ext cx="755576" cy="69269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6. Uveďte rostliny, ze kterých vznikla ložiska černého uhlí. V jakém období žily?</a:t>
            </a:r>
            <a:endParaRPr lang="cs-CZ" dirty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308304" y="5373216"/>
            <a:ext cx="720080" cy="6480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3. Co to jsou </a:t>
            </a:r>
            <a:r>
              <a:rPr lang="cs-CZ" dirty="0" err="1" smtClean="0"/>
              <a:t>haptery</a:t>
            </a:r>
            <a:r>
              <a:rPr lang="cs-CZ" dirty="0" smtClean="0"/>
              <a:t>? Jakou mají funkci?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Vláhojevné</a:t>
            </a:r>
            <a:r>
              <a:rPr lang="cs-CZ" dirty="0" smtClean="0">
                <a:solidFill>
                  <a:srgbClr val="0070C0"/>
                </a:solidFill>
              </a:rPr>
              <a:t> pentlice na </a:t>
            </a:r>
            <a:r>
              <a:rPr lang="cs-CZ" dirty="0" err="1" smtClean="0">
                <a:solidFill>
                  <a:srgbClr val="0070C0"/>
                </a:solidFill>
              </a:rPr>
              <a:t>spórách</a:t>
            </a:r>
            <a:r>
              <a:rPr lang="cs-CZ" dirty="0" smtClean="0">
                <a:solidFill>
                  <a:srgbClr val="0070C0"/>
                </a:solidFill>
              </a:rPr>
              <a:t> přesliček.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Splétají se a </a:t>
            </a:r>
            <a:r>
              <a:rPr lang="cs-CZ" dirty="0" err="1" smtClean="0">
                <a:solidFill>
                  <a:srgbClr val="0070C0"/>
                </a:solidFill>
              </a:rPr>
              <a:t>různopohlavné</a:t>
            </a:r>
            <a:r>
              <a:rPr lang="cs-CZ" dirty="0" smtClean="0">
                <a:solidFill>
                  <a:srgbClr val="0070C0"/>
                </a:solidFill>
              </a:rPr>
              <a:t> spory se šíří ve shlucích (větší pravděpodobnost oplození)</a:t>
            </a:r>
            <a:endParaRPr lang="cs-CZ" dirty="0" smtClean="0"/>
          </a:p>
          <a:p>
            <a:r>
              <a:rPr lang="cs-CZ" dirty="0" smtClean="0"/>
              <a:t>4. Jak vysvětlíte růst nezelených lodyh přesličky rolní?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Přezimují v podobě oddenků, ve kterých se ukládají zásobní látky. Lodyha se vyživuje heterotrofně.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7884368" y="5661248"/>
            <a:ext cx="792088" cy="72008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Vyjmenujte společné vlastnosti plavuní, přesliček a kapradin: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Mají pouze adventivní kořeny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Rodozměna je u většiny stejnovýtrusná (jednodomý </a:t>
            </a:r>
            <a:r>
              <a:rPr lang="cs-CZ" dirty="0" err="1" smtClean="0">
                <a:solidFill>
                  <a:srgbClr val="0070C0"/>
                </a:solidFill>
              </a:rPr>
              <a:t>prokel</a:t>
            </a:r>
            <a:r>
              <a:rPr lang="cs-CZ" dirty="0" smtClean="0">
                <a:solidFill>
                  <a:srgbClr val="0070C0"/>
                </a:solidFill>
              </a:rPr>
              <a:t>). </a:t>
            </a:r>
            <a:r>
              <a:rPr lang="cs-CZ" dirty="0" err="1" smtClean="0">
                <a:solidFill>
                  <a:srgbClr val="0070C0"/>
                </a:solidFill>
              </a:rPr>
              <a:t>Vyjímkou</a:t>
            </a:r>
            <a:r>
              <a:rPr lang="cs-CZ" dirty="0" smtClean="0">
                <a:solidFill>
                  <a:srgbClr val="0070C0"/>
                </a:solidFill>
              </a:rPr>
              <a:t> jsou vranečky, které mají různovýtrusnou rodozměnu, </a:t>
            </a:r>
            <a:r>
              <a:rPr lang="cs-CZ" dirty="0" err="1" smtClean="0">
                <a:solidFill>
                  <a:srgbClr val="0070C0"/>
                </a:solidFill>
              </a:rPr>
              <a:t>prokly</a:t>
            </a:r>
            <a:r>
              <a:rPr lang="cs-CZ" dirty="0" smtClean="0">
                <a:solidFill>
                  <a:srgbClr val="0070C0"/>
                </a:solidFill>
              </a:rPr>
              <a:t> jednodomé.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Sporofyt převažuje, gametofyt drobný, samostatný.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Pravé cévní svazky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8028384" y="5877272"/>
            <a:ext cx="720080" cy="62068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2. Vyjmenujte rozdíly mezi plavuněmi, přesličkami a kapradinami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Kapradiny: </a:t>
            </a:r>
            <a:r>
              <a:rPr lang="cs-CZ" dirty="0" err="1" smtClean="0">
                <a:solidFill>
                  <a:srgbClr val="0070C0"/>
                </a:solidFill>
              </a:rPr>
              <a:t>megafyly</a:t>
            </a:r>
            <a:r>
              <a:rPr lang="cs-CZ" dirty="0" smtClean="0">
                <a:solidFill>
                  <a:srgbClr val="0070C0"/>
                </a:solidFill>
              </a:rPr>
              <a:t>, na rubu – </a:t>
            </a:r>
            <a:r>
              <a:rPr lang="cs-CZ" dirty="0" err="1" smtClean="0">
                <a:solidFill>
                  <a:srgbClr val="0070C0"/>
                </a:solidFill>
              </a:rPr>
              <a:t>výtrusnicové</a:t>
            </a:r>
            <a:r>
              <a:rPr lang="cs-CZ" dirty="0" smtClean="0">
                <a:solidFill>
                  <a:srgbClr val="0070C0"/>
                </a:solidFill>
              </a:rPr>
              <a:t> kupky, oddenek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Přesličky: </a:t>
            </a:r>
            <a:r>
              <a:rPr lang="cs-CZ" dirty="0" err="1" smtClean="0">
                <a:solidFill>
                  <a:srgbClr val="0070C0"/>
                </a:solidFill>
              </a:rPr>
              <a:t>mikrofyly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strobilus</a:t>
            </a:r>
            <a:r>
              <a:rPr lang="cs-CZ" dirty="0" smtClean="0">
                <a:solidFill>
                  <a:srgbClr val="0070C0"/>
                </a:solidFill>
              </a:rPr>
              <a:t>, dutá lodyha, přeslenitě větvená, jednodomé </a:t>
            </a:r>
            <a:r>
              <a:rPr lang="cs-CZ" dirty="0" err="1" smtClean="0">
                <a:solidFill>
                  <a:srgbClr val="0070C0"/>
                </a:solidFill>
              </a:rPr>
              <a:t>prokly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Plavuně: </a:t>
            </a:r>
            <a:r>
              <a:rPr lang="cs-CZ" dirty="0" err="1" smtClean="0">
                <a:solidFill>
                  <a:srgbClr val="0070C0"/>
                </a:solidFill>
              </a:rPr>
              <a:t>mikrofyly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strobily</a:t>
            </a:r>
            <a:r>
              <a:rPr lang="cs-CZ" dirty="0" smtClean="0">
                <a:solidFill>
                  <a:srgbClr val="0070C0"/>
                </a:solidFill>
              </a:rPr>
              <a:t> u některých, plazivý vidličnatě větvený stonek s příchytnými vlákny, podzemní saprofytický </a:t>
            </a:r>
            <a:r>
              <a:rPr lang="cs-CZ" dirty="0" err="1" smtClean="0">
                <a:solidFill>
                  <a:srgbClr val="0070C0"/>
                </a:solidFill>
              </a:rPr>
              <a:t>prokel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7596336" y="5877272"/>
            <a:ext cx="936104" cy="69269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Jaká rostlina je na obrázcích? Pojmenujte označené části: </a:t>
            </a:r>
            <a:endParaRPr lang="cs-CZ" dirty="0"/>
          </a:p>
        </p:txBody>
      </p:sp>
      <p:pic>
        <p:nvPicPr>
          <p:cNvPr id="4" name="Picture 4" descr="P100005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212976"/>
            <a:ext cx="4536503" cy="3024335"/>
          </a:xfrm>
          <a:prstGeom prst="rect">
            <a:avLst/>
          </a:prstGeom>
          <a:noFill/>
        </p:spPr>
      </p:pic>
      <p:grpSp>
        <p:nvGrpSpPr>
          <p:cNvPr id="11" name="Skupina 10"/>
          <p:cNvGrpSpPr/>
          <p:nvPr/>
        </p:nvGrpSpPr>
        <p:grpSpPr>
          <a:xfrm>
            <a:off x="5508104" y="2924944"/>
            <a:ext cx="3243005" cy="2616747"/>
            <a:chOff x="5508104" y="3429000"/>
            <a:chExt cx="3243005" cy="2616747"/>
          </a:xfrm>
        </p:grpSpPr>
        <p:pic>
          <p:nvPicPr>
            <p:cNvPr id="5" name="Picture 6" descr="C:\Users\uživatel\Pictures\fotky na poznávačku\P1010143.JPG"/>
            <p:cNvPicPr>
              <a:picLocks noChangeAspect="1" noChangeArrowheads="1"/>
            </p:cNvPicPr>
            <p:nvPr/>
          </p:nvPicPr>
          <p:blipFill>
            <a:blip r:embed="rId3" cstate="print"/>
            <a:srcRect l="35658" t="33102" r="40644" b="41411"/>
            <a:stretch>
              <a:fillRect/>
            </a:stretch>
          </p:blipFill>
          <p:spPr bwMode="auto">
            <a:xfrm>
              <a:off x="5508104" y="3429000"/>
              <a:ext cx="3243005" cy="26167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Rovnoramenný trojúhelník 5"/>
            <p:cNvSpPr/>
            <p:nvPr/>
          </p:nvSpPr>
          <p:spPr>
            <a:xfrm rot="7380000">
              <a:off x="6836217" y="5146815"/>
              <a:ext cx="288032" cy="576064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Rovnoramenný trojúhelník 6"/>
            <p:cNvSpPr/>
            <p:nvPr/>
          </p:nvSpPr>
          <p:spPr>
            <a:xfrm rot="7380000">
              <a:off x="6908226" y="4066695"/>
              <a:ext cx="288032" cy="576064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Rovnoramenný trojúhelník 7"/>
          <p:cNvSpPr/>
          <p:nvPr/>
        </p:nvSpPr>
        <p:spPr>
          <a:xfrm rot="7380000">
            <a:off x="2299713" y="4354726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3900000">
            <a:off x="1725557" y="4833378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7380000">
            <a:off x="2443728" y="3418623"/>
            <a:ext cx="288032" cy="57606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3573016"/>
            <a:ext cx="136815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sporofyl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4653136"/>
            <a:ext cx="19442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sporangium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365104"/>
            <a:ext cx="18722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Pochva z listů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496" y="4941168"/>
            <a:ext cx="230425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Postranní stonky, přeslenité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504" y="3429000"/>
            <a:ext cx="266429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Podélně rýhovaná dutá lodyha</a:t>
            </a:r>
            <a:endParaRPr lang="cs-CZ" sz="2400" dirty="0"/>
          </a:p>
        </p:txBody>
      </p:sp>
      <p:sp>
        <p:nvSpPr>
          <p:cNvPr id="17" name="Tlačítko akce: Návrat 16">
            <a:hlinkClick r:id="rId4" action="ppaction://hlinksldjump" highlightClick="1"/>
          </p:cNvPr>
          <p:cNvSpPr/>
          <p:nvPr/>
        </p:nvSpPr>
        <p:spPr>
          <a:xfrm>
            <a:off x="7380312" y="6021288"/>
            <a:ext cx="648072" cy="6480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6. Uveďte rostliny, ze kterých vznikla ložiska černého uhlí. V jakém období žily?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Stromovité plavuně (</a:t>
            </a:r>
            <a:r>
              <a:rPr lang="cs-CZ" dirty="0" err="1" smtClean="0">
                <a:solidFill>
                  <a:srgbClr val="0070C0"/>
                </a:solidFill>
              </a:rPr>
              <a:t>Sigillaria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dirty="0" err="1" smtClean="0">
                <a:solidFill>
                  <a:srgbClr val="0070C0"/>
                </a:solidFill>
              </a:rPr>
              <a:t>Lepidodendron</a:t>
            </a:r>
            <a:r>
              <a:rPr lang="cs-CZ" dirty="0" smtClean="0">
                <a:solidFill>
                  <a:srgbClr val="0070C0"/>
                </a:solidFill>
              </a:rPr>
              <a:t>), přesličky (</a:t>
            </a:r>
            <a:r>
              <a:rPr lang="cs-CZ" dirty="0" err="1" smtClean="0">
                <a:solidFill>
                  <a:srgbClr val="0070C0"/>
                </a:solidFill>
              </a:rPr>
              <a:t>Calamites</a:t>
            </a:r>
            <a:r>
              <a:rPr lang="cs-CZ" dirty="0" smtClean="0">
                <a:solidFill>
                  <a:srgbClr val="0070C0"/>
                </a:solidFill>
              </a:rPr>
              <a:t>), kapradiny.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V karbonu (mladší prvohory)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sz="4000" dirty="0" smtClean="0"/>
          </a:p>
          <a:p>
            <a:r>
              <a:rPr lang="cs-CZ" sz="4000" dirty="0" smtClean="0"/>
              <a:t>Obr. 1: BOTMULTICHILLT. </a:t>
            </a:r>
            <a:r>
              <a:rPr lang="cs-CZ" sz="4000" i="1" dirty="0" smtClean="0"/>
              <a:t>http://commons.wikimedia.org</a:t>
            </a:r>
            <a:r>
              <a:rPr lang="cs-CZ" sz="4000" dirty="0" smtClean="0"/>
              <a:t> [online]. [cit. 28.5.2013]. Dostupný na WWW: </a:t>
            </a:r>
            <a:r>
              <a:rPr lang="cs-CZ" sz="4000" dirty="0" smtClean="0">
                <a:hlinkClick r:id="rId2"/>
              </a:rPr>
              <a:t>http://commons.wikimedia.org/wiki/File:Lepidodendron_PAMuseum.jpg</a:t>
            </a:r>
            <a:endParaRPr lang="cs-CZ" sz="4000" dirty="0" smtClean="0"/>
          </a:p>
          <a:p>
            <a:r>
              <a:rPr lang="cs-CZ" sz="4000" dirty="0" smtClean="0"/>
              <a:t>Obr. 2: SEBASTIÁN TEILLIER A.. </a:t>
            </a:r>
            <a:r>
              <a:rPr lang="cs-CZ" sz="4000" i="1" dirty="0" smtClean="0"/>
              <a:t>http://www.</a:t>
            </a:r>
            <a:r>
              <a:rPr lang="cs-CZ" sz="4000" i="1" dirty="0" err="1" smtClean="0"/>
              <a:t>chlorischile.cl</a:t>
            </a:r>
            <a:r>
              <a:rPr lang="cs-CZ" sz="4000" dirty="0" smtClean="0"/>
              <a:t> [online]. [cit. 30.5.2013]. Dostupný na WWW: </a:t>
            </a:r>
            <a:r>
              <a:rPr lang="cs-CZ" sz="4000" dirty="0" smtClean="0">
                <a:hlinkClick r:id="rId3"/>
              </a:rPr>
              <a:t>http://www.</a:t>
            </a:r>
            <a:r>
              <a:rPr lang="cs-CZ" sz="4000" dirty="0" err="1" smtClean="0">
                <a:hlinkClick r:id="rId3"/>
              </a:rPr>
              <a:t>chlorischile.cl</a:t>
            </a:r>
            <a:r>
              <a:rPr lang="cs-CZ" sz="4000" dirty="0" smtClean="0">
                <a:hlinkClick r:id="rId3"/>
              </a:rPr>
              <a:t>/</a:t>
            </a:r>
            <a:r>
              <a:rPr lang="cs-CZ" sz="4000" dirty="0" err="1" smtClean="0">
                <a:hlinkClick r:id="rId3"/>
              </a:rPr>
              <a:t>cursoonline</a:t>
            </a:r>
            <a:r>
              <a:rPr lang="cs-CZ" sz="4000" dirty="0" smtClean="0">
                <a:hlinkClick r:id="rId3"/>
              </a:rPr>
              <a:t>/guia1/</a:t>
            </a:r>
            <a:r>
              <a:rPr lang="cs-CZ" sz="4000" dirty="0" err="1" smtClean="0">
                <a:hlinkClick r:id="rId3"/>
              </a:rPr>
              <a:t>Lepidodendron.jpg</a:t>
            </a:r>
            <a:endParaRPr lang="cs-CZ" sz="4000" dirty="0" smtClean="0"/>
          </a:p>
          <a:p>
            <a:r>
              <a:rPr lang="cs-CZ" sz="4000" dirty="0" smtClean="0"/>
              <a:t> obr. 3:PORSHUNTA. </a:t>
            </a:r>
            <a:r>
              <a:rPr lang="cs-CZ" sz="4000" i="1" dirty="0" smtClean="0"/>
              <a:t>http://commons.wikimedia.org</a:t>
            </a:r>
            <a:r>
              <a:rPr lang="cs-CZ" sz="4000" dirty="0" smtClean="0"/>
              <a:t> [online]. [cit. 30.5.2013]. Dostupný na WWW: </a:t>
            </a:r>
            <a:r>
              <a:rPr lang="cs-CZ" sz="4000" dirty="0" smtClean="0">
                <a:hlinkClick r:id="rId4"/>
              </a:rPr>
              <a:t>http://upload.wikimedia.org/wikipedia/commons/thumb/a/ac/Sigillaria_sp.5_-_Carbonifero.JPG/800px-Sigillaria_sp.5_-_Carbonifero.JPG</a:t>
            </a:r>
            <a:endParaRPr lang="cs-CZ" sz="4000" dirty="0" smtClean="0"/>
          </a:p>
          <a:p>
            <a:r>
              <a:rPr lang="cs-CZ" sz="4000" dirty="0" smtClean="0"/>
              <a:t>Obr. 4: K. Kubát a kol.: Botanika, </a:t>
            </a:r>
            <a:r>
              <a:rPr lang="cs-CZ" sz="4000" dirty="0" err="1" smtClean="0"/>
              <a:t>Scientia</a:t>
            </a:r>
            <a:r>
              <a:rPr lang="cs-CZ" sz="4000" dirty="0" smtClean="0"/>
              <a:t>,  Praha 1998</a:t>
            </a:r>
          </a:p>
          <a:p>
            <a:r>
              <a:rPr lang="cs-CZ" sz="4000" dirty="0" smtClean="0"/>
              <a:t>Obr. 5: VERISIMILUS. </a:t>
            </a:r>
            <a:r>
              <a:rPr lang="cs-CZ" sz="4000" i="1" dirty="0" smtClean="0"/>
              <a:t>http://en.wikipedia.org</a:t>
            </a:r>
            <a:r>
              <a:rPr lang="cs-CZ" sz="4000" dirty="0" smtClean="0"/>
              <a:t> [online]. [cit. 29.5.2013]. Dostupný na WWW: </a:t>
            </a:r>
            <a:r>
              <a:rPr lang="cs-CZ" sz="4000" dirty="0" smtClean="0">
                <a:hlinkClick r:id="rId5"/>
              </a:rPr>
              <a:t>http://upload.wikimedia.org/wikipedia/commons/thumb/3/33/Calamites_stems.JPG/641px-Calamites_stems.JPG</a:t>
            </a:r>
            <a:endParaRPr lang="cs-CZ" sz="4000" dirty="0" smtClean="0"/>
          </a:p>
          <a:p>
            <a:r>
              <a:rPr lang="cs-CZ" sz="4000" dirty="0" smtClean="0"/>
              <a:t>Obr. 6: JENKINS, </a:t>
            </a:r>
            <a:r>
              <a:rPr lang="cs-CZ" sz="4000" dirty="0" err="1" smtClean="0"/>
              <a:t>Jerry</a:t>
            </a:r>
            <a:r>
              <a:rPr lang="cs-CZ" sz="4000" dirty="0" smtClean="0"/>
              <a:t>. </a:t>
            </a:r>
            <a:r>
              <a:rPr lang="cs-CZ" sz="4000" i="1" dirty="0" smtClean="0"/>
              <a:t>http://www.</a:t>
            </a:r>
            <a:r>
              <a:rPr lang="cs-CZ" sz="4000" i="1" dirty="0" err="1" smtClean="0"/>
              <a:t>geocraft.com</a:t>
            </a:r>
            <a:r>
              <a:rPr lang="cs-CZ" sz="4000" dirty="0" smtClean="0"/>
              <a:t> [online]. [cit. 30.5.2013]. Dostupný na WWW: </a:t>
            </a:r>
            <a:r>
              <a:rPr lang="cs-CZ" sz="4000" dirty="0" smtClean="0">
                <a:hlinkClick r:id="rId6"/>
              </a:rPr>
              <a:t>http://www.</a:t>
            </a:r>
            <a:r>
              <a:rPr lang="cs-CZ" sz="4000" dirty="0" err="1" smtClean="0">
                <a:hlinkClick r:id="rId6"/>
              </a:rPr>
              <a:t>geocraft.com</a:t>
            </a:r>
            <a:r>
              <a:rPr lang="cs-CZ" sz="4000" dirty="0" smtClean="0">
                <a:hlinkClick r:id="rId6"/>
              </a:rPr>
              <a:t>/</a:t>
            </a:r>
            <a:r>
              <a:rPr lang="cs-CZ" sz="4000" dirty="0" err="1" smtClean="0">
                <a:hlinkClick r:id="rId6"/>
              </a:rPr>
              <a:t>WVFossils</a:t>
            </a:r>
            <a:r>
              <a:rPr lang="cs-CZ" sz="4000" dirty="0" smtClean="0">
                <a:hlinkClick r:id="rId6"/>
              </a:rPr>
              <a:t>/</a:t>
            </a:r>
            <a:r>
              <a:rPr lang="cs-CZ" sz="4000" dirty="0" err="1" smtClean="0">
                <a:hlinkClick r:id="rId6"/>
              </a:rPr>
              <a:t>PageMill</a:t>
            </a:r>
            <a:r>
              <a:rPr lang="cs-CZ" sz="4000" dirty="0" smtClean="0">
                <a:hlinkClick r:id="rId6"/>
              </a:rPr>
              <a:t>_</a:t>
            </a:r>
            <a:r>
              <a:rPr lang="cs-CZ" sz="4000" dirty="0" err="1" smtClean="0">
                <a:hlinkClick r:id="rId6"/>
              </a:rPr>
              <a:t>Images</a:t>
            </a:r>
            <a:r>
              <a:rPr lang="cs-CZ" sz="4000" dirty="0" smtClean="0">
                <a:hlinkClick r:id="rId6"/>
              </a:rPr>
              <a:t>/image34.gif</a:t>
            </a:r>
            <a:r>
              <a:rPr lang="cs-CZ" sz="4000" dirty="0" smtClean="0"/>
              <a:t> NEZNÁMÝ. </a:t>
            </a:r>
          </a:p>
          <a:p>
            <a:r>
              <a:rPr lang="cs-CZ" sz="4000" dirty="0" smtClean="0"/>
              <a:t>Obr. 7: </a:t>
            </a:r>
            <a:r>
              <a:rPr lang="cs-CZ" sz="4000" i="1" dirty="0" smtClean="0"/>
              <a:t>http://svtmarcq.over-blog.com</a:t>
            </a:r>
            <a:r>
              <a:rPr lang="cs-CZ" sz="4000" dirty="0" smtClean="0"/>
              <a:t> [online]. [cit. 30.5.2013]. Dostupný na WWW: </a:t>
            </a:r>
            <a:r>
              <a:rPr lang="cs-CZ" sz="4000" dirty="0" smtClean="0">
                <a:hlinkClick r:id="rId7"/>
              </a:rPr>
              <a:t>http://img.over-blog.com/500x306/4/03/04/08/svt-2/svt-3/svt-4/svt-5/svt-6/svt-7/svt-8/svst-9/svt-10/calamites-1.jpg</a:t>
            </a:r>
            <a:endParaRPr lang="cs-CZ" sz="4000" dirty="0" smtClean="0"/>
          </a:p>
          <a:p>
            <a:r>
              <a:rPr lang="cs-CZ" sz="4000" dirty="0" smtClean="0"/>
              <a:t>Obr 8: NEZNÁMÝ. </a:t>
            </a:r>
            <a:r>
              <a:rPr lang="cs-CZ" sz="4000" i="1" dirty="0" smtClean="0"/>
              <a:t>http://dic.academic.ru</a:t>
            </a:r>
            <a:r>
              <a:rPr lang="cs-CZ" sz="4000" dirty="0" smtClean="0"/>
              <a:t> [online]. [cit. 30.5.2013]. Dostupný na WWW: </a:t>
            </a:r>
            <a:r>
              <a:rPr lang="cs-CZ" sz="4000" dirty="0" smtClean="0">
                <a:hlinkClick r:id="rId8"/>
              </a:rPr>
              <a:t>http://dic.academic.ru/pictures/enc_biology/plants/ris._4_94.jpg</a:t>
            </a:r>
            <a:r>
              <a:rPr lang="cs-CZ" sz="4000" dirty="0" smtClean="0"/>
              <a:t> </a:t>
            </a:r>
          </a:p>
          <a:p>
            <a:r>
              <a:rPr lang="cs-CZ" sz="4000" dirty="0" smtClean="0"/>
              <a:t>Obr. 9: VINTER, Vladimír. </a:t>
            </a:r>
            <a:r>
              <a:rPr lang="cs-CZ" sz="4000" i="1" dirty="0" smtClean="0"/>
              <a:t>http://www.botanika.</a:t>
            </a:r>
            <a:r>
              <a:rPr lang="cs-CZ" sz="4000" i="1" dirty="0" err="1" smtClean="0"/>
              <a:t>upol.cz</a:t>
            </a:r>
            <a:r>
              <a:rPr lang="cs-CZ" sz="4000" i="1" dirty="0" smtClean="0"/>
              <a:t>/atlasy/anatomie/index.</a:t>
            </a:r>
            <a:r>
              <a:rPr lang="cs-CZ" sz="4000" i="1" dirty="0" err="1" smtClean="0"/>
              <a:t>html</a:t>
            </a:r>
            <a:r>
              <a:rPr lang="cs-CZ" sz="4000" dirty="0" smtClean="0"/>
              <a:t> [online]. [cit. 17.2.2013]. Dostupný na WWW: </a:t>
            </a:r>
            <a:r>
              <a:rPr lang="cs-CZ" sz="4000" dirty="0" smtClean="0">
                <a:hlinkClick r:id="rId9"/>
              </a:rPr>
              <a:t>http://www.botanika.</a:t>
            </a:r>
            <a:r>
              <a:rPr lang="cs-CZ" sz="4000" dirty="0" err="1" smtClean="0">
                <a:hlinkClick r:id="rId9"/>
              </a:rPr>
              <a:t>upol.cz</a:t>
            </a:r>
            <a:r>
              <a:rPr lang="cs-CZ" sz="4000" dirty="0" smtClean="0">
                <a:hlinkClick r:id="rId9"/>
              </a:rPr>
              <a:t>/atlasy/anatomie/index.</a:t>
            </a:r>
            <a:r>
              <a:rPr lang="cs-CZ" sz="4000" dirty="0" err="1" smtClean="0">
                <a:hlinkClick r:id="rId9"/>
              </a:rPr>
              <a:t>html</a:t>
            </a:r>
            <a:endParaRPr lang="cs-CZ" sz="4000" dirty="0" smtClean="0"/>
          </a:p>
          <a:p>
            <a:r>
              <a:rPr lang="cs-CZ" sz="4000" dirty="0" smtClean="0"/>
              <a:t>Neočíslované obrázky: archiv autorky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zdroje:</a:t>
            </a:r>
          </a:p>
          <a:p>
            <a:r>
              <a:rPr lang="cs-CZ" sz="2400" dirty="0" smtClean="0"/>
              <a:t>K. Kubát a kol.: Botanika, </a:t>
            </a:r>
            <a:r>
              <a:rPr lang="cs-CZ" sz="2400" dirty="0" err="1" smtClean="0"/>
              <a:t>Scientia</a:t>
            </a:r>
            <a:r>
              <a:rPr lang="cs-CZ" sz="2400" dirty="0" smtClean="0"/>
              <a:t>,  Praha 1998</a:t>
            </a:r>
          </a:p>
          <a:p>
            <a:r>
              <a:rPr lang="cs-CZ" sz="2400" dirty="0" smtClean="0"/>
              <a:t>L. Kincl, M. Kincl, J. </a:t>
            </a:r>
            <a:r>
              <a:rPr lang="cs-CZ" sz="2400" dirty="0" err="1" smtClean="0"/>
              <a:t>Jarklová</a:t>
            </a:r>
            <a:r>
              <a:rPr lang="cs-CZ" sz="2400" dirty="0" smtClean="0"/>
              <a:t>: Biologie rostlin pro první ročník gymnázií, Fortuna, Praha 2006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1668</TotalTime>
  <Words>997</Words>
  <Application>Microsoft Office PowerPoint</Application>
  <PresentationFormat>Předvádění na obrazovce (4:3)</PresentationFormat>
  <Paragraphs>194</Paragraphs>
  <Slides>43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sady Office</vt:lpstr>
      <vt:lpstr>Snímek 1</vt:lpstr>
      <vt:lpstr>Anotace </vt:lpstr>
      <vt:lpstr>KAPRAĎOROSTY (Pteridophyta)</vt:lpstr>
      <vt:lpstr>Systém </vt:lpstr>
      <vt:lpstr>  2. odd.: Plavuně (Lycopodiophyta) </vt:lpstr>
      <vt:lpstr>Snímek 6</vt:lpstr>
      <vt:lpstr>Rodozměna různovýtrusná</vt:lpstr>
      <vt:lpstr>Přehled plavuní drobné rostliny, chráněné</vt:lpstr>
      <vt:lpstr>Snímek 9</vt:lpstr>
      <vt:lpstr>Snímek 10</vt:lpstr>
      <vt:lpstr>Snímek 11</vt:lpstr>
      <vt:lpstr>Maximální období rozvoje – v karbonu, vymírají koncem permu</vt:lpstr>
      <vt:lpstr>Lepidodenrodon      </vt:lpstr>
      <vt:lpstr>Sigillaria</vt:lpstr>
      <vt:lpstr> 3. odd.: Přesličky (Equisetophyta)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Přeslička rolní (Equisetum arvense) z oddenku vyrůstá na jaře nezelená  jarní lodyha, nevětví se. Po dozrání výtrusů zasychá a vyrůstá letní zelená lodyha </vt:lpstr>
      <vt:lpstr>Strobilus </vt:lpstr>
      <vt:lpstr>Přeslička lesní (Equisetum sylvaticum)</vt:lpstr>
      <vt:lpstr>Snímek 26</vt:lpstr>
      <vt:lpstr>Snímek 27</vt:lpstr>
      <vt:lpstr>Přeslička obrovská (Equisetum telmateia) </vt:lpstr>
      <vt:lpstr>Karbon – CALAMITY </vt:lpstr>
      <vt:lpstr>Snímek 30</vt:lpstr>
      <vt:lpstr>4. odd.: Prvosemenné (Progmnospermophyta</vt:lpstr>
      <vt:lpstr>Opakování </vt:lpstr>
      <vt:lpstr>Opakování </vt:lpstr>
      <vt:lpstr>Opakování </vt:lpstr>
      <vt:lpstr>Opakování </vt:lpstr>
      <vt:lpstr>Opakování </vt:lpstr>
      <vt:lpstr>Řešení </vt:lpstr>
      <vt:lpstr>Řešení </vt:lpstr>
      <vt:lpstr>Řešení </vt:lpstr>
      <vt:lpstr>Řešení </vt:lpstr>
      <vt:lpstr>Řešení </vt:lpstr>
      <vt:lpstr>CITACE</vt:lpstr>
      <vt:lpstr>Snímek 43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uživatel</cp:lastModifiedBy>
  <cp:revision>172</cp:revision>
  <dcterms:modified xsi:type="dcterms:W3CDTF">2013-06-04T21:12:32Z</dcterms:modified>
</cp:coreProperties>
</file>