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7" r:id="rId2"/>
    <p:sldId id="258" r:id="rId3"/>
    <p:sldId id="256" r:id="rId4"/>
    <p:sldId id="262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73" r:id="rId14"/>
    <p:sldId id="268" r:id="rId15"/>
    <p:sldId id="271" r:id="rId16"/>
    <p:sldId id="272" r:id="rId17"/>
    <p:sldId id="269" r:id="rId18"/>
    <p:sldId id="270" r:id="rId19"/>
    <p:sldId id="275" r:id="rId20"/>
    <p:sldId id="276" r:id="rId21"/>
    <p:sldId id="277" r:id="rId22"/>
    <p:sldId id="278" r:id="rId23"/>
    <p:sldId id="279" r:id="rId24"/>
    <p:sldId id="280" r:id="rId25"/>
    <p:sldId id="274" r:id="rId26"/>
  </p:sldIdLst>
  <p:sldSz cx="9144000" cy="6858000" type="screen4x3"/>
  <p:notesSz cx="6858000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51C2A2-12F9-40AC-A177-A65DAA1ECF1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62025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690269"/>
            <a:ext cx="5486400" cy="4443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378824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840191-5215-471B-AEE3-22745BF5B7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458842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40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B6794FF-2F8F-4083-8416-47918006971C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840191-5215-471B-AEE3-22745BF5B7F2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840191-5215-471B-AEE3-22745BF5B7F2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>
            <a:alpha val="6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Relationship Id="rId5" Type="http://schemas.openxmlformats.org/officeDocument/2006/relationships/slide" Target="slide22.xml"/><Relationship Id="rId4" Type="http://schemas.openxmlformats.org/officeDocument/2006/relationships/image" Target="../media/image3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Relationship Id="rId5" Type="http://schemas.openxmlformats.org/officeDocument/2006/relationships/slide" Target="slide20.xml"/><Relationship Id="rId4" Type="http://schemas.openxmlformats.org/officeDocument/2006/relationships/image" Target="../media/image3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00561317"/>
              </p:ext>
            </p:extLst>
          </p:nvPr>
        </p:nvGraphicFramePr>
        <p:xfrm>
          <a:off x="614363" y="2816225"/>
          <a:ext cx="8137525" cy="26924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Lenka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Hráčková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1938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VY_32_INOVACE_01C_17_Nahosemenné rostliny</a:t>
                      </a: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VY_32_INOVACE_01C_Biologie rostlin</a:t>
                      </a: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1. 6. 2013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858430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Anotace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Výkladová prezentace</a:t>
            </a:r>
          </a:p>
          <a:p>
            <a:r>
              <a:rPr lang="cs-CZ" sz="2800" dirty="0" smtClean="0"/>
              <a:t>Význam redukce gametofytu, vzniku pylového zrnka a semene pro rozšíření semenných rostlin. Vývojově první semenné rostliny. Vyhynulé a recentní druhy.</a:t>
            </a:r>
          </a:p>
          <a:p>
            <a:r>
              <a:rPr lang="cs-CZ" sz="2800" dirty="0" smtClean="0"/>
              <a:t>Žáci doplňují odpovědi na kontrolní otázky na interaktivní tabuli s následnou kontrolou správných odpovědí. Lze použít i jako pracovní list.</a:t>
            </a:r>
          </a:p>
          <a:p>
            <a:r>
              <a:rPr lang="cs-CZ" sz="2800" dirty="0" smtClean="0"/>
              <a:t>Pro žáky 1. ročníku G4 a 3. ročníku G6</a:t>
            </a:r>
          </a:p>
          <a:p>
            <a:r>
              <a:rPr lang="cs-CZ" sz="2800" dirty="0" smtClean="0"/>
              <a:t>Materiál je určen k interaktivní výuce</a:t>
            </a:r>
          </a:p>
        </p:txBody>
      </p:sp>
    </p:spTree>
    <p:extLst>
      <p:ext uri="{BB962C8B-B14F-4D97-AF65-F5344CB8AC3E}">
        <p14:creationId xmlns="" xmlns:p14="http://schemas.microsoft.com/office/powerpoint/2010/main" val="153739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NAHOSEMENNÉ ROSTLINY</a:t>
            </a:r>
            <a:br>
              <a:rPr lang="cs-CZ" b="1" dirty="0" smtClean="0"/>
            </a:br>
            <a:r>
              <a:rPr lang="cs-CZ" i="1" dirty="0" err="1" smtClean="0"/>
              <a:t>Gymnospermae</a:t>
            </a:r>
            <a:r>
              <a:rPr lang="cs-CZ" i="1" dirty="0" smtClean="0"/>
              <a:t> 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(vývojový stupeň)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Charakteristika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SEMENNÉ ROSTLINY</a:t>
            </a:r>
          </a:p>
          <a:p>
            <a:r>
              <a:rPr lang="cs-CZ" b="1" dirty="0" smtClean="0"/>
              <a:t>Vývojově nejdokonalejší skupina vyšších cévnatých rostlin.</a:t>
            </a:r>
          </a:p>
          <a:p>
            <a:r>
              <a:rPr lang="cs-CZ" b="1" dirty="0" smtClean="0"/>
              <a:t>Gametofyt je trvale součástí sporofytu</a:t>
            </a:r>
          </a:p>
          <a:p>
            <a:r>
              <a:rPr lang="cs-CZ" b="1" dirty="0" smtClean="0"/>
              <a:t>Vždy chybí antheridia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Rozmnožování zcela nezávislé na vodním prostředí:</a:t>
            </a:r>
          </a:p>
          <a:p>
            <a:r>
              <a:rPr lang="cs-CZ" b="1" dirty="0" smtClean="0"/>
              <a:t>1. nezávislost procesu oplození na vodě:  vznik </a:t>
            </a:r>
            <a:r>
              <a:rPr lang="cs-CZ" b="1" dirty="0" smtClean="0">
                <a:solidFill>
                  <a:srgbClr val="C00000"/>
                </a:solidFill>
              </a:rPr>
              <a:t>pylového zrna</a:t>
            </a:r>
          </a:p>
          <a:p>
            <a:r>
              <a:rPr lang="cs-CZ" b="1" dirty="0" smtClean="0"/>
              <a:t>2. vznik mnohobuněčných rozmnožovacích částic </a:t>
            </a:r>
            <a:r>
              <a:rPr lang="cs-CZ" b="1" dirty="0" smtClean="0">
                <a:solidFill>
                  <a:srgbClr val="C00000"/>
                </a:solidFill>
              </a:rPr>
              <a:t>semen</a:t>
            </a:r>
          </a:p>
          <a:p>
            <a:r>
              <a:rPr lang="cs-CZ" b="1" dirty="0" smtClean="0"/>
              <a:t>Důsledek: </a:t>
            </a:r>
            <a:r>
              <a:rPr lang="cs-CZ" b="1" dirty="0" smtClean="0">
                <a:solidFill>
                  <a:srgbClr val="C00000"/>
                </a:solidFill>
              </a:rPr>
              <a:t>proniknutí semenných rostlin na různorodá stanoviště, překonání nepříznivých podmínek</a:t>
            </a:r>
            <a:endParaRPr lang="cs-CZ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Nahosemenné </a:t>
            </a:r>
            <a:r>
              <a:rPr lang="cs-CZ" dirty="0" smtClean="0"/>
              <a:t>(vývojový stupeň)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i="1" dirty="0" smtClean="0"/>
              <a:t>nedokonalá ochrana vajíček </a:t>
            </a:r>
            <a:r>
              <a:rPr lang="cs-CZ" dirty="0" smtClean="0"/>
              <a:t>– volně na plodolistech (</a:t>
            </a:r>
            <a:r>
              <a:rPr lang="cs-CZ" b="1" dirty="0" smtClean="0">
                <a:solidFill>
                  <a:srgbClr val="C00000"/>
                </a:solidFill>
              </a:rPr>
              <a:t>megasporofyly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  semena </a:t>
            </a:r>
            <a:r>
              <a:rPr lang="cs-CZ" b="1" dirty="0" smtClean="0"/>
              <a:t>– </a:t>
            </a:r>
            <a:r>
              <a:rPr lang="cs-CZ" dirty="0" smtClean="0"/>
              <a:t>na semenných šupinách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			   semenné plody </a:t>
            </a:r>
            <a:r>
              <a:rPr lang="cs-CZ" dirty="0" smtClean="0"/>
              <a:t>(napodobují nažku, 		   bobuli nebo peckovici)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 smtClean="0"/>
              <a:t> nemají květní obaly, bliznu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 smtClean="0"/>
              <a:t> stavba vodivých pletiv</a:t>
            </a:r>
            <a:r>
              <a:rPr lang="cs-CZ" dirty="0" smtClean="0"/>
              <a:t>: tracheidy, chybí podpůrné buňky sítkovic</a:t>
            </a: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Systematické rozdělení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oddělení:  KAPRAĎOSEMENNÉ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Lyginodendrophyta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2. oddělení:  CYKASY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Cycadophyta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 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3. oddělení:   JINANY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Ginkgophyta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</a:p>
          <a:p>
            <a:pPr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4. oddělení:   JEHLIČNANY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Pinophyta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920000" y="1772816"/>
            <a:ext cx="720000" cy="720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rId2" action="ppaction://hlinksldjump" highlightClick="1"/>
          </p:cNvPr>
          <p:cNvSpPr/>
          <p:nvPr/>
        </p:nvSpPr>
        <p:spPr>
          <a:xfrm>
            <a:off x="7920000" y="3140968"/>
            <a:ext cx="756000" cy="720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3" action="ppaction://hlinksldjump" highlightClick="1"/>
          </p:cNvPr>
          <p:cNvSpPr/>
          <p:nvPr/>
        </p:nvSpPr>
        <p:spPr>
          <a:xfrm>
            <a:off x="7920000" y="4068000"/>
            <a:ext cx="720000" cy="72000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018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oddělení:  KAPRAĎOSEMENNÉ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Lyginodendrophyta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br>
              <a:rPr lang="cs-CZ" i="1" dirty="0" smtClean="0"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Devon až jura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Maximum rozvoje v karbonu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Stromy, liány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Velké zpeřené listy podobné kapradinám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Semena v pohárcích listového původu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oddělení:  KAPRAĎOSEMENNÉ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Lyginodendrophyta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630932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7920000" y="5589240"/>
            <a:ext cx="720000" cy="7200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I:\CANON_SC\IMAGE\0001\SCN_0170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484784"/>
            <a:ext cx="3196320" cy="5373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2. oddělení:  CYKASY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Cycadophyta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 Od permu, maximum v druhohorách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Dnes: tropy, subtropy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Nejprimitivnější recentní semenné rostliny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Dvoudomé stromy s nevětveným kmenem na vrcholu </a:t>
            </a:r>
            <a:r>
              <a:rPr lang="cs-CZ" b="1" dirty="0" err="1" smtClean="0"/>
              <a:t>nahloučené</a:t>
            </a:r>
            <a:r>
              <a:rPr lang="cs-CZ" b="1" dirty="0" smtClean="0"/>
              <a:t> velké zpeřené listy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</a:t>
            </a:r>
            <a:r>
              <a:rPr lang="cs-CZ" b="1" dirty="0" err="1" smtClean="0"/>
              <a:t>Megafylní</a:t>
            </a:r>
            <a:r>
              <a:rPr lang="cs-CZ" b="1" dirty="0" smtClean="0"/>
              <a:t> vývojová větev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				   Oddělení:  CYKASY 				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Cycadophyta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dirty="0"/>
          </a:p>
        </p:txBody>
      </p:sp>
      <p:pic>
        <p:nvPicPr>
          <p:cNvPr id="1030" name="Picture 6" descr="I:\113_PANA\Přípravy 1.C\dum\fotky\P106082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72" y="260648"/>
            <a:ext cx="4612536" cy="2736304"/>
          </a:xfrm>
          <a:prstGeom prst="rect">
            <a:avLst/>
          </a:prstGeom>
          <a:noFill/>
        </p:spPr>
      </p:pic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31" name="Picture 7" descr="I:\113_PANA\Přípravy 1.C\dum\fotky\P106081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1506" y="3140968"/>
            <a:ext cx="4800534" cy="3600400"/>
          </a:xfrm>
          <a:prstGeom prst="rect">
            <a:avLst/>
          </a:prstGeom>
          <a:noFill/>
        </p:spPr>
      </p:pic>
      <p:pic>
        <p:nvPicPr>
          <p:cNvPr id="1029" name="Picture 5" descr="I:\113_PANA\Přípravy 1.C\dum\fotky\P106082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1556792"/>
            <a:ext cx="5376598" cy="403244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076056" y="5805264"/>
            <a:ext cx="3960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Samčí rostlina se </a:t>
            </a:r>
            <a:r>
              <a:rPr lang="cs-CZ" sz="2400" b="1" dirty="0" err="1" smtClean="0"/>
              <a:t>strobilem</a:t>
            </a:r>
            <a:r>
              <a:rPr lang="cs-CZ" sz="2400" b="1" dirty="0" smtClean="0"/>
              <a:t> z </a:t>
            </a:r>
            <a:r>
              <a:rPr lang="cs-CZ" sz="2400" b="1" dirty="0" err="1" smtClean="0">
                <a:solidFill>
                  <a:srgbClr val="C00000"/>
                </a:solidFill>
              </a:rPr>
              <a:t>mikrosporofylů</a:t>
            </a:r>
            <a:r>
              <a:rPr lang="cs-CZ" sz="2400" b="1" dirty="0" smtClean="0">
                <a:solidFill>
                  <a:srgbClr val="C00000"/>
                </a:solidFill>
              </a:rPr>
              <a:t> s prašníky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80682" y="2134708"/>
            <a:ext cx="4299518" cy="2808312"/>
            <a:chOff x="80682" y="2134708"/>
            <a:chExt cx="4299518" cy="2808312"/>
          </a:xfrm>
        </p:grpSpPr>
        <p:pic>
          <p:nvPicPr>
            <p:cNvPr id="2051" name="Picture 3" descr="I:\CANON_SC\IMAGE\0001\SCN_0171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0682" y="2134708"/>
              <a:ext cx="4299518" cy="2808312"/>
            </a:xfrm>
            <a:prstGeom prst="rect">
              <a:avLst/>
            </a:prstGeom>
            <a:noFill/>
          </p:spPr>
        </p:pic>
        <p:sp>
          <p:nvSpPr>
            <p:cNvPr id="2" name="TextovéPole 1"/>
            <p:cNvSpPr txBox="1"/>
            <p:nvPr/>
          </p:nvSpPr>
          <p:spPr>
            <a:xfrm>
              <a:off x="179512" y="2852936"/>
              <a:ext cx="432048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2. oddělení:  CYKASY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Cycadophyta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457200" y="1124744"/>
            <a:ext cx="4040188" cy="639762"/>
          </a:xfrm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mikrosporofyl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>
          <a:xfrm>
            <a:off x="4645025" y="1124744"/>
            <a:ext cx="4041775" cy="63976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megasporofyl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2" name="Picture 4" descr="I:\CANON_SC\IMAGE\0001\SCN_0171 - Kopi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761884"/>
            <a:ext cx="925425" cy="483546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004048" y="622802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66891" y="45736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pic>
        <p:nvPicPr>
          <p:cNvPr id="1027" name="Picture 3" descr="H:\113_PANA\Přípravy 1.C\dum\fotky\P1130411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4674" r="26649"/>
          <a:stretch/>
        </p:blipFill>
        <p:spPr bwMode="auto">
          <a:xfrm>
            <a:off x="6554219" y="1268760"/>
            <a:ext cx="2376739" cy="5400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2. oddělení:  CYKASY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Cycadophyta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Obrvené spermatozoidy (3 mm – největší v rostlinné i živočišné říši) v láčce pylového zrna. 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Přenos větrem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Semenná peckovice</a:t>
            </a:r>
            <a:endParaRPr lang="cs-CZ" b="1" dirty="0"/>
          </a:p>
        </p:txBody>
      </p:sp>
      <p:sp>
        <p:nvSpPr>
          <p:cNvPr id="10" name="Tlačítko akce: Návrat 9">
            <a:hlinkClick r:id="rId2" action="ppaction://hlinksldjump" highlightClick="1"/>
          </p:cNvPr>
          <p:cNvSpPr/>
          <p:nvPr/>
        </p:nvSpPr>
        <p:spPr>
          <a:xfrm>
            <a:off x="7920000" y="5877272"/>
            <a:ext cx="720000" cy="7200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3. oddělení:   JINANY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Ginkgophyta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Vznik v karbonu, maximum ve druhohorách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Recentní jeden druh: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C00000"/>
                </a:solidFill>
              </a:rPr>
              <a:t>jinan dvoulaločný </a:t>
            </a:r>
            <a:r>
              <a:rPr lang="cs-CZ" i="1" dirty="0" smtClean="0">
                <a:solidFill>
                  <a:srgbClr val="C00000"/>
                </a:solidFill>
              </a:rPr>
              <a:t>Ginkgo </a:t>
            </a:r>
            <a:r>
              <a:rPr lang="cs-CZ" i="1" dirty="0" err="1" smtClean="0">
                <a:solidFill>
                  <a:srgbClr val="C00000"/>
                </a:solidFill>
              </a:rPr>
              <a:t>biloba</a:t>
            </a:r>
            <a:r>
              <a:rPr lang="cs-CZ" b="1" dirty="0" smtClean="0"/>
              <a:t> 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Opadavý dvoudomý strom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Listy dvoulaločné, vidličnatá žilnatina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I:\113_PANA\Přípravy 1.C\dum\fotky\P1010800.JPG"/>
          <p:cNvPicPr>
            <a:picLocks noChangeAspect="1" noChangeArrowheads="1"/>
          </p:cNvPicPr>
          <p:nvPr/>
        </p:nvPicPr>
        <p:blipFill>
          <a:blip r:embed="rId2" cstate="print"/>
          <a:srcRect l="16586"/>
          <a:stretch>
            <a:fillRect/>
          </a:stretch>
        </p:blipFill>
        <p:spPr bwMode="auto">
          <a:xfrm>
            <a:off x="5436096" y="3501008"/>
            <a:ext cx="3621520" cy="3256304"/>
          </a:xfrm>
          <a:prstGeom prst="rect">
            <a:avLst/>
          </a:prstGeom>
          <a:noFill/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3. oddělení:   JINANY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Ginkgophyta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dirty="0"/>
          </a:p>
        </p:txBody>
      </p:sp>
      <p:pic>
        <p:nvPicPr>
          <p:cNvPr id="2050" name="Picture 2" descr="I:\113_PANA\Přípravy 1.C\dum\fotky\P101080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4168"/>
          <a:stretch>
            <a:fillRect/>
          </a:stretch>
        </p:blipFill>
        <p:spPr bwMode="auto">
          <a:xfrm>
            <a:off x="35496" y="1135285"/>
            <a:ext cx="5783097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3. oddělení:   JINANY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Ginkgophyta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Výrazné </a:t>
            </a:r>
            <a:r>
              <a:rPr lang="cs-CZ" b="1" dirty="0" smtClean="0">
                <a:solidFill>
                  <a:srgbClr val="C00000"/>
                </a:solidFill>
              </a:rPr>
              <a:t>brachyblasty</a:t>
            </a:r>
            <a:r>
              <a:rPr lang="cs-CZ" b="1" dirty="0" smtClean="0"/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		svazky listů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		dvě vajíčka na dlouhé stopce (vývoj 		jen jedno)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obrvené spermatozoidy </a:t>
            </a:r>
          </a:p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žluté semenné peckovice (páchnou)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Skupina 25"/>
          <p:cNvGrpSpPr/>
          <p:nvPr/>
        </p:nvGrpSpPr>
        <p:grpSpPr>
          <a:xfrm>
            <a:off x="5845163" y="1590148"/>
            <a:ext cx="3227356" cy="3795096"/>
            <a:chOff x="5845163" y="1590148"/>
            <a:chExt cx="3227356" cy="3795096"/>
          </a:xfrm>
        </p:grpSpPr>
        <p:grpSp>
          <p:nvGrpSpPr>
            <p:cNvPr id="8" name="Skupina 7"/>
            <p:cNvGrpSpPr/>
            <p:nvPr/>
          </p:nvGrpSpPr>
          <p:grpSpPr>
            <a:xfrm>
              <a:off x="5845163" y="1590148"/>
              <a:ext cx="3227356" cy="3795096"/>
              <a:chOff x="5845163" y="1590148"/>
              <a:chExt cx="3227356" cy="3795096"/>
            </a:xfrm>
          </p:grpSpPr>
          <p:pic>
            <p:nvPicPr>
              <p:cNvPr id="3074" name="Picture 2" descr="I:\CANON_SC\IMAGE\0001\SCN_0172.jpg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5845163" y="1590148"/>
                <a:ext cx="3227356" cy="3795096"/>
              </a:xfrm>
              <a:prstGeom prst="rect">
                <a:avLst/>
              </a:prstGeom>
              <a:noFill/>
            </p:spPr>
          </p:pic>
          <p:sp>
            <p:nvSpPr>
              <p:cNvPr id="12" name="Zástupný symbol pro text 4"/>
              <p:cNvSpPr txBox="1">
                <a:spLocks/>
              </p:cNvSpPr>
              <p:nvPr/>
            </p:nvSpPr>
            <p:spPr>
              <a:xfrm>
                <a:off x="5845163" y="2996952"/>
                <a:ext cx="815069" cy="23079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vert="horz" lIns="91440" tIns="45720" rIns="91440" bIns="45720" rtlCol="0" anchor="b">
                <a:normAutofit fontScale="47500" lnSpcReduction="20000"/>
              </a:bodyPr>
              <a:lstStyle>
                <a:lvl1pPr marL="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4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8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dirty="0" smtClean="0"/>
                  <a:t> </a:t>
                </a:r>
                <a:endParaRPr lang="cs-CZ" dirty="0"/>
              </a:p>
            </p:txBody>
          </p:sp>
          <p:sp>
            <p:nvSpPr>
              <p:cNvPr id="13" name="Zástupný symbol pro text 4"/>
              <p:cNvSpPr txBox="1">
                <a:spLocks/>
              </p:cNvSpPr>
              <p:nvPr/>
            </p:nvSpPr>
            <p:spPr>
              <a:xfrm>
                <a:off x="6300192" y="5013176"/>
                <a:ext cx="656457" cy="328298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vert="horz" lIns="91440" tIns="45720" rIns="91440" bIns="45720" rtlCol="0" anchor="b">
                <a:normAutofit fontScale="77500" lnSpcReduction="20000"/>
              </a:bodyPr>
              <a:lstStyle>
                <a:lvl1pPr marL="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4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8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1600" b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dirty="0" smtClean="0"/>
                  <a:t> </a:t>
                </a:r>
                <a:endParaRPr lang="cs-CZ" dirty="0"/>
              </a:p>
            </p:txBody>
          </p:sp>
        </p:grpSp>
        <p:sp>
          <p:nvSpPr>
            <p:cNvPr id="24" name="TextovéPole 23"/>
            <p:cNvSpPr txBox="1"/>
            <p:nvPr/>
          </p:nvSpPr>
          <p:spPr>
            <a:xfrm>
              <a:off x="7272682" y="1859543"/>
              <a:ext cx="437803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6516580" y="4972142"/>
              <a:ext cx="756103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3. oddělení:   JINANY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Ginkgophyta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1810544" cy="495746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Brachyblasty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H:\113_PANA\Přípravy 1.C\dum\fotky\P11304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59543"/>
            <a:ext cx="4032448" cy="30244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064407" y="50159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pic>
        <p:nvPicPr>
          <p:cNvPr id="10" name="Picture 2" descr="H:\113_PANA\Přípravy 1.C\dum\fotky\P113040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780928"/>
            <a:ext cx="2963466" cy="39512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876256" y="1363797"/>
            <a:ext cx="1367135" cy="495746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Semeno 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1259632" y="1859543"/>
            <a:ext cx="576064" cy="12528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016224" y="1859543"/>
            <a:ext cx="683568" cy="197209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140496" y="1859543"/>
            <a:ext cx="2597723" cy="394418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140496" y="1859543"/>
            <a:ext cx="5771511" cy="162815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7746873" y="1805594"/>
            <a:ext cx="497535" cy="219947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3. oddělení:   JINANY </a:t>
            </a:r>
            <a:r>
              <a:rPr lang="cs-CZ" i="1" dirty="0" smtClean="0">
                <a:solidFill>
                  <a:srgbClr val="C00000"/>
                </a:solidFill>
              </a:rPr>
              <a:t>(</a:t>
            </a:r>
            <a:r>
              <a:rPr lang="cs-CZ" i="1" dirty="0" err="1" smtClean="0">
                <a:solidFill>
                  <a:srgbClr val="C00000"/>
                </a:solidFill>
              </a:rPr>
              <a:t>Ginkgophyta</a:t>
            </a:r>
            <a:r>
              <a:rPr lang="cs-CZ" i="1" dirty="0" smtClean="0">
                <a:solidFill>
                  <a:srgbClr val="C00000"/>
                </a:solidFill>
              </a:rPr>
              <a:t>)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Původní areál: JV Čína</a:t>
            </a:r>
          </a:p>
          <a:p>
            <a:r>
              <a:rPr lang="cs-CZ" dirty="0" smtClean="0"/>
              <a:t>Pěstovaný v parcích</a:t>
            </a:r>
          </a:p>
          <a:p>
            <a:r>
              <a:rPr lang="cs-CZ" dirty="0" smtClean="0"/>
              <a:t>V Čechách od r. 1809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Kontrolní otázky</a:t>
            </a:r>
            <a:endParaRPr lang="cs-CZ" sz="36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		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1023119"/>
            <a:ext cx="4860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 Pojmenujte rostliny </a:t>
            </a:r>
            <a:endParaRPr lang="cs-CZ" sz="2400" b="1" dirty="0"/>
          </a:p>
        </p:txBody>
      </p:sp>
      <p:pic>
        <p:nvPicPr>
          <p:cNvPr id="9" name="Picture 2" descr="I:\113_PANA\Přípravy 1.C\dum\fotky\P1010802.JPG"/>
          <p:cNvPicPr>
            <a:picLocks noChangeAspect="1" noChangeArrowheads="1"/>
          </p:cNvPicPr>
          <p:nvPr/>
        </p:nvPicPr>
        <p:blipFill>
          <a:blip r:embed="rId2" cstate="print"/>
          <a:srcRect l="4168"/>
          <a:stretch>
            <a:fillRect/>
          </a:stretch>
        </p:blipFill>
        <p:spPr bwMode="auto">
          <a:xfrm>
            <a:off x="323528" y="2348880"/>
            <a:ext cx="3128305" cy="2448272"/>
          </a:xfrm>
          <a:prstGeom prst="rect">
            <a:avLst/>
          </a:prstGeom>
          <a:noFill/>
        </p:spPr>
      </p:pic>
      <p:pic>
        <p:nvPicPr>
          <p:cNvPr id="10" name="Picture 7" descr="I:\113_PANA\Přípravy 1.C\dum\fotky\P1060819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305838"/>
            <a:ext cx="3322712" cy="2491314"/>
          </a:xfrm>
          <a:prstGeom prst="rect">
            <a:avLst/>
          </a:prstGeom>
          <a:noFill/>
        </p:spPr>
      </p:pic>
      <p:pic>
        <p:nvPicPr>
          <p:cNvPr id="12" name="Picture 2" descr="I:\CANON_SC\IMAGE\0001\SCN_017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4005064"/>
            <a:ext cx="1654267" cy="2780928"/>
          </a:xfrm>
          <a:prstGeom prst="rect">
            <a:avLst/>
          </a:prstGeom>
          <a:noFill/>
        </p:spPr>
      </p:pic>
      <p:sp>
        <p:nvSpPr>
          <p:cNvPr id="14" name="Zástupný symbol pro text 5"/>
          <p:cNvSpPr txBox="1">
            <a:spLocks/>
          </p:cNvSpPr>
          <p:nvPr/>
        </p:nvSpPr>
        <p:spPr>
          <a:xfrm>
            <a:off x="5148064" y="6021288"/>
            <a:ext cx="4041775" cy="639762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Tlačítko akce: Dopředu nebo Další 14">
            <a:hlinkClick r:id="rId5" action="ppaction://hlinksldjump" highlightClick="1"/>
          </p:cNvPr>
          <p:cNvSpPr/>
          <p:nvPr/>
        </p:nvSpPr>
        <p:spPr>
          <a:xfrm>
            <a:off x="7812360" y="5805264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Kontrolní otázky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2. Vysvětlete, evoluční úspěšnost semenných rostlin v porovnání s výtrusnými rostlinami</a:t>
            </a:r>
            <a:endParaRPr lang="cs-CZ" dirty="0"/>
          </a:p>
        </p:txBody>
      </p:sp>
      <p:sp>
        <p:nvSpPr>
          <p:cNvPr id="4" name="Tlačítko akce: Dopředu nebo Další 3">
            <a:hlinkClick r:id="rId2" action="ppaction://hlinksldjump" highlightClick="1"/>
          </p:cNvPr>
          <p:cNvSpPr/>
          <p:nvPr/>
        </p:nvSpPr>
        <p:spPr>
          <a:xfrm>
            <a:off x="7596336" y="551723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Kontrolní otázky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3. Označte pravdivá tvrzení: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a) Jinany mají listy s vidličnatou žilnatinou, vyrůstající ve svazcích na nápadných brachyblastech.	</a:t>
            </a:r>
            <a:r>
              <a:rPr lang="cs-CZ" sz="2400" b="1" dirty="0" smtClean="0"/>
              <a:t>		</a:t>
            </a:r>
          </a:p>
          <a:p>
            <a:r>
              <a:rPr lang="cs-CZ" sz="2400" b="1" dirty="0" smtClean="0"/>
              <a:t>b) Jinany jsou vyhynulou skupinou nahosemenných rostlin, s jehlicovitými listy.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c) </a:t>
            </a:r>
            <a:r>
              <a:rPr lang="cs-CZ" sz="2400" b="1" dirty="0" err="1" smtClean="0">
                <a:solidFill>
                  <a:srgbClr val="0070C0"/>
                </a:solidFill>
              </a:rPr>
              <a:t>Cykasy</a:t>
            </a:r>
            <a:r>
              <a:rPr lang="cs-CZ" sz="2400" b="1" dirty="0" smtClean="0">
                <a:solidFill>
                  <a:srgbClr val="0070C0"/>
                </a:solidFill>
              </a:rPr>
              <a:t> přežily od druhohor do současnosti, jsou to jednodomé rostliny.</a:t>
            </a:r>
          </a:p>
          <a:p>
            <a:r>
              <a:rPr lang="cs-CZ" sz="2400" b="1" dirty="0" smtClean="0"/>
              <a:t>d) Jinany jsou dvoudomé dřeviny, vytvářející semenné peckovice. 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e) </a:t>
            </a:r>
            <a:r>
              <a:rPr lang="cs-CZ" sz="2400" b="1" dirty="0" err="1" smtClean="0">
                <a:solidFill>
                  <a:srgbClr val="0070C0"/>
                </a:solidFill>
              </a:rPr>
              <a:t>Cykasy</a:t>
            </a:r>
            <a:r>
              <a:rPr lang="cs-CZ" sz="2400" b="1" dirty="0" smtClean="0">
                <a:solidFill>
                  <a:srgbClr val="0070C0"/>
                </a:solidFill>
              </a:rPr>
              <a:t> patří do </a:t>
            </a:r>
            <a:r>
              <a:rPr lang="cs-CZ" sz="2400" b="1" dirty="0" err="1" smtClean="0">
                <a:solidFill>
                  <a:srgbClr val="0070C0"/>
                </a:solidFill>
              </a:rPr>
              <a:t>megafylní</a:t>
            </a:r>
            <a:r>
              <a:rPr lang="cs-CZ" sz="2400" b="1" dirty="0" smtClean="0">
                <a:solidFill>
                  <a:srgbClr val="0070C0"/>
                </a:solidFill>
              </a:rPr>
              <a:t> vývojové větve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56376" y="2348880"/>
            <a:ext cx="5040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604448" y="2348880"/>
            <a:ext cx="5040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56376" y="3284984"/>
            <a:ext cx="5040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56376" y="4725144"/>
            <a:ext cx="5040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56376" y="4077072"/>
            <a:ext cx="5040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56376" y="5445224"/>
            <a:ext cx="5040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604448" y="3284984"/>
            <a:ext cx="5040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604448" y="4077072"/>
            <a:ext cx="5040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639944" y="4725144"/>
            <a:ext cx="5040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639944" y="5445224"/>
            <a:ext cx="5040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14" name="Tlačítko akce: Dopředu nebo Další 13">
            <a:hlinkClick r:id="rId2" action="ppaction://hlinksldjump" highlightClick="1"/>
          </p:cNvPr>
          <p:cNvSpPr/>
          <p:nvPr/>
        </p:nvSpPr>
        <p:spPr>
          <a:xfrm>
            <a:off x="6804248" y="558924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Řešení </a:t>
            </a:r>
            <a:endParaRPr lang="cs-CZ" sz="36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a) </a:t>
            </a:r>
            <a:r>
              <a:rPr lang="cs-CZ" dirty="0" smtClean="0">
                <a:solidFill>
                  <a:srgbClr val="0070C0"/>
                </a:solidFill>
              </a:rPr>
              <a:t>Jinan dvoulaločný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		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b) </a:t>
            </a:r>
            <a:r>
              <a:rPr lang="cs-CZ" dirty="0" err="1" smtClean="0">
                <a:solidFill>
                  <a:srgbClr val="0070C0"/>
                </a:solidFill>
              </a:rPr>
              <a:t>Cykas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revoluta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1023119"/>
            <a:ext cx="4860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 Pojmenujte rostliny </a:t>
            </a:r>
            <a:endParaRPr lang="cs-CZ" sz="2400" b="1" dirty="0"/>
          </a:p>
        </p:txBody>
      </p:sp>
      <p:pic>
        <p:nvPicPr>
          <p:cNvPr id="9" name="Picture 2" descr="I:\113_PANA\Přípravy 1.C\dum\fotky\P1010802.JPG"/>
          <p:cNvPicPr>
            <a:picLocks noChangeAspect="1" noChangeArrowheads="1"/>
          </p:cNvPicPr>
          <p:nvPr/>
        </p:nvPicPr>
        <p:blipFill>
          <a:blip r:embed="rId2" cstate="print"/>
          <a:srcRect l="4168"/>
          <a:stretch>
            <a:fillRect/>
          </a:stretch>
        </p:blipFill>
        <p:spPr bwMode="auto">
          <a:xfrm>
            <a:off x="323528" y="2348880"/>
            <a:ext cx="3128305" cy="2448272"/>
          </a:xfrm>
          <a:prstGeom prst="rect">
            <a:avLst/>
          </a:prstGeom>
          <a:noFill/>
        </p:spPr>
      </p:pic>
      <p:pic>
        <p:nvPicPr>
          <p:cNvPr id="10" name="Picture 7" descr="I:\113_PANA\Přípravy 1.C\dum\fotky\P1060819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305838"/>
            <a:ext cx="3322712" cy="2491314"/>
          </a:xfrm>
          <a:prstGeom prst="rect">
            <a:avLst/>
          </a:prstGeom>
          <a:noFill/>
        </p:spPr>
      </p:pic>
      <p:pic>
        <p:nvPicPr>
          <p:cNvPr id="12" name="Picture 2" descr="I:\CANON_SC\IMAGE\0001\SCN_017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4005064"/>
            <a:ext cx="1654267" cy="2780928"/>
          </a:xfrm>
          <a:prstGeom prst="rect">
            <a:avLst/>
          </a:prstGeom>
          <a:noFill/>
        </p:spPr>
      </p:pic>
      <p:sp>
        <p:nvSpPr>
          <p:cNvPr id="14" name="Zástupný symbol pro text 5"/>
          <p:cNvSpPr txBox="1">
            <a:spLocks/>
          </p:cNvSpPr>
          <p:nvPr/>
        </p:nvSpPr>
        <p:spPr>
          <a:xfrm>
            <a:off x="5148064" y="6021288"/>
            <a:ext cx="4041775" cy="639762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Kapraďosemenná rostlina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Tlačítko akce: Návrat 10">
            <a:hlinkClick r:id="rId5" action="ppaction://hlinksldjump" highlightClick="1"/>
          </p:cNvPr>
          <p:cNvSpPr/>
          <p:nvPr/>
        </p:nvSpPr>
        <p:spPr>
          <a:xfrm>
            <a:off x="7596336" y="4869160"/>
            <a:ext cx="1042416" cy="10424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Řešení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b="1" dirty="0" smtClean="0"/>
              <a:t>2. Vysvětlete, evoluční úspěšnost semenných rostlin v porovnání s výtrusnými rostlinami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Výtrusné rostliny potřebují k oplození (pohybu spermatozoidů) vodní prostředí.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Semenné rostliny mají oplození nezávislé na vodě. Samčí gametofyt je přenášen v pylovém zrnku, samčí neopouští sporofyt. Vyvinuly odolné částice - semena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Tlačítko akce: Návrat 3">
            <a:hlinkClick r:id="rId2" action="ppaction://hlinksldjump" highlightClick="1"/>
          </p:cNvPr>
          <p:cNvSpPr/>
          <p:nvPr/>
        </p:nvSpPr>
        <p:spPr>
          <a:xfrm>
            <a:off x="7812360" y="5373216"/>
            <a:ext cx="1042416" cy="104241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Řešení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3. Označte pravdivá tvrzení: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a) Jinany mají listy s vidličnatou žilnatinou, vyrůstající ve svazcích na nápadných brachyblastech.	</a:t>
            </a:r>
            <a:r>
              <a:rPr lang="cs-CZ" sz="2400" b="1" dirty="0" smtClean="0"/>
              <a:t>		</a:t>
            </a:r>
          </a:p>
          <a:p>
            <a:r>
              <a:rPr lang="cs-CZ" sz="2400" b="1" dirty="0" smtClean="0"/>
              <a:t>b) Jinany jsou vyhynulou skupinou nahosemenných rostlin, s jehlicovitými listy.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c) </a:t>
            </a:r>
            <a:r>
              <a:rPr lang="cs-CZ" sz="2400" b="1" dirty="0" err="1" smtClean="0">
                <a:solidFill>
                  <a:srgbClr val="0070C0"/>
                </a:solidFill>
              </a:rPr>
              <a:t>Cykasy</a:t>
            </a:r>
            <a:r>
              <a:rPr lang="cs-CZ" sz="2400" b="1" dirty="0" smtClean="0">
                <a:solidFill>
                  <a:srgbClr val="0070C0"/>
                </a:solidFill>
              </a:rPr>
              <a:t> přežily od druhohor do současnosti, jsou to jednodomé rostliny.</a:t>
            </a:r>
          </a:p>
          <a:p>
            <a:r>
              <a:rPr lang="cs-CZ" sz="2400" b="1" dirty="0" smtClean="0"/>
              <a:t>d) Jinany jsou dvoudomé dřeviny, vytvářející semenné peckovice. 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e) </a:t>
            </a:r>
            <a:r>
              <a:rPr lang="cs-CZ" sz="2400" b="1" dirty="0" err="1" smtClean="0">
                <a:solidFill>
                  <a:srgbClr val="0070C0"/>
                </a:solidFill>
              </a:rPr>
              <a:t>Cykasy</a:t>
            </a:r>
            <a:r>
              <a:rPr lang="cs-CZ" sz="2400" b="1" dirty="0" smtClean="0">
                <a:solidFill>
                  <a:srgbClr val="0070C0"/>
                </a:solidFill>
              </a:rPr>
              <a:t> patří do </a:t>
            </a:r>
            <a:r>
              <a:rPr lang="cs-CZ" sz="2400" b="1" dirty="0" err="1" smtClean="0">
                <a:solidFill>
                  <a:srgbClr val="0070C0"/>
                </a:solidFill>
              </a:rPr>
              <a:t>megafylní</a:t>
            </a:r>
            <a:r>
              <a:rPr lang="cs-CZ" sz="2400" b="1" dirty="0" smtClean="0">
                <a:solidFill>
                  <a:srgbClr val="0070C0"/>
                </a:solidFill>
              </a:rPr>
              <a:t> vývojové větve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56376" y="2348880"/>
            <a:ext cx="5040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604448" y="2348880"/>
            <a:ext cx="5040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56376" y="3284984"/>
            <a:ext cx="5040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56376" y="4725144"/>
            <a:ext cx="5040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56376" y="4077072"/>
            <a:ext cx="5040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56376" y="5445224"/>
            <a:ext cx="5040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604448" y="3284984"/>
            <a:ext cx="5040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604448" y="4077072"/>
            <a:ext cx="5040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639944" y="4725144"/>
            <a:ext cx="5040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639944" y="5445224"/>
            <a:ext cx="5040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1: L. Kincl, M. Kincl, J. </a:t>
            </a:r>
            <a:r>
              <a:rPr lang="cs-CZ" sz="2000" dirty="0" err="1" smtClean="0"/>
              <a:t>Jarklová</a:t>
            </a:r>
            <a:r>
              <a:rPr lang="cs-CZ" sz="2000" dirty="0" smtClean="0"/>
              <a:t>: Biologie rostlin pro první ročník gymnázií, Fortuna, Praha 2006</a:t>
            </a:r>
          </a:p>
          <a:p>
            <a:r>
              <a:rPr lang="cs-CZ" sz="2000" dirty="0" smtClean="0"/>
              <a:t>Obr. 2, 3, 4: K. Kubát a kol.: Botanika,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 Praha 1998</a:t>
            </a:r>
          </a:p>
          <a:p>
            <a:r>
              <a:rPr lang="cs-CZ" sz="2000" dirty="0" smtClean="0"/>
              <a:t>Neočíslované obrázky: archiv autorky</a:t>
            </a:r>
          </a:p>
          <a:p>
            <a:r>
              <a:rPr lang="cs-CZ" sz="2000" dirty="0" smtClean="0"/>
              <a:t>Literární zdroje: K. Kubát a kol.: Botanika,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 Praha 1998 </a:t>
            </a:r>
          </a:p>
          <a:p>
            <a:r>
              <a:rPr lang="cs-CZ" sz="2000" dirty="0" smtClean="0"/>
              <a:t>L. Kincl, M. Kincl, J. </a:t>
            </a:r>
            <a:r>
              <a:rPr lang="cs-CZ" sz="2000" dirty="0" err="1" smtClean="0"/>
              <a:t>Jarklová</a:t>
            </a:r>
            <a:r>
              <a:rPr lang="cs-CZ" sz="2000" dirty="0" smtClean="0"/>
              <a:t>: Biologie rostlin pro první ročník gymnázií, Fortuna, Praha 2006</a:t>
            </a:r>
          </a:p>
          <a:p>
            <a:pPr>
              <a:buNone/>
            </a:pPr>
            <a:r>
              <a:rPr lang="cs-CZ" sz="2000" dirty="0" smtClean="0"/>
              <a:t>			   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706</Words>
  <Application>Microsoft Office PowerPoint</Application>
  <PresentationFormat>Předvádění na obrazovce (4:3)</PresentationFormat>
  <Paragraphs>165</Paragraphs>
  <Slides>25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Snímek 1</vt:lpstr>
      <vt:lpstr>Anotace </vt:lpstr>
      <vt:lpstr>NAHOSEMENNÉ ROSTLINY Gymnospermae </vt:lpstr>
      <vt:lpstr>Charakteristika </vt:lpstr>
      <vt:lpstr>Snímek 5</vt:lpstr>
      <vt:lpstr>Nahosemenné (vývojový stupeň)</vt:lpstr>
      <vt:lpstr>Systematické rozdělení</vt:lpstr>
      <vt:lpstr>1. oddělení:  KAPRAĎOSEMENNÉ (Lyginodendrophyta) </vt:lpstr>
      <vt:lpstr>1. oddělení:  KAPRAĎOSEMENNÉ (Lyginodendrophyta)</vt:lpstr>
      <vt:lpstr>2. oddělení:  CYKASY (Cycadophyta)</vt:lpstr>
      <vt:lpstr>       Oddělení:  CYKASY     (Cycadophyta)</vt:lpstr>
      <vt:lpstr>2. oddělení:  CYKASY (Cycadophyta)</vt:lpstr>
      <vt:lpstr>2. oddělení:  CYKASY (Cycadophyta)</vt:lpstr>
      <vt:lpstr>3. oddělení:   JINANY (Ginkgophyta)</vt:lpstr>
      <vt:lpstr>3. oddělení:   JINANY (Ginkgophyta)</vt:lpstr>
      <vt:lpstr>3. oddělení:   JINANY (Ginkgophyta)</vt:lpstr>
      <vt:lpstr>3. oddělení:   JINANY (Ginkgophyta)</vt:lpstr>
      <vt:lpstr>3. oddělení:   JINANY (Ginkgophyta)</vt:lpstr>
      <vt:lpstr>Kontrolní otázky</vt:lpstr>
      <vt:lpstr>Kontrolní otázky</vt:lpstr>
      <vt:lpstr>Kontrolní otázky</vt:lpstr>
      <vt:lpstr>Řešení </vt:lpstr>
      <vt:lpstr>Řešení </vt:lpstr>
      <vt:lpstr>Řešení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uživatel</cp:lastModifiedBy>
  <cp:revision>27</cp:revision>
  <dcterms:created xsi:type="dcterms:W3CDTF">2013-06-01T10:27:09Z</dcterms:created>
  <dcterms:modified xsi:type="dcterms:W3CDTF">2013-06-04T21:18:47Z</dcterms:modified>
</cp:coreProperties>
</file>