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56" r:id="rId4"/>
    <p:sldId id="257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78D8EC-958A-4DBB-81AA-9AF470EE1A71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CE2BDA-59AA-472F-A49B-CCC096386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EB600-08CB-4B68-975B-2B705FA3064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7BF153-4484-4FF5-ABE5-421B642B52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BCABCC-D76E-4028-82D0-43C039BDCDBE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97675A-8103-40A6-8AED-1E8E387F3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ADD5E2-375F-4C37-99BC-9CBBE3726A3A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A63B14-B3DB-4587-9D54-26FF6AEC14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A4FE8B-0871-463A-84A8-2BADE4BAA96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0E7CDF-27F3-4469-BB4E-1D83777535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23609C-F114-44FF-802F-6B20B302DB44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D98637-2F8B-48AC-B641-AF51BE6FEF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9BE392-1A21-4274-B763-3B99A81AB799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A7AF68-A5E4-4385-943B-3A981D5595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8CB8F-D609-4FDF-922D-869F3F62CA90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DBC7B-6A74-4128-8FE2-33DD5A22A8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3D215-B692-46DC-8AB2-FF5F2A6C10C8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9C452-7849-46C8-A43F-313511DAE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3F5BB-FCF8-49A8-943B-3A6A5E041CA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335253-D88F-4B9E-822B-279DB87AFB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CC7F58-B8CD-4C63-9A60-38C96ABE13DB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A22EB1-52C5-4EFE-8C38-9C63FE40C1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F963D4E-1DDA-4CBF-A1AA-F9712F27C0BC}" type="datetimeFigureOut">
              <a:rPr lang="cs-CZ"/>
              <a:pPr>
                <a:defRPr/>
              </a:pPr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698C00-0329-46CC-B749-FA8C1F90A4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06887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Název školy: Základní škola a Mateřská škola Bečváry, okres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Kolín</a:t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 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                  Autor: Mgr. Simona </a:t>
            </a:r>
            <a:r>
              <a:rPr lang="cs-CZ" sz="2000" dirty="0" err="1">
                <a:solidFill>
                  <a:srgbClr val="002060"/>
                </a:solidFill>
                <a:latin typeface="Comic Sans MS" pitchFamily="66" charset="0"/>
              </a:rPr>
              <a:t>Zalabáková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  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Datum tvorby: 6.2. 2012</a:t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>      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 Název materiálu: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Comic Sans MS" pitchFamily="66" charset="0"/>
              </a:rPr>
              <a:t>VY_32_INOVACE_01_ČESKÝ JAZYK PRO 3. ROČNÍK_SLOVESA</a:t>
            </a: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>
                <a:solidFill>
                  <a:srgbClr val="002060"/>
                </a:solidFill>
                <a:latin typeface="Comic Sans MS" pitchFamily="66" charset="0"/>
              </a:rPr>
              <a:t> </a:t>
            </a: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  <a:t/>
            </a:r>
            <a:br>
              <a:rPr lang="cs-CZ" sz="2000" dirty="0" smtClean="0">
                <a:solidFill>
                  <a:srgbClr val="002060"/>
                </a:solidFill>
                <a:latin typeface="Comic Sans MS" pitchFamily="66" charset="0"/>
              </a:rPr>
            </a:br>
            <a:endParaRPr lang="cs-CZ" sz="2000" dirty="0">
              <a:solidFill>
                <a:srgbClr val="002060"/>
              </a:solidFill>
              <a:latin typeface="Comic Sans MS" pitchFamily="66" charset="0"/>
            </a:endParaRPr>
          </a:p>
        </p:txBody>
      </p:sp>
      <p:pic>
        <p:nvPicPr>
          <p:cNvPr id="1331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494030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20713"/>
            <a:ext cx="8229600" cy="5505450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Font typeface="Arial" charset="0"/>
              <a:buNone/>
            </a:pPr>
            <a:r>
              <a:rPr lang="cs-CZ" u="sng" smtClean="0">
                <a:latin typeface="Comic Sans MS" pitchFamily="66" charset="0"/>
              </a:rPr>
              <a:t>Anotace:</a:t>
            </a:r>
          </a:p>
          <a:p>
            <a:pPr marL="0" indent="0">
              <a:lnSpc>
                <a:spcPct val="90000"/>
              </a:lnSpc>
              <a:buFont typeface="Arial" charset="0"/>
              <a:buNone/>
            </a:pPr>
            <a:endParaRPr lang="cs-CZ" u="sng" smtClean="0">
              <a:latin typeface="Comic Sans MS" pitchFamily="66" charset="0"/>
            </a:endParaRP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DUM je určen pro žáky 3. ročníku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materiál slouží jako prezentace 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žáci se seznamují a pracují se slovesy jako s ohebným slovním druhem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 prezentaci lze vytisknout pro   samostatnou i společnou práci žáků</a:t>
            </a:r>
          </a:p>
          <a:p>
            <a:pPr marL="0" indent="0">
              <a:lnSpc>
                <a:spcPct val="90000"/>
              </a:lnSpc>
            </a:pPr>
            <a:r>
              <a:rPr lang="cs-CZ" smtClean="0">
                <a:latin typeface="Comic Sans MS" pitchFamily="66" charset="0"/>
              </a:rPr>
              <a:t> lze ji vyplňovat barevnými fixy přímo na interaktivní tabuli</a:t>
            </a:r>
          </a:p>
          <a:p>
            <a:pPr marL="0" indent="0">
              <a:lnSpc>
                <a:spcPct val="90000"/>
              </a:lnSpc>
            </a:pPr>
            <a:endParaRPr lang="cs-CZ" smtClean="0"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47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ctrTitle"/>
          </p:nvPr>
        </p:nvSpPr>
        <p:spPr>
          <a:xfrm>
            <a:off x="611188" y="404813"/>
            <a:ext cx="7772400" cy="1470025"/>
          </a:xfrm>
        </p:spPr>
        <p:txBody>
          <a:bodyPr/>
          <a:lstStyle/>
          <a:p>
            <a:r>
              <a:rPr lang="cs-CZ" sz="4800" b="1" smtClean="0">
                <a:solidFill>
                  <a:srgbClr val="002060"/>
                </a:solidFill>
                <a:latin typeface="Comic Sans MS" pitchFamily="66" charset="0"/>
              </a:rPr>
              <a:t>Slovesa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1700213"/>
            <a:ext cx="6400800" cy="17526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dirty="0" smtClean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Comic Sans MS" pitchFamily="66" charset="0"/>
              </a:rPr>
              <a:t>3. ročník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dirty="0" smtClean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dirty="0" smtClean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b="1" dirty="0">
              <a:solidFill>
                <a:schemeClr val="tx1">
                  <a:lumMod val="95000"/>
                  <a:lumOff val="5000"/>
                </a:schemeClr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08050"/>
            <a:ext cx="8229600" cy="4824413"/>
          </a:xfrm>
        </p:spPr>
        <p:txBody>
          <a:bodyPr/>
          <a:lstStyle/>
          <a:p>
            <a:r>
              <a:rPr lang="cs-CZ" sz="4000" b="1" smtClean="0">
                <a:solidFill>
                  <a:srgbClr val="002060"/>
                </a:solidFill>
                <a:latin typeface="Comic Sans MS" pitchFamily="66" charset="0"/>
              </a:rPr>
              <a:t>Slovesa jsou slova, která nám říkají, co osoby, zvířata a věci dělají. </a:t>
            </a:r>
            <a:br>
              <a:rPr lang="cs-CZ" sz="4000" b="1" smtClean="0">
                <a:solidFill>
                  <a:srgbClr val="002060"/>
                </a:solidFill>
                <a:latin typeface="Comic Sans MS" pitchFamily="66" charset="0"/>
              </a:rPr>
            </a:br>
            <a:r>
              <a:rPr lang="cs-CZ" sz="4000" b="1" smtClean="0">
                <a:solidFill>
                  <a:srgbClr val="002060"/>
                </a:solidFill>
                <a:latin typeface="Comic Sans MS" pitchFamily="66" charset="0"/>
              </a:rPr>
              <a:t>Říkají, co se s nimi děje. Vyjadřují děj.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Slovesa podtrháváme vlnovkou.</a:t>
            </a:r>
            <a:b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</a:br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V daných větách vyhledej a podtrhej slovesa.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675"/>
            <a:ext cx="8229600" cy="4281488"/>
          </a:xfrm>
        </p:spPr>
        <p:txBody>
          <a:bodyPr/>
          <a:lstStyle/>
          <a:p>
            <a:pPr marL="0" indent="0" algn="just">
              <a:buFont typeface="Arial" charset="0"/>
              <a:buNone/>
            </a:pPr>
            <a:r>
              <a:rPr lang="cs-CZ" sz="4000" smtClean="0"/>
              <a:t>Jirka dostal nový míč. Malíř maluje pokoje. Lukáš si hraje s autem. Opuštěná zvířata přebývají v útulku. Ryba plave v potoce. Kočka spokojeně vrní. Pes štěká u boudy. Kuchař vaří večeři.</a:t>
            </a:r>
          </a:p>
          <a:p>
            <a:pPr marL="0" indent="0">
              <a:buFont typeface="Arial" charset="0"/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512888"/>
          </a:xfrm>
        </p:spPr>
        <p:txBody>
          <a:bodyPr/>
          <a:lstStyle/>
          <a:p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Slovesa podtrháváme vlnovkou.</a:t>
            </a:r>
            <a:b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</a:br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V daných větách </a:t>
            </a:r>
            <a:r>
              <a:rPr lang="cs-CZ" sz="2400" smtClean="0">
                <a:solidFill>
                  <a:srgbClr val="00B0F0"/>
                </a:solidFill>
                <a:latin typeface="Comic Sans MS" pitchFamily="66" charset="0"/>
              </a:rPr>
              <a:t>vyhledej</a:t>
            </a:r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 a podtrhej slovesa.</a:t>
            </a:r>
            <a:b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</a:br>
            <a:r>
              <a:rPr lang="cs-CZ" sz="2800" smtClean="0">
                <a:solidFill>
                  <a:srgbClr val="00B0F0"/>
                </a:solidFill>
                <a:latin typeface="Comic Sans MS" pitchFamily="66" charset="0"/>
              </a:rPr>
              <a:t>řešení:</a:t>
            </a:r>
            <a:endParaRPr lang="cs-CZ" sz="280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4608513"/>
          </a:xfrm>
        </p:spPr>
        <p:txBody>
          <a:bodyPr>
            <a:normAutofit/>
          </a:bodyPr>
          <a:lstStyle/>
          <a:p>
            <a:pPr marL="0" indent="0" algn="just">
              <a:buFont typeface="Arial" charset="0"/>
              <a:buNone/>
            </a:pPr>
            <a:r>
              <a:rPr lang="cs-CZ" sz="4400" smtClean="0"/>
              <a:t>Jirka </a:t>
            </a:r>
            <a:r>
              <a:rPr lang="cs-CZ" sz="4400" smtClean="0">
                <a:solidFill>
                  <a:srgbClr val="FF0000"/>
                </a:solidFill>
              </a:rPr>
              <a:t>dostal</a:t>
            </a:r>
            <a:r>
              <a:rPr lang="cs-CZ" sz="4400" smtClean="0"/>
              <a:t> nový míč. Malíř </a:t>
            </a:r>
            <a:r>
              <a:rPr lang="cs-CZ" sz="4400" smtClean="0">
                <a:solidFill>
                  <a:srgbClr val="FF0000"/>
                </a:solidFill>
              </a:rPr>
              <a:t>maluje</a:t>
            </a:r>
            <a:r>
              <a:rPr lang="cs-CZ" sz="4400" smtClean="0"/>
              <a:t> pokoje. Lukáš </a:t>
            </a:r>
            <a:r>
              <a:rPr lang="cs-CZ" sz="4400" smtClean="0">
                <a:solidFill>
                  <a:srgbClr val="FF0000"/>
                </a:solidFill>
              </a:rPr>
              <a:t>si hraje </a:t>
            </a:r>
            <a:r>
              <a:rPr lang="cs-CZ" sz="4400" smtClean="0"/>
              <a:t>s autem. Opuštěná zvířata </a:t>
            </a:r>
            <a:r>
              <a:rPr lang="cs-CZ" sz="4400" smtClean="0">
                <a:solidFill>
                  <a:srgbClr val="FF0000"/>
                </a:solidFill>
              </a:rPr>
              <a:t>přebývají</a:t>
            </a:r>
            <a:r>
              <a:rPr lang="cs-CZ" sz="4400" smtClean="0"/>
              <a:t> </a:t>
            </a:r>
            <a:r>
              <a:rPr lang="cs-CZ" sz="4400" smtClean="0">
                <a:latin typeface="Arial" charset="0"/>
              </a:rPr>
              <a:t>                   </a:t>
            </a:r>
            <a:r>
              <a:rPr lang="cs-CZ" sz="4400" smtClean="0"/>
              <a:t>v útulku. Ryba </a:t>
            </a:r>
            <a:r>
              <a:rPr lang="cs-CZ" sz="4400" smtClean="0">
                <a:solidFill>
                  <a:srgbClr val="FF0000"/>
                </a:solidFill>
              </a:rPr>
              <a:t>plave</a:t>
            </a:r>
            <a:r>
              <a:rPr lang="cs-CZ" sz="4400" smtClean="0"/>
              <a:t> v potoce. Kočka spokojeně </a:t>
            </a:r>
            <a:r>
              <a:rPr lang="cs-CZ" sz="4400" smtClean="0">
                <a:solidFill>
                  <a:srgbClr val="FF0000"/>
                </a:solidFill>
              </a:rPr>
              <a:t>vrní</a:t>
            </a:r>
            <a:r>
              <a:rPr lang="cs-CZ" sz="4400" smtClean="0"/>
              <a:t>. Pes </a:t>
            </a:r>
            <a:r>
              <a:rPr lang="cs-CZ" sz="4400" smtClean="0">
                <a:solidFill>
                  <a:srgbClr val="FF0000"/>
                </a:solidFill>
              </a:rPr>
              <a:t>štěká</a:t>
            </a:r>
            <a:r>
              <a:rPr lang="cs-CZ" sz="4400" smtClean="0">
                <a:solidFill>
                  <a:srgbClr val="FF0000"/>
                </a:solidFill>
                <a:latin typeface="Arial" charset="0"/>
              </a:rPr>
              <a:t>                 </a:t>
            </a:r>
            <a:r>
              <a:rPr lang="cs-CZ" sz="4400" smtClean="0"/>
              <a:t> u boudy. Kuchař </a:t>
            </a:r>
            <a:r>
              <a:rPr lang="cs-CZ" sz="4400" smtClean="0">
                <a:solidFill>
                  <a:srgbClr val="FF0000"/>
                </a:solidFill>
              </a:rPr>
              <a:t>vaří</a:t>
            </a:r>
            <a:r>
              <a:rPr lang="cs-CZ" sz="4400" smtClean="0"/>
              <a:t> večeři.</a:t>
            </a:r>
          </a:p>
          <a:p>
            <a:pPr marL="0" indent="0" algn="just"/>
            <a:endParaRPr lang="cs-CZ" sz="4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/>
              <a:t>Použité zdroje: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Archiv autora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177</Words>
  <Application>Microsoft Office PowerPoint</Application>
  <PresentationFormat>On-screen Show (4:3)</PresentationFormat>
  <Paragraphs>20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1" baseType="lpstr">
      <vt:lpstr>Calibri</vt:lpstr>
      <vt:lpstr>Arial</vt:lpstr>
      <vt:lpstr>Comic Sans MS</vt:lpstr>
      <vt:lpstr>Motiv systému Office</vt:lpstr>
      <vt:lpstr>Název školy: Základní škola a Mateřská škola Bečváry, okres Kolín                      Autor: Mgr. Simona Zalabáková    Datum tvorby: 6.2. 2012         Název materiálu: VY_32_INOVACE_01_ČESKÝ JAZYK PRO 3. ROČNÍK_SLOVESA    </vt:lpstr>
      <vt:lpstr>Snímek 2</vt:lpstr>
      <vt:lpstr>Slovesa</vt:lpstr>
      <vt:lpstr>Slovesa jsou slova, která nám říkají, co osoby, zvířata a věci dělají.  Říkají, co se s nimi děje. Vyjadřují děj.</vt:lpstr>
      <vt:lpstr>Slovesa podtrháváme vlnovkou. V daných větách vyhledej a podtrhej slovesa.</vt:lpstr>
      <vt:lpstr>Slovesa podtrháváme vlnovkou. V daných větách vyhledej a podtrhej slovesa. řešení: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Slovesa</dc:title>
  <dc:creator>pc1</dc:creator>
  <cp:lastModifiedBy>DUM</cp:lastModifiedBy>
  <cp:revision>17</cp:revision>
  <dcterms:created xsi:type="dcterms:W3CDTF">2011-03-16T19:16:49Z</dcterms:created>
  <dcterms:modified xsi:type="dcterms:W3CDTF">2013-06-05T19:53:55Z</dcterms:modified>
</cp:coreProperties>
</file>