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1D947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2B3AB-EEFD-4E1F-ABA2-E09B40F1C057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FE0EB-7CCD-4202-82B6-647BB8266A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4F539-F2E4-438D-84FF-874C4EC1D10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280E0-A666-4C46-866C-0A71401CA0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4020B-96C7-4DF6-89C6-23A65DF1C84C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7A67C-38F8-4B4D-844C-5C6F62279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E8C7D-4E79-4E8D-9E51-B8A54768E85E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7B7E83-1D32-45D8-AA61-18BDD9CA59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863A5-6A36-42B2-97C0-2EF0590357A7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0F162-2220-40B1-9DFE-D762338D0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8966E-12E4-448B-8BF5-9958D62F6D61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E1B582-9FE7-4686-8B28-D212DC5070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AA9F-58F7-4E1B-829F-B058FC04A5C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D9DBF-ED16-43D7-82C2-92E74C489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CCC2E-6744-478E-B31E-98C61BFA0578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FF789-2268-4C67-8AAF-D51E398C18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21738-92D9-4803-B746-F81DC1652E8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770D2-E22C-4950-9CFB-69A612B8E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5D764-036C-49B9-89A6-B24D9B0092B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F53AD-C0C0-4E96-984B-4529CB4A7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ABC47E-2B61-426C-A940-571CE6634B84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E880D-0936-43B4-80DA-3A2D169993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4901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0B80D0-5EAA-4891-899D-FF5ED9F7A31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A197BDB-EF99-4115-99E1-1FED5227F8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087"/>
          </a:xfrm>
        </p:spPr>
        <p:txBody>
          <a:bodyPr/>
          <a:lstStyle/>
          <a:p>
            <a:r>
              <a:rPr lang="cs-CZ" sz="1800" smtClean="0">
                <a:latin typeface="Comic Sans MS" pitchFamily="66" charset="0"/>
              </a:rPr>
              <a:t>Název školy: Základní škola a Mateřská škola Bečváry, okres Kolín </a:t>
            </a:r>
            <a:br>
              <a:rPr lang="cs-CZ" sz="1800" smtClean="0">
                <a:latin typeface="Comic Sans MS" pitchFamily="66" charset="0"/>
              </a:rPr>
            </a:br>
            <a:r>
              <a:rPr lang="cs-CZ" sz="1800" smtClean="0">
                <a:latin typeface="Comic Sans MS" pitchFamily="66" charset="0"/>
              </a:rPr>
              <a:t/>
            </a:r>
            <a:br>
              <a:rPr lang="cs-CZ" sz="1800" smtClean="0">
                <a:latin typeface="Comic Sans MS" pitchFamily="66" charset="0"/>
              </a:rPr>
            </a:br>
            <a:r>
              <a:rPr lang="cs-CZ" sz="1800" smtClean="0">
                <a:latin typeface="Comic Sans MS" pitchFamily="66" charset="0"/>
              </a:rPr>
              <a:t>                   Autor: Mgr. Simona Zalabáková    </a:t>
            </a:r>
            <a:br>
              <a:rPr lang="cs-CZ" sz="1800" smtClean="0">
                <a:latin typeface="Comic Sans MS" pitchFamily="66" charset="0"/>
              </a:rPr>
            </a:br>
            <a:r>
              <a:rPr lang="cs-CZ" sz="1800" smtClean="0">
                <a:latin typeface="Comic Sans MS" pitchFamily="66" charset="0"/>
              </a:rPr>
              <a:t/>
            </a:r>
            <a:br>
              <a:rPr lang="cs-CZ" sz="1800" smtClean="0">
                <a:latin typeface="Comic Sans MS" pitchFamily="66" charset="0"/>
              </a:rPr>
            </a:br>
            <a:r>
              <a:rPr lang="cs-CZ" sz="1800" smtClean="0">
                <a:latin typeface="Comic Sans MS" pitchFamily="66" charset="0"/>
              </a:rPr>
              <a:t>    </a:t>
            </a:r>
            <a:br>
              <a:rPr lang="cs-CZ" sz="1800" smtClean="0">
                <a:latin typeface="Comic Sans MS" pitchFamily="66" charset="0"/>
              </a:rPr>
            </a:br>
            <a:r>
              <a:rPr lang="cs-CZ" sz="1800" smtClean="0">
                <a:latin typeface="Comic Sans MS" pitchFamily="66" charset="0"/>
              </a:rPr>
              <a:t> Název materiálu: VY_32_INOVACE_03_	ČESKÝ JAZYK  PRO 3. ROČNÍK_SLOVESA_OSOBA A ČÍSLO</a:t>
            </a:r>
            <a:br>
              <a:rPr lang="cs-CZ" sz="1800" smtClean="0">
                <a:latin typeface="Comic Sans MS" pitchFamily="66" charset="0"/>
              </a:rPr>
            </a:br>
            <a:r>
              <a:rPr lang="cs-CZ" sz="1800" smtClean="0">
                <a:latin typeface="Comic Sans MS" pitchFamily="66" charset="0"/>
              </a:rPr>
              <a:t> </a:t>
            </a:r>
            <a:br>
              <a:rPr lang="cs-CZ" sz="1800" smtClean="0">
                <a:latin typeface="Comic Sans MS" pitchFamily="66" charset="0"/>
              </a:rPr>
            </a:br>
            <a:r>
              <a:rPr lang="cs-CZ" sz="1800" smtClean="0">
                <a:latin typeface="Comic Sans MS" pitchFamily="66" charset="0"/>
              </a:rPr>
              <a:t>Datum tvorby: 27.2. 2012</a:t>
            </a:r>
            <a:br>
              <a:rPr lang="cs-CZ" sz="1800" smtClean="0">
                <a:latin typeface="Comic Sans MS" pitchFamily="66" charset="0"/>
              </a:rPr>
            </a:br>
            <a:r>
              <a:rPr lang="cs-CZ" sz="1800" smtClean="0">
                <a:latin typeface="Comic Sans MS" pitchFamily="66" charset="0"/>
              </a:rPr>
              <a:t/>
            </a:r>
            <a:br>
              <a:rPr lang="cs-CZ" sz="1800" smtClean="0">
                <a:latin typeface="Comic Sans MS" pitchFamily="66" charset="0"/>
              </a:rPr>
            </a:br>
            <a:r>
              <a:rPr lang="cs-CZ" sz="1800" smtClean="0">
                <a:latin typeface="Comic Sans MS" pitchFamily="66" charset="0"/>
              </a:rPr>
              <a:t/>
            </a:r>
            <a:br>
              <a:rPr lang="cs-CZ" sz="1800" smtClean="0">
                <a:latin typeface="Comic Sans MS" pitchFamily="66" charset="0"/>
              </a:rPr>
            </a:br>
            <a:endParaRPr lang="cs-CZ" sz="1800" smtClean="0">
              <a:latin typeface="Comic Sans MS" pitchFamily="66" charset="0"/>
            </a:endParaRPr>
          </a:p>
        </p:txBody>
      </p:sp>
      <p:pic>
        <p:nvPicPr>
          <p:cNvPr id="1331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94030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92150"/>
            <a:ext cx="8229600" cy="5462588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3000" u="sng" smtClean="0">
                <a:latin typeface="Comic Sans MS" pitchFamily="66" charset="0"/>
              </a:rPr>
              <a:t>Anotace:</a:t>
            </a:r>
            <a:r>
              <a:rPr lang="cs-CZ" sz="3000" smtClean="0">
                <a:latin typeface="Comic Sans MS" pitchFamily="66" charset="0"/>
              </a:rPr>
              <a:t/>
            </a:r>
            <a:br>
              <a:rPr lang="cs-CZ" sz="3000" smtClean="0">
                <a:latin typeface="Comic Sans MS" pitchFamily="66" charset="0"/>
              </a:rPr>
            </a:br>
            <a:endParaRPr lang="cs-CZ" sz="3000" u="sng" smtClean="0">
              <a:latin typeface="Comic Sans MS" pitchFamily="66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DUM je určen pro žáky 3. ročníku</a:t>
            </a:r>
          </a:p>
          <a:p>
            <a:pPr marL="0" indent="0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materiál slouží jako prezentace </a:t>
            </a:r>
          </a:p>
          <a:p>
            <a:pPr marL="0" indent="0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seznamuje žáky s osobou a číslem u sloves</a:t>
            </a:r>
          </a:p>
          <a:p>
            <a:pPr marL="0" indent="0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žáci pracují se slovesy jako s ohebným slovním druhem</a:t>
            </a:r>
          </a:p>
          <a:p>
            <a:pPr marL="0" indent="0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 prezentaci lze vytisknout pro   samostatnou i společnou práci žáků</a:t>
            </a:r>
          </a:p>
          <a:p>
            <a:pPr marL="0" indent="0">
              <a:lnSpc>
                <a:spcPct val="90000"/>
              </a:lnSpc>
            </a:pPr>
            <a:r>
              <a:rPr lang="cs-CZ" sz="3000" smtClean="0">
                <a:latin typeface="Comic Sans MS" pitchFamily="66" charset="0"/>
              </a:rPr>
              <a:t> lze ji vyplňovat barevnými fixy přímo na interaktivní tabuli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3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684213" y="333375"/>
            <a:ext cx="7772400" cy="1470025"/>
          </a:xfrm>
        </p:spPr>
        <p:txBody>
          <a:bodyPr/>
          <a:lstStyle/>
          <a:p>
            <a:r>
              <a:rPr lang="cs-CZ" sz="4800" b="1" smtClean="0">
                <a:solidFill>
                  <a:srgbClr val="FF0000"/>
                </a:solidFill>
                <a:latin typeface="Comic Sans MS" pitchFamily="66" charset="0"/>
              </a:rPr>
              <a:t>Osoba a číslo u sloves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331913" y="1916113"/>
            <a:ext cx="6400800" cy="1752600"/>
          </a:xfrm>
        </p:spPr>
        <p:txBody>
          <a:bodyPr/>
          <a:lstStyle/>
          <a:p>
            <a:endParaRPr lang="cs-CZ" sz="4800" b="1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4800" b="1" smtClean="0">
                <a:solidFill>
                  <a:schemeClr val="tx1"/>
                </a:solidFill>
                <a:latin typeface="Comic Sans MS" pitchFamily="66" charset="0"/>
              </a:rPr>
              <a:t>3. ročník</a:t>
            </a:r>
          </a:p>
          <a:p>
            <a:endParaRPr lang="cs-CZ" sz="4800" b="1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800" b="1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800" b="1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800" b="1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713"/>
            <a:ext cx="8229600" cy="2232025"/>
          </a:xfrm>
        </p:spPr>
        <p:txBody>
          <a:bodyPr/>
          <a:lstStyle/>
          <a:p>
            <a:r>
              <a:rPr lang="cs-CZ" sz="3600" smtClean="0">
                <a:latin typeface="Comic Sans MS" pitchFamily="66" charset="0"/>
              </a:rPr>
              <a:t>U sloves rozlišujeme číslo jednotné a číslo množné.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697163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Slovesa mohou vyjadřovat tři osoby </a:t>
            </a:r>
            <a:r>
              <a:rPr lang="cs-CZ" sz="3600" smtClean="0">
                <a:latin typeface="Arial" charset="0"/>
              </a:rPr>
              <a:t>              </a:t>
            </a:r>
            <a:r>
              <a:rPr lang="cs-CZ" sz="3600" smtClean="0">
                <a:latin typeface="Comic Sans MS" pitchFamily="66" charset="0"/>
              </a:rPr>
              <a:t>v čísle jednotném a tři osoby v čísle množném.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20713"/>
            <a:ext cx="8229600" cy="5505450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latin typeface="Comic Sans MS" pitchFamily="66" charset="0"/>
              </a:rPr>
              <a:t>Číslo jednotné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b="1" dirty="0" smtClean="0">
              <a:latin typeface="Comic Sans MS" pitchFamily="66" charset="0"/>
            </a:endParaRPr>
          </a:p>
          <a:p>
            <a:pPr marL="514350" indent="-514350" algn="just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4000" dirty="0">
                <a:latin typeface="Comic Sans MS" pitchFamily="66" charset="0"/>
              </a:rPr>
              <a:t>o</a:t>
            </a:r>
            <a:r>
              <a:rPr lang="cs-CZ" sz="4000" dirty="0" smtClean="0">
                <a:latin typeface="Comic Sans MS" pitchFamily="66" charset="0"/>
              </a:rPr>
              <a:t>soba  (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já</a:t>
            </a:r>
            <a:r>
              <a:rPr lang="cs-CZ" sz="4000" dirty="0" smtClean="0">
                <a:latin typeface="Comic Sans MS" pitchFamily="66" charset="0"/>
              </a:rPr>
              <a:t>)  plav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u</a:t>
            </a:r>
          </a:p>
          <a:p>
            <a:pPr marL="514350" indent="-514350" algn="just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4000" dirty="0">
                <a:latin typeface="Comic Sans MS" pitchFamily="66" charset="0"/>
              </a:rPr>
              <a:t>o</a:t>
            </a:r>
            <a:r>
              <a:rPr lang="cs-CZ" sz="4000" dirty="0" smtClean="0">
                <a:latin typeface="Comic Sans MS" pitchFamily="66" charset="0"/>
              </a:rPr>
              <a:t>soba  (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ty</a:t>
            </a:r>
            <a:r>
              <a:rPr lang="cs-CZ" sz="4000" dirty="0" smtClean="0">
                <a:latin typeface="Comic Sans MS" pitchFamily="66" charset="0"/>
              </a:rPr>
              <a:t>)  plav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eš</a:t>
            </a:r>
          </a:p>
          <a:p>
            <a:pPr marL="514350" indent="-514350" algn="just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4000" dirty="0">
                <a:latin typeface="Comic Sans MS" pitchFamily="66" charset="0"/>
              </a:rPr>
              <a:t>o</a:t>
            </a:r>
            <a:r>
              <a:rPr lang="cs-CZ" sz="4000" dirty="0" smtClean="0">
                <a:latin typeface="Comic Sans MS" pitchFamily="66" charset="0"/>
              </a:rPr>
              <a:t>soba  (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on, ona, ono</a:t>
            </a:r>
            <a:r>
              <a:rPr lang="cs-CZ" sz="4000" dirty="0" smtClean="0">
                <a:latin typeface="Comic Sans MS" pitchFamily="66" charset="0"/>
              </a:rPr>
              <a:t>)  plav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145088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latin typeface="Comic Sans MS" pitchFamily="66" charset="0"/>
              </a:rPr>
              <a:t>Číslo množné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>
              <a:latin typeface="Comic Sans MS" pitchFamily="66" charset="0"/>
            </a:endParaRPr>
          </a:p>
          <a:p>
            <a:pPr marL="742950" indent="-742950" algn="just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4000" dirty="0">
                <a:latin typeface="Comic Sans MS" pitchFamily="66" charset="0"/>
              </a:rPr>
              <a:t>o</a:t>
            </a:r>
            <a:r>
              <a:rPr lang="cs-CZ" sz="4000" dirty="0" smtClean="0">
                <a:latin typeface="Comic Sans MS" pitchFamily="66" charset="0"/>
              </a:rPr>
              <a:t>soba  (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my</a:t>
            </a:r>
            <a:r>
              <a:rPr lang="cs-CZ" sz="4000" dirty="0" smtClean="0">
                <a:latin typeface="Comic Sans MS" pitchFamily="66" charset="0"/>
              </a:rPr>
              <a:t>)  plave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me</a:t>
            </a:r>
          </a:p>
          <a:p>
            <a:pPr marL="742950" indent="-742950" algn="just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4000" dirty="0">
                <a:latin typeface="Comic Sans MS" pitchFamily="66" charset="0"/>
              </a:rPr>
              <a:t>o</a:t>
            </a:r>
            <a:r>
              <a:rPr lang="cs-CZ" sz="4000" dirty="0" smtClean="0">
                <a:latin typeface="Comic Sans MS" pitchFamily="66" charset="0"/>
              </a:rPr>
              <a:t>soba  (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vy</a:t>
            </a:r>
            <a:r>
              <a:rPr lang="cs-CZ" sz="4000" dirty="0" smtClean="0">
                <a:latin typeface="Comic Sans MS" pitchFamily="66" charset="0"/>
              </a:rPr>
              <a:t>)  plave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te</a:t>
            </a:r>
          </a:p>
          <a:p>
            <a:pPr marL="742950" indent="-742950" algn="just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4000" dirty="0">
                <a:latin typeface="Comic Sans MS" pitchFamily="66" charset="0"/>
              </a:rPr>
              <a:t>o</a:t>
            </a:r>
            <a:r>
              <a:rPr lang="cs-CZ" sz="4000" dirty="0" smtClean="0">
                <a:latin typeface="Comic Sans MS" pitchFamily="66" charset="0"/>
              </a:rPr>
              <a:t>soba  (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oni, ony, ona</a:t>
            </a:r>
            <a:r>
              <a:rPr lang="cs-CZ" sz="4000" dirty="0" smtClean="0">
                <a:latin typeface="Comic Sans MS" pitchFamily="66" charset="0"/>
              </a:rPr>
              <a:t>) plav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ou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>
              <a:latin typeface="Comic Sans MS" pitchFamily="66" charset="0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 txBox="1">
            <a:spLocks/>
          </p:cNvSpPr>
          <p:nvPr/>
        </p:nvSpPr>
        <p:spPr bwMode="auto">
          <a:xfrm>
            <a:off x="457200" y="549275"/>
            <a:ext cx="8229600" cy="453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3200">
                <a:latin typeface="Comic Sans MS" pitchFamily="66" charset="0"/>
              </a:rPr>
              <a:t>Použité zdroje:</a:t>
            </a:r>
            <a:br>
              <a:rPr lang="cs-CZ" sz="3200">
                <a:latin typeface="Comic Sans MS" pitchFamily="66" charset="0"/>
              </a:rPr>
            </a:br>
            <a:r>
              <a:rPr lang="cs-CZ" sz="3200">
                <a:latin typeface="Comic Sans MS" pitchFamily="66" charset="0"/>
              </a:rPr>
              <a:t/>
            </a:r>
            <a:br>
              <a:rPr lang="cs-CZ" sz="3200">
                <a:latin typeface="Comic Sans MS" pitchFamily="66" charset="0"/>
              </a:rPr>
            </a:br>
            <a:r>
              <a:rPr lang="cs-CZ" sz="2800">
                <a:latin typeface="Comic Sans MS" pitchFamily="66" charset="0"/>
              </a:rPr>
              <a:t>Archiv autora.</a:t>
            </a:r>
            <a:endParaRPr lang="cs-CZ" sz="2400">
              <a:latin typeface="Comic Sans MS" pitchFamily="66" charset="0"/>
            </a:endParaRPr>
          </a:p>
          <a:p>
            <a:endParaRPr lang="cs-CZ" sz="24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134</Words>
  <Application>Microsoft Office PowerPoint</Application>
  <PresentationFormat>On-screen Show (4:3)</PresentationFormat>
  <Paragraphs>26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Comic Sans MS</vt:lpstr>
      <vt:lpstr>Motiv systému Office</vt:lpstr>
      <vt:lpstr>Název školy: Základní škola a Mateřská škola Bečváry, okres Kolín                      Autor: Mgr. Simona Zalabáková            Název materiálu: VY_32_INOVACE_03_ ČESKÝ JAZYK  PRO 3. ROČNÍK_SLOVESA_OSOBA A ČÍSLO   Datum tvorby: 27.2. 2012   </vt:lpstr>
      <vt:lpstr>Snímek 2</vt:lpstr>
      <vt:lpstr>Osoba a číslo u sloves</vt:lpstr>
      <vt:lpstr>U sloves rozlišujeme číslo jednotné a číslo množné.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Osoba a číslo u sloves</dc:title>
  <dc:creator>pc1</dc:creator>
  <cp:lastModifiedBy>DUM</cp:lastModifiedBy>
  <cp:revision>19</cp:revision>
  <dcterms:created xsi:type="dcterms:W3CDTF">2011-03-16T20:04:47Z</dcterms:created>
  <dcterms:modified xsi:type="dcterms:W3CDTF">2013-06-05T19:57:14Z</dcterms:modified>
</cp:coreProperties>
</file>