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1" r:id="rId3"/>
    <p:sldId id="256" r:id="rId4"/>
    <p:sldId id="257" r:id="rId5"/>
    <p:sldId id="258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0779DE-E725-4624-90A6-3E8DE3155992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CFD375-954E-4327-B3CD-0171293B1A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8D6405-7287-49F9-A53A-D18CF35D9C78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6434C5-BA6C-4548-A721-5B9007C925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1CB4B-5B65-4D07-853E-0CF577C00691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4F50D5-0C64-45C0-B51C-DED1224E07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AF5BBB-9B9B-4E2C-A6BB-5E4EF37808D6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AB2CD3-5178-4EBE-B69B-EAE9366A9A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DBFE6-DF57-4D04-A3ED-55D2C214E29A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76A653-6EDE-4E39-BF95-C7DF2CE0E5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EFAC21-945F-4E1F-92F1-17BC9CF9D59A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3EA81C-75EF-4497-B924-8FC0A1EE08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72AD79-8A1A-44ED-A4E4-BA9800848395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F5D183-FC7A-489D-802F-F122AD1628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824CAF-139B-4EC0-AA2D-D11A5372F3A3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9BE514-58BD-495B-BA58-3F0E22EF63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2EFFB5-F99D-4894-9ADB-E6E0205E1E2F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904217-0B0A-4E4B-A2E7-57C0EDDAC7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53AFA9-087D-43D7-BADD-564EEA8AC409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7B7D76-D6A7-4BD5-866C-A69E82CA2C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1CF64A-5AE7-471A-B7BD-34B13BF2853D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E0DB9B-62CF-4B69-8F1F-33180A03AA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7019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99B0E59-386C-48A2-BB6F-620D2DA16CA4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2101C4B-807F-43CC-9843-5BF6325196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title"/>
          </p:nvPr>
        </p:nvSpPr>
        <p:spPr>
          <a:xfrm>
            <a:off x="568325" y="22225"/>
            <a:ext cx="8229600" cy="4968875"/>
          </a:xfrm>
        </p:spPr>
        <p:txBody>
          <a:bodyPr/>
          <a:lstStyle/>
          <a:p>
            <a:r>
              <a:rPr lang="cs-CZ" sz="2000" b="1" smtClean="0">
                <a:latin typeface="Comic Sans MS" pitchFamily="66" charset="0"/>
              </a:rPr>
              <a:t>Název školy: Základní škola a Mateřská škola Bečváry, okres Kolín</a:t>
            </a:r>
            <a:br>
              <a:rPr lang="cs-CZ" sz="2000" b="1" smtClean="0">
                <a:latin typeface="Comic Sans MS" pitchFamily="66" charset="0"/>
              </a:rPr>
            </a:br>
            <a:r>
              <a:rPr lang="cs-CZ" sz="2000" b="1" smtClean="0">
                <a:latin typeface="Comic Sans MS" pitchFamily="66" charset="0"/>
              </a:rPr>
              <a:t> Autor: Mgr. Simona Zalabáková  </a:t>
            </a:r>
            <a:br>
              <a:rPr lang="cs-CZ" sz="2000" b="1" smtClean="0">
                <a:latin typeface="Comic Sans MS" pitchFamily="66" charset="0"/>
              </a:rPr>
            </a:br>
            <a:r>
              <a:rPr lang="cs-CZ" sz="2000" b="1" smtClean="0">
                <a:latin typeface="Comic Sans MS" pitchFamily="66" charset="0"/>
              </a:rPr>
              <a:t/>
            </a:r>
            <a:br>
              <a:rPr lang="cs-CZ" sz="2000" b="1" smtClean="0">
                <a:latin typeface="Comic Sans MS" pitchFamily="66" charset="0"/>
              </a:rPr>
            </a:br>
            <a:r>
              <a:rPr lang="cs-CZ" sz="2000" b="1" smtClean="0">
                <a:latin typeface="Comic Sans MS" pitchFamily="66" charset="0"/>
              </a:rPr>
              <a:t>      </a:t>
            </a:r>
            <a:br>
              <a:rPr lang="cs-CZ" sz="2000" b="1" smtClean="0">
                <a:latin typeface="Comic Sans MS" pitchFamily="66" charset="0"/>
              </a:rPr>
            </a:br>
            <a:r>
              <a:rPr lang="cs-CZ" sz="2000" b="1" smtClean="0">
                <a:latin typeface="Comic Sans MS" pitchFamily="66" charset="0"/>
              </a:rPr>
              <a:t> Název materiálu: VY_32_INOVACE_08_ČESKÝ JAZYK PRO 3. ROČNÍK_SLOVESA_SLOVESNÝ ČAS</a:t>
            </a:r>
            <a:br>
              <a:rPr lang="cs-CZ" sz="2000" b="1" smtClean="0">
                <a:latin typeface="Comic Sans MS" pitchFamily="66" charset="0"/>
              </a:rPr>
            </a:br>
            <a:r>
              <a:rPr lang="cs-CZ" sz="2000" b="1" smtClean="0">
                <a:latin typeface="Comic Sans MS" pitchFamily="66" charset="0"/>
              </a:rPr>
              <a:t/>
            </a:r>
            <a:br>
              <a:rPr lang="cs-CZ" sz="2000" b="1" smtClean="0">
                <a:latin typeface="Comic Sans MS" pitchFamily="66" charset="0"/>
              </a:rPr>
            </a:br>
            <a:r>
              <a:rPr lang="cs-CZ" sz="2000" b="1" smtClean="0">
                <a:latin typeface="Comic Sans MS" pitchFamily="66" charset="0"/>
              </a:rPr>
              <a:t>Datum tvorby: 2.3. 2012 </a:t>
            </a:r>
            <a:br>
              <a:rPr lang="cs-CZ" sz="2000" b="1" smtClean="0">
                <a:latin typeface="Comic Sans MS" pitchFamily="66" charset="0"/>
              </a:rPr>
            </a:br>
            <a:endParaRPr lang="cs-CZ" sz="2000" b="1" smtClean="0"/>
          </a:p>
        </p:txBody>
      </p:sp>
      <p:pic>
        <p:nvPicPr>
          <p:cNvPr id="1331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494030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50545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3000" u="sng" smtClean="0">
                <a:latin typeface="Comic Sans MS" pitchFamily="66" charset="0"/>
              </a:rPr>
              <a:t>Anotace: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z="3000" u="sng" smtClean="0">
              <a:latin typeface="Comic Sans MS" pitchFamily="66" charset="0"/>
            </a:endParaRPr>
          </a:p>
          <a:p>
            <a:pPr marL="0" indent="0">
              <a:lnSpc>
                <a:spcPct val="90000"/>
              </a:lnSpc>
            </a:pPr>
            <a:r>
              <a:rPr lang="cs-CZ" sz="3000" smtClean="0">
                <a:latin typeface="Comic Sans MS" pitchFamily="66" charset="0"/>
              </a:rPr>
              <a:t>DUM je určen pro žáky 3. ročníku</a:t>
            </a:r>
          </a:p>
          <a:p>
            <a:pPr marL="0" indent="0">
              <a:lnSpc>
                <a:spcPct val="90000"/>
              </a:lnSpc>
            </a:pPr>
            <a:r>
              <a:rPr lang="cs-CZ" sz="3000" smtClean="0">
                <a:latin typeface="Comic Sans MS" pitchFamily="66" charset="0"/>
              </a:rPr>
              <a:t>materiál slouží jako prezentace </a:t>
            </a:r>
          </a:p>
          <a:p>
            <a:pPr marL="0" indent="0">
              <a:lnSpc>
                <a:spcPct val="90000"/>
              </a:lnSpc>
            </a:pPr>
            <a:r>
              <a:rPr lang="cs-CZ" sz="3000" smtClean="0">
                <a:latin typeface="Comic Sans MS" pitchFamily="66" charset="0"/>
              </a:rPr>
              <a:t>seznamuje žáky se slovesnými časy a tvary</a:t>
            </a:r>
          </a:p>
          <a:p>
            <a:pPr marL="0" indent="0">
              <a:lnSpc>
                <a:spcPct val="90000"/>
              </a:lnSpc>
            </a:pPr>
            <a:r>
              <a:rPr lang="cs-CZ" sz="3000" smtClean="0">
                <a:latin typeface="Comic Sans MS" pitchFamily="66" charset="0"/>
              </a:rPr>
              <a:t>žáci se seznamují a pracují se slovesy jako</a:t>
            </a:r>
            <a:r>
              <a:rPr lang="cs-CZ" sz="3000" smtClean="0">
                <a:latin typeface="Arial" charset="0"/>
              </a:rPr>
              <a:t>                     </a:t>
            </a:r>
            <a:r>
              <a:rPr lang="cs-CZ" sz="3000" smtClean="0">
                <a:latin typeface="Comic Sans MS" pitchFamily="66" charset="0"/>
              </a:rPr>
              <a:t>s ohebným slovním druhem</a:t>
            </a:r>
          </a:p>
          <a:p>
            <a:pPr marL="0" indent="0">
              <a:lnSpc>
                <a:spcPct val="90000"/>
              </a:lnSpc>
            </a:pPr>
            <a:r>
              <a:rPr lang="cs-CZ" sz="3000" smtClean="0">
                <a:latin typeface="Comic Sans MS" pitchFamily="66" charset="0"/>
              </a:rPr>
              <a:t> prezentaci lze vytisknout pro   samostatnou i společnou práci žáků</a:t>
            </a:r>
          </a:p>
          <a:p>
            <a:pPr marL="0" indent="0">
              <a:lnSpc>
                <a:spcPct val="90000"/>
              </a:lnSpc>
            </a:pPr>
            <a:r>
              <a:rPr lang="cs-CZ" sz="3000" smtClean="0">
                <a:latin typeface="Comic Sans MS" pitchFamily="66" charset="0"/>
              </a:rPr>
              <a:t> lze ji vyplňovat barevnými fixy přímo na interaktivní tabuli</a:t>
            </a:r>
          </a:p>
          <a:p>
            <a:pPr marL="0" indent="0">
              <a:lnSpc>
                <a:spcPct val="90000"/>
              </a:lnSpc>
            </a:pPr>
            <a:endParaRPr lang="cs-CZ" sz="3000" smtClean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laid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ctrTitle"/>
          </p:nvPr>
        </p:nvSpPr>
        <p:spPr>
          <a:xfrm>
            <a:off x="684213" y="549275"/>
            <a:ext cx="7772400" cy="1470025"/>
          </a:xfrm>
        </p:spPr>
        <p:txBody>
          <a:bodyPr/>
          <a:lstStyle/>
          <a:p>
            <a:r>
              <a:rPr lang="cs-CZ" sz="4800" b="1" smtClean="0">
                <a:latin typeface="Comic Sans MS" pitchFamily="66" charset="0"/>
              </a:rPr>
              <a:t> Slovesný čas</a:t>
            </a:r>
            <a:r>
              <a:rPr lang="cs-CZ" smtClean="0"/>
              <a:t>	</a:t>
            </a:r>
          </a:p>
        </p:txBody>
      </p:sp>
      <p:sp>
        <p:nvSpPr>
          <p:cNvPr id="15363" name="Podnadpis 2"/>
          <p:cNvSpPr>
            <a:spLocks noGrp="1"/>
          </p:cNvSpPr>
          <p:nvPr>
            <p:ph type="subTitle" idx="1"/>
          </p:nvPr>
        </p:nvSpPr>
        <p:spPr>
          <a:xfrm>
            <a:off x="1258888" y="1916113"/>
            <a:ext cx="6400800" cy="1752600"/>
          </a:xfrm>
        </p:spPr>
        <p:txBody>
          <a:bodyPr/>
          <a:lstStyle/>
          <a:p>
            <a:endParaRPr lang="cs-CZ" sz="4800" b="1" smtClean="0">
              <a:solidFill>
                <a:schemeClr val="tx1"/>
              </a:solidFill>
              <a:latin typeface="Comic Sans MS" pitchFamily="66" charset="0"/>
            </a:endParaRPr>
          </a:p>
          <a:p>
            <a:r>
              <a:rPr lang="cs-CZ" sz="4800" b="1" smtClean="0">
                <a:solidFill>
                  <a:schemeClr val="tx1"/>
                </a:solidFill>
                <a:latin typeface="Comic Sans MS" pitchFamily="66" charset="0"/>
              </a:rPr>
              <a:t>3.ročník</a:t>
            </a:r>
          </a:p>
          <a:p>
            <a:endParaRPr lang="cs-CZ" sz="4800" b="1" smtClean="0">
              <a:solidFill>
                <a:schemeClr val="tx1"/>
              </a:solidFill>
              <a:latin typeface="Comic Sans MS" pitchFamily="66" charset="0"/>
            </a:endParaRPr>
          </a:p>
          <a:p>
            <a:endParaRPr lang="cs-CZ" sz="4800" b="1" smtClean="0">
              <a:solidFill>
                <a:schemeClr val="tx1"/>
              </a:solidFill>
              <a:latin typeface="Comic Sans MS" pitchFamily="66" charset="0"/>
            </a:endParaRPr>
          </a:p>
          <a:p>
            <a:endParaRPr lang="cs-CZ" sz="4800" b="1" smtClean="0">
              <a:solidFill>
                <a:schemeClr val="tx1"/>
              </a:solidFill>
              <a:latin typeface="Comic Sans MS" pitchFamily="66" charset="0"/>
            </a:endParaRPr>
          </a:p>
          <a:p>
            <a:endParaRPr lang="cs-CZ" sz="4800" b="1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>
                <a:latin typeface="Comic Sans MS" pitchFamily="66" charset="0"/>
              </a:rPr>
              <a:t>Slovesa vyjadřují </a:t>
            </a:r>
            <a:r>
              <a:rPr lang="cs-CZ" sz="3600" u="sng" smtClean="0">
                <a:latin typeface="Comic Sans MS" pitchFamily="66" charset="0"/>
              </a:rPr>
              <a:t>trojí</a:t>
            </a:r>
            <a:r>
              <a:rPr lang="cs-CZ" sz="3600" smtClean="0">
                <a:latin typeface="Comic Sans MS" pitchFamily="66" charset="0"/>
              </a:rPr>
              <a:t> čas: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5256212"/>
          </a:xfrm>
        </p:spPr>
        <p:txBody>
          <a:bodyPr>
            <a:normAutofit/>
          </a:bodyPr>
          <a:lstStyle/>
          <a:p>
            <a:pPr marL="0" indent="0" algn="ctr">
              <a:lnSpc>
                <a:spcPct val="90000"/>
              </a:lnSpc>
              <a:buFont typeface="Arial" charset="0"/>
              <a:buNone/>
            </a:pPr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Čas minulý </a:t>
            </a:r>
          </a:p>
          <a:p>
            <a:pPr marL="0" indent="0" algn="ctr">
              <a:lnSpc>
                <a:spcPct val="90000"/>
              </a:lnSpc>
            </a:pPr>
            <a:r>
              <a:rPr lang="cs-CZ" sz="3000" smtClean="0">
                <a:latin typeface="Comic Sans MS" pitchFamily="66" charset="0"/>
              </a:rPr>
              <a:t>Říká nám, že se děj již odehrál - včera, před rokem 	(psal, odpovídal...)</a:t>
            </a:r>
          </a:p>
          <a:p>
            <a:pPr marL="0" indent="0" algn="ctr">
              <a:lnSpc>
                <a:spcPct val="90000"/>
              </a:lnSpc>
              <a:buFont typeface="Arial" charset="0"/>
              <a:buNone/>
            </a:pPr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Čas přítomný</a:t>
            </a:r>
          </a:p>
          <a:p>
            <a:pPr marL="0" indent="0" algn="ctr">
              <a:lnSpc>
                <a:spcPct val="90000"/>
              </a:lnSpc>
            </a:pPr>
            <a:r>
              <a:rPr lang="cs-CZ" sz="3000" smtClean="0">
                <a:latin typeface="Comic Sans MS" pitchFamily="66" charset="0"/>
              </a:rPr>
              <a:t>Říká nám, že se děj právě odehrává – nyní</a:t>
            </a:r>
          </a:p>
          <a:p>
            <a:pPr marL="0" indent="0" algn="ctr">
              <a:lnSpc>
                <a:spcPct val="90000"/>
              </a:lnSpc>
              <a:buFont typeface="Arial" charset="0"/>
              <a:buNone/>
            </a:pPr>
            <a:r>
              <a:rPr lang="cs-CZ" sz="3000" smtClean="0">
                <a:latin typeface="Comic Sans MS" pitchFamily="66" charset="0"/>
              </a:rPr>
              <a:t>	(píše, odpovídá...)</a:t>
            </a:r>
          </a:p>
          <a:p>
            <a:pPr marL="0" indent="0" algn="ctr">
              <a:lnSpc>
                <a:spcPct val="90000"/>
              </a:lnSpc>
              <a:buFont typeface="Arial" charset="0"/>
              <a:buNone/>
            </a:pPr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Čas budoucí</a:t>
            </a:r>
          </a:p>
          <a:p>
            <a:pPr marL="0" indent="0" algn="ctr">
              <a:lnSpc>
                <a:spcPct val="90000"/>
              </a:lnSpc>
            </a:pPr>
            <a:r>
              <a:rPr lang="cs-CZ" sz="2800" smtClean="0">
                <a:latin typeface="Comic Sans MS" pitchFamily="66" charset="0"/>
              </a:rPr>
              <a:t>Říká nám, že se děj bude teprve odehrávat - bude probíhat</a:t>
            </a:r>
          </a:p>
          <a:p>
            <a:pPr marL="0" indent="0" algn="ctr">
              <a:lnSpc>
                <a:spcPct val="90000"/>
              </a:lnSpc>
              <a:buFont typeface="Arial" charset="0"/>
              <a:buNone/>
            </a:pPr>
            <a:r>
              <a:rPr lang="cs-CZ" sz="2800" smtClean="0">
                <a:latin typeface="Comic Sans MS" pitchFamily="66" charset="0"/>
              </a:rPr>
              <a:t>	(bude psát, bude odpovídat…)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>
                <a:latin typeface="Comic Sans MS" pitchFamily="66" charset="0"/>
              </a:rPr>
              <a:t>Slovesa mohou mít tvar jednoduchý a složený.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557338"/>
            <a:ext cx="8229600" cy="4525962"/>
          </a:xfrm>
        </p:spPr>
        <p:txBody>
          <a:bodyPr rtlCol="0">
            <a:normAutofit lnSpcReduction="10000"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Tvar jednoduchý </a:t>
            </a:r>
            <a:r>
              <a:rPr lang="cs-CZ" dirty="0" smtClean="0">
                <a:latin typeface="Comic Sans MS" pitchFamily="66" charset="0"/>
              </a:rPr>
              <a:t>– píše, odpovídá, maluje, trápí se, plavou…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Comic Sans MS" pitchFamily="66" charset="0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Tvar složený </a:t>
            </a:r>
            <a:r>
              <a:rPr lang="cs-CZ" dirty="0" smtClean="0">
                <a:latin typeface="Comic Sans MS" pitchFamily="66" charset="0"/>
              </a:rPr>
              <a:t>– psal jsem, odpovídal jsem, budou se trápit, budeme plavat…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latin typeface="Comic Sans MS" pitchFamily="66" charset="0"/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Některá slovesa mají ve </a:t>
            </a:r>
            <a:r>
              <a:rPr lang="cs-CZ" dirty="0" smtClean="0">
                <a:solidFill>
                  <a:srgbClr val="00B050"/>
                </a:solidFill>
                <a:latin typeface="Comic Sans MS" pitchFamily="66" charset="0"/>
              </a:rPr>
              <a:t>3.osobě</a:t>
            </a:r>
            <a:r>
              <a:rPr lang="cs-CZ" dirty="0" smtClean="0">
                <a:latin typeface="Comic Sans MS" pitchFamily="66" charset="0"/>
              </a:rPr>
              <a:t> času </a:t>
            </a:r>
            <a:r>
              <a:rPr lang="cs-CZ" dirty="0" smtClean="0">
                <a:solidFill>
                  <a:srgbClr val="00B050"/>
                </a:solidFill>
                <a:latin typeface="Comic Sans MS" pitchFamily="66" charset="0"/>
              </a:rPr>
              <a:t>přítomného</a:t>
            </a:r>
            <a:r>
              <a:rPr lang="cs-CZ" dirty="0" smtClean="0">
                <a:latin typeface="Comic Sans MS" pitchFamily="66" charset="0"/>
              </a:rPr>
              <a:t> koncovku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–í</a:t>
            </a:r>
            <a:r>
              <a:rPr lang="cs-CZ" dirty="0" smtClean="0">
                <a:latin typeface="Comic Sans MS" pitchFamily="66" charset="0"/>
              </a:rPr>
              <a:t>, zde se píše vždy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měkké í</a:t>
            </a:r>
            <a:r>
              <a:rPr lang="cs-CZ" dirty="0" smtClean="0">
                <a:latin typeface="Comic Sans MS" pitchFamily="66" charset="0"/>
              </a:rPr>
              <a:t> (voz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í</a:t>
            </a:r>
            <a:r>
              <a:rPr lang="cs-CZ" dirty="0" smtClean="0">
                <a:latin typeface="Comic Sans MS" pitchFamily="66" charset="0"/>
              </a:rPr>
              <a:t>, nos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í</a:t>
            </a:r>
            <a:r>
              <a:rPr lang="cs-CZ" dirty="0" smtClean="0">
                <a:latin typeface="Comic Sans MS" pitchFamily="66" charset="0"/>
              </a:rPr>
              <a:t>, brous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í</a:t>
            </a:r>
            <a:r>
              <a:rPr lang="cs-CZ" dirty="0" smtClean="0">
                <a:latin typeface="Comic Sans MS" pitchFamily="66" charset="0"/>
              </a:rPr>
              <a:t>, zkouš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í</a:t>
            </a:r>
            <a:r>
              <a:rPr lang="cs-CZ" dirty="0" smtClean="0">
                <a:latin typeface="Comic Sans MS" pitchFamily="66" charset="0"/>
              </a:rPr>
              <a:t>…)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3"/>
          <p:cNvSpPr>
            <a:spLocks noGrp="1"/>
          </p:cNvSpPr>
          <p:nvPr/>
        </p:nvSpPr>
        <p:spPr bwMode="auto">
          <a:xfrm>
            <a:off x="457200" y="28575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4400">
              <a:latin typeface="Calibri" pitchFamily="34" charset="0"/>
            </a:endParaRPr>
          </a:p>
        </p:txBody>
      </p:sp>
      <p:sp>
        <p:nvSpPr>
          <p:cNvPr id="18434" name="Nadpis 1"/>
          <p:cNvSpPr>
            <a:spLocks noGrp="1"/>
          </p:cNvSpPr>
          <p:nvPr>
            <p:ph idx="1"/>
          </p:nvPr>
        </p:nvSpPr>
        <p:spPr>
          <a:xfrm>
            <a:off x="425450" y="404813"/>
            <a:ext cx="8229600" cy="4208462"/>
          </a:xfrm>
        </p:spPr>
        <p:txBody>
          <a:bodyPr anchor="ctr"/>
          <a:lstStyle/>
          <a:p>
            <a:pPr>
              <a:spcBef>
                <a:spcPct val="0"/>
              </a:spcBef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Použité zdroje:</a:t>
            </a:r>
            <a:br>
              <a:rPr lang="cs-CZ" smtClean="0">
                <a:latin typeface="Comic Sans MS" pitchFamily="66" charset="0"/>
              </a:rPr>
            </a:br>
            <a:r>
              <a:rPr lang="cs-CZ" smtClean="0">
                <a:latin typeface="Comic Sans MS" pitchFamily="66" charset="0"/>
              </a:rPr>
              <a:t/>
            </a:r>
            <a:br>
              <a:rPr lang="cs-CZ" smtClean="0">
                <a:latin typeface="Comic Sans MS" pitchFamily="66" charset="0"/>
              </a:rPr>
            </a:br>
            <a:r>
              <a:rPr lang="cs-CZ" sz="2800" smtClean="0">
                <a:latin typeface="Comic Sans MS" pitchFamily="66" charset="0"/>
              </a:rPr>
              <a:t>Archiv autora.</a:t>
            </a:r>
            <a:endParaRPr lang="cs-CZ" sz="2400" smtClean="0">
              <a:latin typeface="Comic Sans MS" pitchFamily="66" charset="0"/>
            </a:endParaRPr>
          </a:p>
          <a:p>
            <a:pPr>
              <a:spcBef>
                <a:spcPct val="0"/>
              </a:spcBef>
              <a:buFont typeface="Arial" charset="0"/>
              <a:buNone/>
            </a:pPr>
            <a:endParaRPr lang="cs-CZ" sz="2400" smtClean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173</Words>
  <Application>Microsoft Office PowerPoint</Application>
  <PresentationFormat>On-screen Show (4:3)</PresentationFormat>
  <Paragraphs>30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Calibri</vt:lpstr>
      <vt:lpstr>Arial</vt:lpstr>
      <vt:lpstr>Comic Sans MS</vt:lpstr>
      <vt:lpstr>Motiv systému Office</vt:lpstr>
      <vt:lpstr>Název školy: Základní škola a Mateřská škola Bečváry, okres Kolín  Autor: Mgr. Simona Zalabáková            Název materiálu: VY_32_INOVACE_08_ČESKÝ JAZYK PRO 3. ROČNÍK_SLOVESA_SLOVESNÝ ČAS  Datum tvorby: 2.3. 2012  </vt:lpstr>
      <vt:lpstr>Snímek 2</vt:lpstr>
      <vt:lpstr> Slovesný čas </vt:lpstr>
      <vt:lpstr>Slovesa vyjadřují trojí čas:</vt:lpstr>
      <vt:lpstr>Slovesa mohou mít tvar jednoduchý a složený.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Slovesný čas</dc:title>
  <dc:creator>pc1</dc:creator>
  <cp:lastModifiedBy>DUM</cp:lastModifiedBy>
  <cp:revision>15</cp:revision>
  <dcterms:created xsi:type="dcterms:W3CDTF">2011-03-20T07:30:15Z</dcterms:created>
  <dcterms:modified xsi:type="dcterms:W3CDTF">2013-06-05T20:28:15Z</dcterms:modified>
</cp:coreProperties>
</file>