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6" r:id="rId3"/>
    <p:sldId id="260" r:id="rId4"/>
    <p:sldId id="258" r:id="rId5"/>
    <p:sldId id="257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5D3B9-1D05-42AE-AE65-DA84468FE62D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08923-850F-4D5E-ACAF-1271FAC73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72949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5D3B9-1D05-42AE-AE65-DA84468FE62D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08923-850F-4D5E-ACAF-1271FAC73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01941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5D3B9-1D05-42AE-AE65-DA84468FE62D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08923-850F-4D5E-ACAF-1271FAC73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27789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5D3B9-1D05-42AE-AE65-DA84468FE62D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08923-850F-4D5E-ACAF-1271FAC73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8624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5D3B9-1D05-42AE-AE65-DA84468FE62D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08923-850F-4D5E-ACAF-1271FAC73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2089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5D3B9-1D05-42AE-AE65-DA84468FE62D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08923-850F-4D5E-ACAF-1271FAC73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69338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5D3B9-1D05-42AE-AE65-DA84468FE62D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08923-850F-4D5E-ACAF-1271FAC73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7172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5D3B9-1D05-42AE-AE65-DA84468FE62D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08923-850F-4D5E-ACAF-1271FAC73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8674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5D3B9-1D05-42AE-AE65-DA84468FE62D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08923-850F-4D5E-ACAF-1271FAC73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21288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5D3B9-1D05-42AE-AE65-DA84468FE62D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08923-850F-4D5E-ACAF-1271FAC73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543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5D3B9-1D05-42AE-AE65-DA84468FE62D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08923-850F-4D5E-ACAF-1271FAC73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8194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65D3B9-1D05-42AE-AE65-DA84468FE62D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B08923-850F-4D5E-ACAF-1271FAC73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452357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://www.youtube.com/watch?v=LW9Es1-IDc0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414" y="4869160"/>
            <a:ext cx="6096000" cy="1495425"/>
          </a:xfrm>
          <a:prstGeom prst="rect">
            <a:avLst/>
          </a:prstGeom>
          <a:noFill/>
          <a:ln>
            <a:noFill/>
          </a:ln>
          <a:effectLst/>
        </p:spPr>
      </p:pic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5917149"/>
              </p:ext>
            </p:extLst>
          </p:nvPr>
        </p:nvGraphicFramePr>
        <p:xfrm>
          <a:off x="1524000" y="1397000"/>
          <a:ext cx="6720408" cy="27686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37024"/>
                <a:gridCol w="508338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Název školy:</a:t>
                      </a:r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b="1" kern="1200" dirty="0" smtClean="0"/>
                        <a:t>ZÁKLADNÍ ŠKOLA SADSKÁ</a:t>
                      </a:r>
                      <a:endParaRPr lang="cs-CZ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200" kern="1200" dirty="0" smtClean="0"/>
                        <a:t>Autor: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Michaela Blažková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Název DUM: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VY_32_Inovace_10.1.9 Středověká literatura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Název sady:</a:t>
                      </a:r>
                      <a:endParaRPr lang="cs-CZ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Český jazyk 8. </a:t>
                      </a:r>
                      <a:r>
                        <a:rPr lang="cs-CZ" smtClean="0"/>
                        <a:t>ročník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Číslo projektu: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effectLst/>
                        </a:rPr>
                        <a:t>CZ.1.07/1.4.00/21.3577</a:t>
                      </a:r>
                      <a:endParaRPr lang="cs-CZ" sz="16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Anotace: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Prezentace je určena</a:t>
                      </a:r>
                      <a:r>
                        <a:rPr lang="cs-CZ" baseline="0" dirty="0" smtClean="0"/>
                        <a:t> žákům 8. ročníku. Seznamuje je s evropskou středověkou literaturou, jejími žánry a díly.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14" name="Obrázek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0610" y="764704"/>
            <a:ext cx="1043608" cy="1440327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</p:pic>
    </p:spTree>
    <p:extLst>
      <p:ext uri="{BB962C8B-B14F-4D97-AF65-F5344CB8AC3E}">
        <p14:creationId xmlns:p14="http://schemas.microsoft.com/office/powerpoint/2010/main" val="3795548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908720"/>
            <a:ext cx="7772400" cy="1470025"/>
          </a:xfrm>
        </p:spPr>
        <p:txBody>
          <a:bodyPr>
            <a:normAutofit/>
          </a:bodyPr>
          <a:lstStyle/>
          <a:p>
            <a:r>
              <a:rPr lang="cs-CZ" sz="6000" dirty="0" smtClean="0">
                <a:latin typeface="Old English Text MT" pitchFamily="66" charset="0"/>
              </a:rPr>
              <a:t>Středověká literatura</a:t>
            </a:r>
            <a:endParaRPr lang="cs-CZ" sz="6000" dirty="0">
              <a:latin typeface="Old English Text MT" pitchFamily="66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2276872"/>
            <a:ext cx="6400800" cy="1752600"/>
          </a:xfrm>
        </p:spPr>
        <p:txBody>
          <a:bodyPr/>
          <a:lstStyle/>
          <a:p>
            <a:endParaRPr lang="cs-CZ" dirty="0" smtClean="0"/>
          </a:p>
          <a:p>
            <a:r>
              <a:rPr lang="cs-CZ" sz="4400" dirty="0" smtClean="0">
                <a:latin typeface="Old English Text MT" pitchFamily="66" charset="0"/>
              </a:rPr>
              <a:t>Evropa</a:t>
            </a:r>
            <a:endParaRPr lang="cs-CZ" sz="4400" dirty="0">
              <a:latin typeface="Old English Text MT" pitchFamily="66" charset="0"/>
            </a:endParaRPr>
          </a:p>
        </p:txBody>
      </p:sp>
      <p:pic>
        <p:nvPicPr>
          <p:cNvPr id="1027" name="Picture 3" descr="C:\Users\blazkova\AppData\Local\Microsoft\Windows\Temporary Internet Files\Content.IE5\5UKZ140X\MC90041309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492896"/>
            <a:ext cx="3330166" cy="3450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0221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856984" cy="850106"/>
          </a:xfrm>
        </p:spPr>
        <p:txBody>
          <a:bodyPr>
            <a:normAutofit/>
          </a:bodyPr>
          <a:lstStyle/>
          <a:p>
            <a:r>
              <a:rPr lang="cs-CZ" sz="3600" u="sng" dirty="0" smtClean="0"/>
              <a:t>Celková charakteristika středověké literatury</a:t>
            </a:r>
            <a:endParaRPr lang="cs-CZ" sz="36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908720"/>
            <a:ext cx="8856984" cy="56886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/>
              <a:t>Č</a:t>
            </a:r>
            <a:r>
              <a:rPr lang="cs-CZ" sz="2800" dirty="0" smtClean="0"/>
              <a:t>íst a psát umělo jen duchovenstvo, proto se literatura </a:t>
            </a:r>
            <a:r>
              <a:rPr lang="cs-CZ" sz="2800" dirty="0" smtClean="0">
                <a:solidFill>
                  <a:srgbClr val="FFC000"/>
                </a:solidFill>
              </a:rPr>
              <a:t>zpočátku šířila jen ústně.</a:t>
            </a:r>
          </a:p>
          <a:p>
            <a:pPr marL="0" indent="0">
              <a:buNone/>
            </a:pPr>
            <a:r>
              <a:rPr lang="cs-CZ" sz="2800" dirty="0" smtClean="0"/>
              <a:t>				Autoři čerpali z biblických nebo 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			 	antických textů.</a:t>
            </a:r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dirty="0"/>
              <a:t>D</a:t>
            </a:r>
            <a:r>
              <a:rPr lang="cs-CZ" sz="2800" dirty="0" smtClean="0"/>
              <a:t>o literatury se dostává </a:t>
            </a:r>
            <a:r>
              <a:rPr lang="cs-CZ" sz="2800" dirty="0" smtClean="0">
                <a:solidFill>
                  <a:srgbClr val="FFC000"/>
                </a:solidFill>
              </a:rPr>
              <a:t>dobrodružný prvek</a:t>
            </a:r>
            <a:r>
              <a:rPr lang="cs-CZ" sz="2800" dirty="0" smtClean="0"/>
              <a:t>, 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rgbClr val="FFC000"/>
                </a:solidFill>
              </a:rPr>
              <a:t>hrdinou se stává král nebo rytíř.</a:t>
            </a:r>
          </a:p>
          <a:p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		Autoři se nepodepisují pod svá díla – myslí si, 		že skrze ně tvoří bůh – </a:t>
            </a:r>
            <a:r>
              <a:rPr lang="cs-CZ" sz="2800" dirty="0" smtClean="0">
                <a:solidFill>
                  <a:srgbClr val="FFC000"/>
                </a:solidFill>
              </a:rPr>
              <a:t>jen velmi málo 			středověkých umělců známe jménem</a:t>
            </a:r>
            <a:endParaRPr lang="cs-CZ" sz="2800" dirty="0">
              <a:solidFill>
                <a:srgbClr val="FFC000"/>
              </a:solidFill>
            </a:endParaRPr>
          </a:p>
        </p:txBody>
      </p:sp>
      <p:pic>
        <p:nvPicPr>
          <p:cNvPr id="1026" name="Picture 2" descr="C:\Users\blazkova\AppData\Local\Microsoft\Windows\Temporary Internet Files\Content.IE5\5UKZ140X\MC90039869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916833"/>
            <a:ext cx="1939252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blazkova\AppData\Local\Microsoft\Windows\Temporary Internet Files\Content.IE5\COJHIWE4\MC90023794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136" y="3212976"/>
            <a:ext cx="1536743" cy="1086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blazkova\AppData\Local\Microsoft\Windows\Temporary Internet Files\Content.IE5\LY7VM7Y9\MC90033622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869160"/>
            <a:ext cx="1675661" cy="1567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3825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640960" cy="778098"/>
          </a:xfrm>
        </p:spPr>
        <p:txBody>
          <a:bodyPr>
            <a:noAutofit/>
          </a:bodyPr>
          <a:lstStyle/>
          <a:p>
            <a:r>
              <a:rPr lang="cs-CZ" sz="4800" u="sng" dirty="0" smtClean="0"/>
              <a:t>Rytíř</a:t>
            </a:r>
            <a:endParaRPr lang="cs-CZ" sz="48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24744"/>
            <a:ext cx="8784976" cy="5472608"/>
          </a:xfrm>
        </p:spPr>
        <p:txBody>
          <a:bodyPr/>
          <a:lstStyle/>
          <a:p>
            <a:r>
              <a:rPr lang="cs-CZ" sz="2800" dirty="0"/>
              <a:t>ú</a:t>
            </a:r>
            <a:r>
              <a:rPr lang="cs-CZ" sz="2800" dirty="0" smtClean="0"/>
              <a:t>střední postava středověku</a:t>
            </a:r>
          </a:p>
          <a:p>
            <a:r>
              <a:rPr lang="cs-CZ" sz="2800" dirty="0"/>
              <a:t>b</a:t>
            </a:r>
            <a:r>
              <a:rPr lang="cs-CZ" sz="2800" dirty="0" smtClean="0"/>
              <a:t>ojovník šlechtického původu, bojoval převážně na koni</a:t>
            </a:r>
          </a:p>
          <a:p>
            <a:r>
              <a:rPr lang="cs-CZ" sz="2800" dirty="0"/>
              <a:t>o</a:t>
            </a:r>
            <a:r>
              <a:rPr lang="cs-CZ" sz="2800" dirty="0" smtClean="0"/>
              <a:t>bdařen mimořádnými fyzickými schopnostmi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800" dirty="0" smtClean="0"/>
              <a:t>			   </a:t>
            </a:r>
            <a:r>
              <a:rPr lang="cs-CZ" sz="2800" u="sng" dirty="0" smtClean="0"/>
              <a:t>Rytířské hodnoty:</a:t>
            </a:r>
            <a:endParaRPr lang="cs-CZ" sz="2800" u="sng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800" dirty="0"/>
          </a:p>
        </p:txBody>
      </p:sp>
      <p:pic>
        <p:nvPicPr>
          <p:cNvPr id="2052" name="Picture 4" descr="C:\Users\blazkova\AppData\Local\Microsoft\Windows\Temporary Internet Files\Content.IE5\SALL32DP\MC900415998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996952"/>
            <a:ext cx="2570342" cy="2620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893870" y="3645024"/>
            <a:ext cx="6048672" cy="3024336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800" b="1" i="1" dirty="0" smtClean="0">
                <a:solidFill>
                  <a:schemeClr val="bg1"/>
                </a:solidFill>
              </a:rPr>
              <a:t>Statečnost</a:t>
            </a:r>
          </a:p>
          <a:p>
            <a:pPr marL="285750" indent="-285750">
              <a:buFontTx/>
              <a:buChar char="-"/>
            </a:pPr>
            <a:endParaRPr lang="cs-CZ" sz="2400" dirty="0" smtClean="0">
              <a:solidFill>
                <a:schemeClr val="bg1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800" b="1" i="1" dirty="0" smtClean="0">
                <a:solidFill>
                  <a:schemeClr val="bg1"/>
                </a:solidFill>
              </a:rPr>
              <a:t>Loajalita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400" dirty="0" smtClean="0">
                <a:solidFill>
                  <a:schemeClr val="bg1"/>
                </a:solidFill>
              </a:rPr>
              <a:t>(věrnost pánovi, spolupráce)</a:t>
            </a:r>
          </a:p>
          <a:p>
            <a:pPr marL="285750" indent="-285750">
              <a:buFontTx/>
              <a:buChar char="-"/>
            </a:pPr>
            <a:endParaRPr lang="cs-CZ" sz="2400" dirty="0" smtClean="0">
              <a:solidFill>
                <a:schemeClr val="bg1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800" b="1" i="1" dirty="0" smtClean="0">
                <a:solidFill>
                  <a:schemeClr val="bg1"/>
                </a:solidFill>
              </a:rPr>
              <a:t>Štědrost</a:t>
            </a:r>
            <a:r>
              <a:rPr lang="cs-CZ" sz="2400" dirty="0" smtClean="0">
                <a:solidFill>
                  <a:schemeClr val="bg1"/>
                </a:solidFill>
              </a:rPr>
              <a:t> (opovrhování penězi)</a:t>
            </a:r>
          </a:p>
          <a:p>
            <a:pPr marL="285750" indent="-285750">
              <a:buFontTx/>
              <a:buChar char="-"/>
            </a:pPr>
            <a:endParaRPr lang="cs-CZ" sz="2400" dirty="0" smtClean="0">
              <a:solidFill>
                <a:schemeClr val="bg1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800" b="1" i="1" dirty="0" smtClean="0">
                <a:solidFill>
                  <a:schemeClr val="bg1"/>
                </a:solidFill>
              </a:rPr>
              <a:t>Zdvořilost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400" dirty="0" smtClean="0">
                <a:solidFill>
                  <a:schemeClr val="bg1"/>
                </a:solidFill>
              </a:rPr>
              <a:t>(úcta a ohleduplnost k ženám)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1914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06090"/>
          </a:xfrm>
        </p:spPr>
        <p:txBody>
          <a:bodyPr>
            <a:noAutofit/>
          </a:bodyPr>
          <a:lstStyle/>
          <a:p>
            <a:r>
              <a:rPr lang="cs-CZ" u="sng" dirty="0" smtClean="0"/>
              <a:t>Literární žánry středověku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836712"/>
            <a:ext cx="8784976" cy="5832648"/>
          </a:xfrm>
        </p:spPr>
        <p:txBody>
          <a:bodyPr/>
          <a:lstStyle/>
          <a:p>
            <a:pPr marL="0" indent="0" algn="ctr">
              <a:buNone/>
            </a:pPr>
            <a:r>
              <a:rPr lang="cs-CZ" b="1" u="sng" dirty="0" smtClean="0"/>
              <a:t>Literatura</a:t>
            </a:r>
            <a:endParaRPr lang="cs-CZ" b="1" u="sng" dirty="0"/>
          </a:p>
        </p:txBody>
      </p:sp>
      <p:cxnSp>
        <p:nvCxnSpPr>
          <p:cNvPr id="5" name="Přímá spojnice 4"/>
          <p:cNvCxnSpPr>
            <a:endCxn id="11" idx="0"/>
          </p:cNvCxnSpPr>
          <p:nvPr/>
        </p:nvCxnSpPr>
        <p:spPr>
          <a:xfrm>
            <a:off x="4572000" y="1340768"/>
            <a:ext cx="2022924" cy="57606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Přímá spojnice 6"/>
          <p:cNvCxnSpPr>
            <a:endCxn id="10" idx="0"/>
          </p:cNvCxnSpPr>
          <p:nvPr/>
        </p:nvCxnSpPr>
        <p:spPr>
          <a:xfrm flipH="1">
            <a:off x="2303748" y="1340768"/>
            <a:ext cx="2268252" cy="57606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Obdélník 9"/>
          <p:cNvSpPr/>
          <p:nvPr/>
        </p:nvSpPr>
        <p:spPr>
          <a:xfrm>
            <a:off x="1115616" y="1916832"/>
            <a:ext cx="2376264" cy="57606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/>
              <a:t>d</a:t>
            </a:r>
            <a:r>
              <a:rPr lang="cs-CZ" b="1" dirty="0" smtClean="0"/>
              <a:t>uchovní</a:t>
            </a:r>
          </a:p>
          <a:p>
            <a:pPr algn="ctr"/>
            <a:r>
              <a:rPr lang="cs-CZ" dirty="0" smtClean="0"/>
              <a:t>(náboženská témata)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5658820" y="1916832"/>
            <a:ext cx="1872208" cy="576064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světská</a:t>
            </a:r>
            <a:endParaRPr lang="cs-CZ" b="1" dirty="0"/>
          </a:p>
        </p:txBody>
      </p:sp>
      <p:cxnSp>
        <p:nvCxnSpPr>
          <p:cNvPr id="15" name="Přímá spojnice 14"/>
          <p:cNvCxnSpPr>
            <a:stCxn id="10" idx="2"/>
            <a:endCxn id="20" idx="0"/>
          </p:cNvCxnSpPr>
          <p:nvPr/>
        </p:nvCxnSpPr>
        <p:spPr>
          <a:xfrm flipH="1">
            <a:off x="755576" y="2492896"/>
            <a:ext cx="1548172" cy="61057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Přímá spojnice 16"/>
          <p:cNvCxnSpPr>
            <a:stCxn id="10" idx="2"/>
            <a:endCxn id="21" idx="0"/>
          </p:cNvCxnSpPr>
          <p:nvPr/>
        </p:nvCxnSpPr>
        <p:spPr>
          <a:xfrm flipH="1">
            <a:off x="2267744" y="2492896"/>
            <a:ext cx="36004" cy="61057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Přímá spojnice 18"/>
          <p:cNvCxnSpPr>
            <a:stCxn id="10" idx="2"/>
            <a:endCxn id="22" idx="0"/>
          </p:cNvCxnSpPr>
          <p:nvPr/>
        </p:nvCxnSpPr>
        <p:spPr>
          <a:xfrm>
            <a:off x="2303748" y="2492896"/>
            <a:ext cx="1466114" cy="61270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Obdélník 19"/>
          <p:cNvSpPr/>
          <p:nvPr/>
        </p:nvSpPr>
        <p:spPr>
          <a:xfrm>
            <a:off x="179512" y="3103467"/>
            <a:ext cx="1152128" cy="50405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lyrika</a:t>
            </a:r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1691680" y="3103467"/>
            <a:ext cx="1152128" cy="50405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epika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3193798" y="3105603"/>
            <a:ext cx="1152128" cy="50405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drama</a:t>
            </a:r>
            <a:endParaRPr lang="cs-CZ" dirty="0"/>
          </a:p>
        </p:txBody>
      </p:sp>
      <p:sp>
        <p:nvSpPr>
          <p:cNvPr id="26" name="Obdélník 25"/>
          <p:cNvSpPr/>
          <p:nvPr/>
        </p:nvSpPr>
        <p:spPr>
          <a:xfrm>
            <a:off x="7884368" y="3105603"/>
            <a:ext cx="1152128" cy="5040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drama</a:t>
            </a:r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6392109" y="3103467"/>
            <a:ext cx="1152128" cy="5040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epika</a:t>
            </a:r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4860032" y="3105603"/>
            <a:ext cx="1152128" cy="5040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lyrika</a:t>
            </a:r>
            <a:endParaRPr lang="cs-CZ" dirty="0"/>
          </a:p>
        </p:txBody>
      </p:sp>
      <p:cxnSp>
        <p:nvCxnSpPr>
          <p:cNvPr id="30" name="Přímá spojnice 29"/>
          <p:cNvCxnSpPr>
            <a:stCxn id="11" idx="2"/>
            <a:endCxn id="28" idx="0"/>
          </p:cNvCxnSpPr>
          <p:nvPr/>
        </p:nvCxnSpPr>
        <p:spPr>
          <a:xfrm flipH="1">
            <a:off x="5436096" y="2492896"/>
            <a:ext cx="1158828" cy="61270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Přímá spojnice 31"/>
          <p:cNvCxnSpPr>
            <a:stCxn id="11" idx="2"/>
            <a:endCxn id="27" idx="0"/>
          </p:cNvCxnSpPr>
          <p:nvPr/>
        </p:nvCxnSpPr>
        <p:spPr>
          <a:xfrm>
            <a:off x="6594924" y="2492896"/>
            <a:ext cx="373249" cy="61057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Přímá spojnice 33"/>
          <p:cNvCxnSpPr>
            <a:stCxn id="11" idx="2"/>
            <a:endCxn id="26" idx="0"/>
          </p:cNvCxnSpPr>
          <p:nvPr/>
        </p:nvCxnSpPr>
        <p:spPr>
          <a:xfrm>
            <a:off x="6594924" y="2492896"/>
            <a:ext cx="1865508" cy="61270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074" name="Picture 2" descr="C:\Users\blazkova\AppData\Local\Microsoft\Windows\Temporary Internet Files\Content.IE5\SALL32DP\MC900281200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7609" y="630343"/>
            <a:ext cx="1147877" cy="1286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Obdélník 35"/>
          <p:cNvSpPr/>
          <p:nvPr/>
        </p:nvSpPr>
        <p:spPr>
          <a:xfrm>
            <a:off x="136335" y="4206070"/>
            <a:ext cx="1260140" cy="11127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- modlitby</a:t>
            </a:r>
          </a:p>
          <a:p>
            <a:r>
              <a:rPr lang="cs-CZ" dirty="0" smtClean="0"/>
              <a:t>- duchovní     písně</a:t>
            </a:r>
            <a:endParaRPr lang="cs-CZ" dirty="0"/>
          </a:p>
        </p:txBody>
      </p:sp>
      <p:sp>
        <p:nvSpPr>
          <p:cNvPr id="37" name="Obdélník 36"/>
          <p:cNvSpPr/>
          <p:nvPr/>
        </p:nvSpPr>
        <p:spPr>
          <a:xfrm>
            <a:off x="4752020" y="4243142"/>
            <a:ext cx="1368152" cy="720080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- dvorská</a:t>
            </a:r>
          </a:p>
          <a:p>
            <a:r>
              <a:rPr lang="cs-CZ" dirty="0" smtClean="0"/>
              <a:t>- milostná</a:t>
            </a:r>
            <a:endParaRPr lang="cs-CZ" dirty="0"/>
          </a:p>
        </p:txBody>
      </p:sp>
      <p:sp>
        <p:nvSpPr>
          <p:cNvPr id="38" name="Obdélník 37"/>
          <p:cNvSpPr/>
          <p:nvPr/>
        </p:nvSpPr>
        <p:spPr>
          <a:xfrm>
            <a:off x="3140848" y="4243142"/>
            <a:ext cx="1258027" cy="5040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b</a:t>
            </a:r>
            <a:r>
              <a:rPr lang="cs-CZ" dirty="0" smtClean="0"/>
              <a:t>iblické hry</a:t>
            </a:r>
            <a:endParaRPr lang="cs-CZ" dirty="0"/>
          </a:p>
        </p:txBody>
      </p:sp>
      <p:sp>
        <p:nvSpPr>
          <p:cNvPr id="40" name="Obdélník 39"/>
          <p:cNvSpPr/>
          <p:nvPr/>
        </p:nvSpPr>
        <p:spPr>
          <a:xfrm>
            <a:off x="1763688" y="4216978"/>
            <a:ext cx="1152128" cy="95112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- legendy</a:t>
            </a:r>
          </a:p>
          <a:p>
            <a:r>
              <a:rPr lang="cs-CZ" dirty="0" smtClean="0"/>
              <a:t>- apokryfy</a:t>
            </a:r>
            <a:endParaRPr lang="cs-CZ" dirty="0"/>
          </a:p>
        </p:txBody>
      </p:sp>
      <p:cxnSp>
        <p:nvCxnSpPr>
          <p:cNvPr id="41" name="Přímá spojnice 40"/>
          <p:cNvCxnSpPr>
            <a:stCxn id="20" idx="2"/>
            <a:endCxn id="36" idx="0"/>
          </p:cNvCxnSpPr>
          <p:nvPr/>
        </p:nvCxnSpPr>
        <p:spPr>
          <a:xfrm>
            <a:off x="755576" y="3607523"/>
            <a:ext cx="10829" cy="59854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Přímá spojnice 52"/>
          <p:cNvCxnSpPr>
            <a:stCxn id="21" idx="2"/>
          </p:cNvCxnSpPr>
          <p:nvPr/>
        </p:nvCxnSpPr>
        <p:spPr>
          <a:xfrm>
            <a:off x="2267744" y="3607523"/>
            <a:ext cx="0" cy="59854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5" name="Přímá spojnice 54"/>
          <p:cNvCxnSpPr>
            <a:stCxn id="22" idx="2"/>
            <a:endCxn id="38" idx="0"/>
          </p:cNvCxnSpPr>
          <p:nvPr/>
        </p:nvCxnSpPr>
        <p:spPr>
          <a:xfrm>
            <a:off x="3769862" y="3609659"/>
            <a:ext cx="0" cy="63348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6" name="Obdélník 55"/>
          <p:cNvSpPr/>
          <p:nvPr/>
        </p:nvSpPr>
        <p:spPr>
          <a:xfrm>
            <a:off x="6300192" y="4233294"/>
            <a:ext cx="1656184" cy="1228246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- hrdinský epos</a:t>
            </a:r>
          </a:p>
          <a:p>
            <a:r>
              <a:rPr lang="cs-CZ" dirty="0" smtClean="0"/>
              <a:t>- zvířecí epos</a:t>
            </a:r>
          </a:p>
          <a:p>
            <a:r>
              <a:rPr lang="cs-CZ" dirty="0" smtClean="0"/>
              <a:t>- cestopis</a:t>
            </a:r>
          </a:p>
          <a:p>
            <a:r>
              <a:rPr lang="cs-CZ" dirty="0" smtClean="0"/>
              <a:t>- kronika</a:t>
            </a:r>
            <a:endParaRPr lang="cs-CZ" dirty="0"/>
          </a:p>
        </p:txBody>
      </p:sp>
      <p:sp>
        <p:nvSpPr>
          <p:cNvPr id="58" name="Obdélník 57"/>
          <p:cNvSpPr/>
          <p:nvPr/>
        </p:nvSpPr>
        <p:spPr>
          <a:xfrm>
            <a:off x="8100392" y="4243142"/>
            <a:ext cx="936104" cy="475561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fraška</a:t>
            </a:r>
            <a:endParaRPr lang="cs-CZ" dirty="0"/>
          </a:p>
        </p:txBody>
      </p:sp>
      <p:cxnSp>
        <p:nvCxnSpPr>
          <p:cNvPr id="63" name="Přímá spojnice 62"/>
          <p:cNvCxnSpPr>
            <a:stCxn id="28" idx="2"/>
            <a:endCxn id="37" idx="0"/>
          </p:cNvCxnSpPr>
          <p:nvPr/>
        </p:nvCxnSpPr>
        <p:spPr>
          <a:xfrm>
            <a:off x="5436096" y="3609659"/>
            <a:ext cx="0" cy="63348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77" name="Přímá spojnice 3076"/>
          <p:cNvCxnSpPr>
            <a:stCxn id="27" idx="2"/>
          </p:cNvCxnSpPr>
          <p:nvPr/>
        </p:nvCxnSpPr>
        <p:spPr>
          <a:xfrm>
            <a:off x="6968173" y="3607523"/>
            <a:ext cx="0" cy="63561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84" name="Přímá spojnice 3083"/>
          <p:cNvCxnSpPr>
            <a:stCxn id="26" idx="2"/>
          </p:cNvCxnSpPr>
          <p:nvPr/>
        </p:nvCxnSpPr>
        <p:spPr>
          <a:xfrm>
            <a:off x="8460432" y="3609659"/>
            <a:ext cx="0" cy="63348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26" name="Picture 2" descr="C:\Users\blazkova\AppData\Local\Microsoft\Windows\Temporary Internet Files\Content.IE5\LY7VM7Y9\MP90038490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7664" y="853448"/>
            <a:ext cx="1040160" cy="1038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5931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6" grpId="0" animBg="1"/>
      <p:bldP spid="27" grpId="0" animBg="1"/>
      <p:bldP spid="28" grpId="0" animBg="1"/>
      <p:bldP spid="36" grpId="0" animBg="1"/>
      <p:bldP spid="37" grpId="0" animBg="1"/>
      <p:bldP spid="38" grpId="0" animBg="1"/>
      <p:bldP spid="40" grpId="0" animBg="1"/>
      <p:bldP spid="56" grpId="0" animBg="1"/>
      <p:bldP spid="5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648072"/>
          </a:xfrm>
        </p:spPr>
        <p:txBody>
          <a:bodyPr>
            <a:normAutofit/>
          </a:bodyPr>
          <a:lstStyle/>
          <a:p>
            <a:r>
              <a:rPr lang="cs-CZ" sz="3200" u="sng" dirty="0" smtClean="0"/>
              <a:t>Dvorská milostná lyrika</a:t>
            </a:r>
            <a:endParaRPr lang="cs-CZ" sz="32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836712"/>
            <a:ext cx="8784976" cy="5760640"/>
          </a:xfrm>
        </p:spPr>
        <p:txBody>
          <a:bodyPr>
            <a:normAutofit/>
          </a:bodyPr>
          <a:lstStyle/>
          <a:p>
            <a:r>
              <a:rPr lang="cs-CZ" sz="2400" dirty="0"/>
              <a:t>p</a:t>
            </a:r>
            <a:r>
              <a:rPr lang="cs-CZ" sz="2400" dirty="0" smtClean="0"/>
              <a:t>očátky ve francouzské Provence v 11. stol.</a:t>
            </a:r>
          </a:p>
          <a:p>
            <a:r>
              <a:rPr lang="cs-CZ" sz="2400" dirty="0"/>
              <a:t>h</a:t>
            </a:r>
            <a:r>
              <a:rPr lang="cs-CZ" sz="2400" dirty="0" smtClean="0"/>
              <a:t>lavním tématem – neopětovaná láska</a:t>
            </a:r>
          </a:p>
          <a:p>
            <a:r>
              <a:rPr lang="cs-CZ" sz="2400" dirty="0"/>
              <a:t>ž</a:t>
            </a:r>
            <a:r>
              <a:rPr lang="cs-CZ" sz="2400" dirty="0" smtClean="0"/>
              <a:t>eny vykreslovány jako bohyně, jako ztělesnění ideálu</a:t>
            </a:r>
          </a:p>
          <a:p>
            <a:r>
              <a:rPr lang="cs-CZ" sz="2400" dirty="0"/>
              <a:t>a</a:t>
            </a:r>
            <a:r>
              <a:rPr lang="cs-CZ" sz="2400" dirty="0" smtClean="0"/>
              <a:t>utoři a interpreti:</a:t>
            </a:r>
          </a:p>
          <a:p>
            <a:pPr>
              <a:buFontTx/>
              <a:buChar char="-"/>
            </a:pPr>
            <a:r>
              <a:rPr lang="cs-CZ" sz="2400" b="1" i="1" dirty="0">
                <a:solidFill>
                  <a:srgbClr val="FFC000"/>
                </a:solidFill>
              </a:rPr>
              <a:t>t</a:t>
            </a:r>
            <a:r>
              <a:rPr lang="cs-CZ" sz="2400" b="1" i="1" dirty="0" smtClean="0">
                <a:solidFill>
                  <a:srgbClr val="FFC000"/>
                </a:solidFill>
              </a:rPr>
              <a:t>rubadúři a truvéři </a:t>
            </a:r>
            <a:r>
              <a:rPr lang="cs-CZ" sz="2400" dirty="0" smtClean="0"/>
              <a:t>(ve Francii)</a:t>
            </a:r>
          </a:p>
          <a:p>
            <a:pPr>
              <a:buFontTx/>
              <a:buChar char="-"/>
            </a:pPr>
            <a:r>
              <a:rPr lang="cs-CZ" sz="2400" b="1" i="1" dirty="0" smtClean="0">
                <a:solidFill>
                  <a:srgbClr val="FFC000"/>
                </a:solidFill>
              </a:rPr>
              <a:t>minnesängři</a:t>
            </a:r>
            <a:r>
              <a:rPr lang="cs-CZ" sz="2400" dirty="0" smtClean="0"/>
              <a:t> (v Německu)</a:t>
            </a:r>
          </a:p>
          <a:p>
            <a:endParaRPr lang="cs-CZ" sz="2400" dirty="0" smtClean="0"/>
          </a:p>
          <a:p>
            <a:pPr marL="0" indent="0" algn="ctr">
              <a:buNone/>
            </a:pPr>
            <a:r>
              <a:rPr lang="cs-CZ" u="sng" dirty="0" smtClean="0"/>
              <a:t>Hrdinský a rytířský epos</a:t>
            </a:r>
            <a:endParaRPr lang="cs-CZ" u="sng" dirty="0"/>
          </a:p>
          <a:p>
            <a:r>
              <a:rPr lang="cs-CZ" sz="2400" dirty="0" smtClean="0"/>
              <a:t>rozsáhlá básnická skladba s bohatým dějem</a:t>
            </a:r>
          </a:p>
          <a:p>
            <a:r>
              <a:rPr lang="cs-CZ" sz="2400" dirty="0"/>
              <a:t>i</a:t>
            </a:r>
            <a:r>
              <a:rPr lang="cs-CZ" sz="2400" dirty="0" smtClean="0"/>
              <a:t>dealizuje hrdinu, který je vzorem středověkého rytíře (statečný, obětavý, věrný, čestný) </a:t>
            </a:r>
          </a:p>
          <a:p>
            <a:r>
              <a:rPr lang="cs-CZ" sz="2400" dirty="0"/>
              <a:t>n</a:t>
            </a:r>
            <a:r>
              <a:rPr lang="cs-CZ" sz="2400" dirty="0" smtClean="0"/>
              <a:t>ebyla důležitá originalita, ale forma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dirty="0" smtClean="0"/>
          </a:p>
        </p:txBody>
      </p:sp>
      <p:pic>
        <p:nvPicPr>
          <p:cNvPr id="2052" name="Picture 4" descr="C:\Users\blazkova\AppData\Local\Microsoft\Windows\Temporary Internet Files\Content.IE5\LY7VM7Y9\MC90035499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338" y="209389"/>
            <a:ext cx="2398644" cy="1156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484784"/>
            <a:ext cx="1800200" cy="28061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202578" y="4315916"/>
            <a:ext cx="18405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Vilém IX., první známý </a:t>
            </a:r>
          </a:p>
          <a:p>
            <a:r>
              <a:rPr lang="cs-CZ" sz="1400" dirty="0" smtClean="0"/>
              <a:t>trubadúr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814351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856984" cy="706090"/>
          </a:xfrm>
        </p:spPr>
        <p:txBody>
          <a:bodyPr>
            <a:normAutofit fontScale="90000"/>
          </a:bodyPr>
          <a:lstStyle/>
          <a:p>
            <a:r>
              <a:rPr lang="cs-CZ" u="sng" dirty="0" smtClean="0"/>
              <a:t>Národní eposy</a:t>
            </a:r>
            <a:endParaRPr lang="cs-CZ" u="sng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79512" y="836712"/>
            <a:ext cx="8784976" cy="583264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0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Francie </a:t>
            </a:r>
          </a:p>
          <a:p>
            <a:pPr marL="0" indent="0">
              <a:buNone/>
            </a:pPr>
            <a:r>
              <a:rPr lang="cs-CZ" b="1" i="1" u="sng" dirty="0" smtClean="0"/>
              <a:t>Píseň o Rolandovi </a:t>
            </a:r>
            <a:r>
              <a:rPr lang="cs-CZ" dirty="0" smtClean="0"/>
              <a:t>(Roland – rytíř Karla Velikého)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u="sng" dirty="0" smtClean="0"/>
              <a:t>Ukázka:</a:t>
            </a:r>
          </a:p>
          <a:p>
            <a:pPr marL="0" indent="0">
              <a:buNone/>
            </a:pPr>
            <a:r>
              <a:rPr lang="cs-CZ" sz="2000" i="1" dirty="0" smtClean="0"/>
              <a:t>Již cítí </a:t>
            </a:r>
            <a:r>
              <a:rPr lang="cs-CZ" sz="2000" i="1" dirty="0"/>
              <a:t>Roland, </a:t>
            </a:r>
            <a:r>
              <a:rPr lang="cs-CZ" sz="2000" i="1" dirty="0" smtClean="0"/>
              <a:t>kterak </a:t>
            </a:r>
            <a:r>
              <a:rPr lang="cs-CZ" sz="2000" i="1" dirty="0"/>
              <a:t>smrt se blíží,</a:t>
            </a:r>
            <a:br>
              <a:rPr lang="cs-CZ" sz="2000" i="1" dirty="0"/>
            </a:br>
            <a:r>
              <a:rPr lang="cs-CZ" sz="2000" i="1" dirty="0"/>
              <a:t>jak z hlavy k srdci sestupuje nyní.</a:t>
            </a:r>
            <a:br>
              <a:rPr lang="cs-CZ" sz="2000" i="1" dirty="0"/>
            </a:br>
            <a:r>
              <a:rPr lang="cs-CZ" sz="2000" i="1" dirty="0"/>
              <a:t>Hle, na návrší chvatným krokem míří:</a:t>
            </a:r>
            <a:br>
              <a:rPr lang="cs-CZ" sz="2000" i="1" dirty="0"/>
            </a:br>
            <a:r>
              <a:rPr lang="cs-CZ" sz="2000" i="1" dirty="0"/>
              <a:t>tam ulehne pod rudou borovici.</a:t>
            </a:r>
            <a:br>
              <a:rPr lang="cs-CZ" sz="2000" i="1" dirty="0"/>
            </a:br>
            <a:r>
              <a:rPr lang="cs-CZ" sz="2000" i="1" dirty="0"/>
              <a:t>Pod sebe meč, Olifant položí si,</a:t>
            </a:r>
            <a:br>
              <a:rPr lang="cs-CZ" sz="2000" i="1" dirty="0"/>
            </a:br>
            <a:r>
              <a:rPr lang="cs-CZ" sz="2000" i="1" dirty="0"/>
              <a:t>tvář obrátí pak k řadám nevěřících,</a:t>
            </a:r>
            <a:br>
              <a:rPr lang="cs-CZ" sz="2000" i="1" dirty="0"/>
            </a:br>
            <a:r>
              <a:rPr lang="cs-CZ" sz="2000" i="1" dirty="0"/>
              <a:t>aby až Karel stane na bojišti,</a:t>
            </a:r>
            <a:br>
              <a:rPr lang="cs-CZ" sz="2000" i="1" dirty="0"/>
            </a:br>
            <a:r>
              <a:rPr lang="cs-CZ" sz="2000" i="1" dirty="0"/>
              <a:t>povědět mohl s všemi bojovníky,</a:t>
            </a:r>
            <a:br>
              <a:rPr lang="cs-CZ" sz="2000" i="1" dirty="0"/>
            </a:br>
            <a:r>
              <a:rPr lang="cs-CZ" sz="2000" i="1" dirty="0"/>
              <a:t>že jako vítěz zemře pro Francii.</a:t>
            </a:r>
            <a:br>
              <a:rPr lang="cs-CZ" sz="2000" i="1" dirty="0"/>
            </a:br>
            <a:r>
              <a:rPr lang="cs-CZ" sz="2000" i="1" dirty="0"/>
              <a:t>Bije se v hruď a vyznává své </a:t>
            </a:r>
            <a:r>
              <a:rPr lang="cs-CZ" sz="2000" i="1" dirty="0" smtClean="0"/>
              <a:t>hříchy</a:t>
            </a:r>
            <a:r>
              <a:rPr lang="cs-CZ" sz="2000" i="1" dirty="0"/>
              <a:t>,</a:t>
            </a:r>
            <a:br>
              <a:rPr lang="cs-CZ" sz="2000" i="1" dirty="0"/>
            </a:br>
            <a:r>
              <a:rPr lang="cs-CZ" sz="2000" i="1" dirty="0"/>
              <a:t>pak podá Bohu pravou rukavici</a:t>
            </a:r>
            <a:r>
              <a:rPr lang="cs-CZ" sz="2000" i="1" dirty="0" smtClean="0"/>
              <a:t>.                 </a:t>
            </a:r>
            <a:r>
              <a:rPr lang="cs-CZ" sz="1800" dirty="0" smtClean="0"/>
              <a:t>Rolandova smrt</a:t>
            </a:r>
            <a:endParaRPr lang="cs-CZ" sz="2000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0052" y="2564904"/>
            <a:ext cx="4206553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2885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562074"/>
          </a:xfrm>
        </p:spPr>
        <p:txBody>
          <a:bodyPr>
            <a:normAutofit fontScale="90000"/>
          </a:bodyPr>
          <a:lstStyle/>
          <a:p>
            <a:r>
              <a:rPr lang="cs-CZ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Německo</a:t>
            </a:r>
            <a:endParaRPr lang="cs-CZ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764704"/>
            <a:ext cx="8712968" cy="59766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i="1" u="sng" dirty="0" smtClean="0"/>
              <a:t>Píseň o Nibelunzích </a:t>
            </a:r>
          </a:p>
          <a:p>
            <a:pPr marL="0" indent="0">
              <a:buNone/>
            </a:pPr>
            <a:r>
              <a:rPr lang="cs-CZ" sz="2400" dirty="0" smtClean="0"/>
              <a:t>(</a:t>
            </a:r>
            <a:r>
              <a:rPr lang="cs-CZ" sz="2400" dirty="0"/>
              <a:t>N</a:t>
            </a:r>
            <a:r>
              <a:rPr lang="cs-CZ" sz="2400" dirty="0" smtClean="0"/>
              <a:t>ibelungové – bájní skřítci, kteří stráží poklady)</a:t>
            </a:r>
          </a:p>
          <a:p>
            <a:pPr marL="0" indent="0" algn="just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Hlavním </a:t>
            </a:r>
            <a:r>
              <a:rPr lang="cs-CZ" sz="1800" dirty="0"/>
              <a:t>hrdinou </a:t>
            </a:r>
            <a:r>
              <a:rPr lang="cs-CZ" sz="1800" dirty="0" smtClean="0"/>
              <a:t>je </a:t>
            </a:r>
            <a:r>
              <a:rPr lang="cs-CZ" sz="1800" dirty="0"/>
              <a:t>kralevic Siegfried, který získává </a:t>
            </a:r>
            <a:endParaRPr lang="cs-CZ" sz="1800" dirty="0" smtClean="0"/>
          </a:p>
          <a:p>
            <a:pPr marL="0" indent="0" algn="just">
              <a:buNone/>
            </a:pPr>
            <a:r>
              <a:rPr lang="cs-CZ" sz="1800" dirty="0" smtClean="0"/>
              <a:t>poklad. Siegfried </a:t>
            </a:r>
            <a:r>
              <a:rPr lang="cs-CZ" sz="1800" dirty="0"/>
              <a:t>se dává do služeb krále </a:t>
            </a:r>
            <a:r>
              <a:rPr lang="cs-CZ" sz="1800" dirty="0" err="1"/>
              <a:t>Gunthera</a:t>
            </a:r>
            <a:r>
              <a:rPr lang="cs-CZ" sz="1800" dirty="0"/>
              <a:t> a lstí pro </a:t>
            </a:r>
            <a:endParaRPr lang="cs-CZ" sz="1800" dirty="0" smtClean="0"/>
          </a:p>
          <a:p>
            <a:pPr marL="0" indent="0" algn="just">
              <a:buNone/>
            </a:pPr>
            <a:r>
              <a:rPr lang="cs-CZ" sz="1800" dirty="0" smtClean="0"/>
              <a:t>něj získá </a:t>
            </a:r>
            <a:r>
              <a:rPr lang="cs-CZ" sz="1800" dirty="0"/>
              <a:t>islandskou </a:t>
            </a:r>
            <a:r>
              <a:rPr lang="cs-CZ" sz="1800" dirty="0" smtClean="0"/>
              <a:t>královnu </a:t>
            </a:r>
            <a:r>
              <a:rPr lang="cs-CZ" sz="1800" dirty="0"/>
              <a:t>Brunhildu. Poté žádá od krále </a:t>
            </a:r>
            <a:endParaRPr lang="cs-CZ" sz="1800" dirty="0" smtClean="0"/>
          </a:p>
          <a:p>
            <a:pPr marL="0" indent="0" algn="just">
              <a:buNone/>
            </a:pPr>
            <a:r>
              <a:rPr lang="cs-CZ" sz="1800" dirty="0" err="1" smtClean="0"/>
              <a:t>Gunthera</a:t>
            </a:r>
            <a:r>
              <a:rPr lang="cs-CZ" sz="1800" dirty="0" smtClean="0"/>
              <a:t> </a:t>
            </a:r>
            <a:r>
              <a:rPr lang="cs-CZ" sz="1800" dirty="0"/>
              <a:t>za odměnu ruku jeho sestry </a:t>
            </a:r>
            <a:r>
              <a:rPr lang="cs-CZ" sz="1800" dirty="0" err="1" smtClean="0"/>
              <a:t>Kremhildy</a:t>
            </a:r>
            <a:r>
              <a:rPr lang="cs-CZ" sz="1800" dirty="0"/>
              <a:t>. Po letech </a:t>
            </a:r>
            <a:endParaRPr lang="cs-CZ" sz="1800" dirty="0" smtClean="0"/>
          </a:p>
          <a:p>
            <a:pPr marL="0" indent="0" algn="just">
              <a:buNone/>
            </a:pPr>
            <a:r>
              <a:rPr lang="cs-CZ" sz="1800" dirty="0" smtClean="0"/>
              <a:t>vyjde </a:t>
            </a:r>
            <a:r>
              <a:rPr lang="cs-CZ" sz="1800" dirty="0"/>
              <a:t>najevo lest, kterou Siegfried </a:t>
            </a:r>
            <a:r>
              <a:rPr lang="cs-CZ" sz="1800" dirty="0" smtClean="0"/>
              <a:t>připravil </a:t>
            </a:r>
            <a:r>
              <a:rPr lang="cs-CZ" sz="1800" dirty="0"/>
              <a:t>a Brunhilda ho </a:t>
            </a:r>
            <a:endParaRPr lang="cs-CZ" sz="1800" dirty="0" smtClean="0"/>
          </a:p>
          <a:p>
            <a:pPr marL="0" indent="0" algn="just">
              <a:buNone/>
            </a:pPr>
            <a:r>
              <a:rPr lang="cs-CZ" sz="1800" dirty="0" smtClean="0"/>
              <a:t>za </a:t>
            </a:r>
            <a:r>
              <a:rPr lang="cs-CZ" sz="1800" dirty="0"/>
              <a:t>to zavraždí. </a:t>
            </a:r>
            <a:r>
              <a:rPr lang="cs-CZ" sz="1800" dirty="0" err="1" smtClean="0"/>
              <a:t>Kremhilda</a:t>
            </a:r>
            <a:r>
              <a:rPr lang="cs-CZ" sz="1800" dirty="0" smtClean="0"/>
              <a:t> </a:t>
            </a:r>
            <a:r>
              <a:rPr lang="cs-CZ" sz="1800" dirty="0"/>
              <a:t>se mstí za </a:t>
            </a:r>
            <a:r>
              <a:rPr lang="cs-CZ" sz="1800" dirty="0" err="1"/>
              <a:t>Siegfriedovu</a:t>
            </a:r>
            <a:r>
              <a:rPr lang="cs-CZ" sz="1800" dirty="0"/>
              <a:t> smrt - vraha </a:t>
            </a:r>
            <a:endParaRPr lang="cs-CZ" sz="1800" dirty="0" smtClean="0"/>
          </a:p>
          <a:p>
            <a:pPr marL="0" indent="0" algn="just">
              <a:buNone/>
            </a:pPr>
            <a:r>
              <a:rPr lang="cs-CZ" sz="1800" dirty="0" smtClean="0"/>
              <a:t>zabije</a:t>
            </a:r>
            <a:r>
              <a:rPr lang="cs-CZ" sz="1800" dirty="0"/>
              <a:t>, ale sama umírá. Tím zemřely všechny osoby, které </a:t>
            </a:r>
            <a:endParaRPr lang="cs-CZ" sz="1800" dirty="0" smtClean="0"/>
          </a:p>
          <a:p>
            <a:pPr marL="0" indent="0" algn="just">
              <a:buNone/>
            </a:pPr>
            <a:r>
              <a:rPr lang="cs-CZ" sz="1800" dirty="0" smtClean="0"/>
              <a:t>věděly</a:t>
            </a:r>
            <a:r>
              <a:rPr lang="cs-CZ" sz="1800" dirty="0"/>
              <a:t>, kde je schovaný bájný poklad, a ten je </a:t>
            </a:r>
            <a:r>
              <a:rPr lang="cs-CZ" sz="1800" dirty="0" smtClean="0"/>
              <a:t>proto</a:t>
            </a:r>
          </a:p>
          <a:p>
            <a:pPr marL="0" indent="0" algn="just">
              <a:buNone/>
            </a:pPr>
            <a:r>
              <a:rPr lang="cs-CZ" sz="1800" dirty="0" smtClean="0"/>
              <a:t>nenávratně </a:t>
            </a:r>
            <a:r>
              <a:rPr lang="cs-CZ" sz="1800" dirty="0"/>
              <a:t>ztracen</a:t>
            </a:r>
            <a:r>
              <a:rPr lang="cs-CZ" sz="1800" dirty="0" smtClean="0"/>
              <a:t>.</a:t>
            </a:r>
          </a:p>
          <a:p>
            <a:pPr marL="0" indent="0" algn="just">
              <a:buNone/>
            </a:pPr>
            <a:endParaRPr lang="cs-CZ" sz="1800" dirty="0"/>
          </a:p>
          <a:p>
            <a:pPr algn="just"/>
            <a:r>
              <a:rPr lang="cs-CZ" sz="2000" dirty="0" smtClean="0"/>
              <a:t>Inspirace pro německého skladatele Richarda Wagnera – </a:t>
            </a:r>
          </a:p>
          <a:p>
            <a:pPr marL="0" indent="0" algn="just">
              <a:buNone/>
            </a:pPr>
            <a:r>
              <a:rPr lang="cs-CZ" sz="2000" dirty="0" smtClean="0"/>
              <a:t>Opera </a:t>
            </a:r>
            <a:r>
              <a:rPr lang="cs-CZ" sz="2000" b="1" u="sng" dirty="0" smtClean="0"/>
              <a:t>Prsten Nibelungův</a:t>
            </a:r>
          </a:p>
          <a:p>
            <a:pPr marL="0" indent="0" algn="just">
              <a:buNone/>
            </a:pPr>
            <a:endParaRPr lang="cs-CZ" sz="2000" b="1" u="sng" dirty="0"/>
          </a:p>
          <a:p>
            <a:pPr marL="0" indent="0" algn="just">
              <a:buNone/>
            </a:pPr>
            <a:r>
              <a:rPr lang="cs-CZ" sz="2000" b="1" u="sng" dirty="0" smtClean="0">
                <a:hlinkClick r:id="rId2"/>
              </a:rPr>
              <a:t>http://www.youtube.com/watch?v=LW9Es1-IDc0</a:t>
            </a:r>
            <a:endParaRPr lang="cs-CZ" sz="2000" b="1" u="sng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8429" y="188640"/>
            <a:ext cx="2154362" cy="3175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471361" y="3374683"/>
            <a:ext cx="186102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První strana rukopisu C</a:t>
            </a:r>
            <a:endParaRPr lang="cs-CZ" sz="1400" dirty="0"/>
          </a:p>
        </p:txBody>
      </p:sp>
      <p:pic>
        <p:nvPicPr>
          <p:cNvPr id="4100" name="Picture 4" descr="http://upload.wikimedia.org/wikipedia/commons/2/2b/Nibelungenlied_manuscript-k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1361" y="3682460"/>
            <a:ext cx="1920690" cy="2607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475218" y="6296590"/>
            <a:ext cx="14620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err="1" smtClean="0"/>
              <a:t>Siegfriedova</a:t>
            </a:r>
            <a:r>
              <a:rPr lang="cs-CZ" sz="1400" dirty="0" smtClean="0"/>
              <a:t> smrt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977041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856984" cy="634082"/>
          </a:xfrm>
        </p:spPr>
        <p:txBody>
          <a:bodyPr>
            <a:noAutofit/>
          </a:bodyPr>
          <a:lstStyle/>
          <a:p>
            <a:r>
              <a:rPr lang="cs-CZ" sz="40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Anglie</a:t>
            </a:r>
            <a:endParaRPr lang="cs-CZ" sz="4000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595214"/>
            <a:ext cx="8928992" cy="5832648"/>
          </a:xfrm>
        </p:spPr>
        <p:txBody>
          <a:bodyPr/>
          <a:lstStyle/>
          <a:p>
            <a:pPr marL="0" indent="0">
              <a:buNone/>
            </a:pPr>
            <a:r>
              <a:rPr lang="cs-CZ" b="1" i="1" u="sng" dirty="0" err="1" smtClean="0"/>
              <a:t>Bëowulf</a:t>
            </a:r>
            <a:endParaRPr lang="cs-CZ" b="1" i="1" u="sng" dirty="0" smtClean="0"/>
          </a:p>
          <a:p>
            <a:r>
              <a:rPr lang="cs-CZ" sz="2400" dirty="0" smtClean="0"/>
              <a:t>Pravděpodobně nejstarší středověký hrdinský epos</a:t>
            </a:r>
          </a:p>
          <a:p>
            <a:r>
              <a:rPr lang="cs-CZ" sz="2000" dirty="0"/>
              <a:t>Hlavním hrdinou je rytíř </a:t>
            </a:r>
            <a:r>
              <a:rPr lang="cs-CZ" sz="2000" i="1" dirty="0" err="1"/>
              <a:t>Bëowulf</a:t>
            </a:r>
            <a:r>
              <a:rPr lang="cs-CZ" sz="2000" dirty="0"/>
              <a:t>, který pomáhá dánskému králi </a:t>
            </a:r>
            <a:r>
              <a:rPr lang="cs-CZ" sz="2000" dirty="0" err="1"/>
              <a:t>Hrotgarovi</a:t>
            </a:r>
            <a:r>
              <a:rPr lang="cs-CZ" sz="2000" dirty="0"/>
              <a:t> v boji s obludou. Nakonec se mu podaří obludu zabít. Dále svádí boj s vodní čarodějnicí a ohnivým drakem. Ve střetu s drakem oba zemřou</a:t>
            </a:r>
            <a:r>
              <a:rPr lang="cs-CZ" sz="2000" dirty="0" smtClean="0"/>
              <a:t>.</a:t>
            </a:r>
          </a:p>
          <a:p>
            <a:r>
              <a:rPr lang="cs-CZ" sz="2400" dirty="0" smtClean="0"/>
              <a:t>Inspirací pro mnoho literátů i filmařů</a:t>
            </a:r>
            <a:endParaRPr lang="cs-CZ" sz="2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8861" y="2680582"/>
            <a:ext cx="2259614" cy="3585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634299" y="6244208"/>
            <a:ext cx="172476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První strana rukopisu</a:t>
            </a:r>
            <a:endParaRPr lang="cs-CZ" sz="1400" dirty="0"/>
          </a:p>
        </p:txBody>
      </p:sp>
      <p:pic>
        <p:nvPicPr>
          <p:cNvPr id="5124" name="Picture 4" descr="File:Beowulf and the drago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123202"/>
            <a:ext cx="2395959" cy="3113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619672" y="6244208"/>
            <a:ext cx="22497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err="1" smtClean="0"/>
              <a:t>Bëowulf</a:t>
            </a:r>
            <a:r>
              <a:rPr lang="cs-CZ" sz="1400" dirty="0" smtClean="0"/>
              <a:t> bojuje proti drakovi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126414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Španělsko</a:t>
            </a:r>
            <a:endParaRPr lang="cs-CZ" b="1" i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908720"/>
            <a:ext cx="8712968" cy="5217443"/>
          </a:xfrm>
        </p:spPr>
        <p:txBody>
          <a:bodyPr/>
          <a:lstStyle/>
          <a:p>
            <a:pPr marL="0" indent="0">
              <a:buNone/>
            </a:pPr>
            <a:r>
              <a:rPr lang="cs-CZ" b="1" i="1" u="sng" dirty="0" smtClean="0"/>
              <a:t>Píseň o </a:t>
            </a:r>
            <a:r>
              <a:rPr lang="cs-CZ" b="1" i="1" u="sng" dirty="0" err="1" smtClean="0"/>
              <a:t>Cidovi</a:t>
            </a:r>
            <a:endParaRPr lang="cs-CZ" b="1" i="1" u="sng" dirty="0" smtClean="0"/>
          </a:p>
          <a:p>
            <a:pPr marL="0" indent="0">
              <a:buNone/>
            </a:pPr>
            <a:r>
              <a:rPr lang="cs-CZ" sz="2400" dirty="0"/>
              <a:t>Hlavním hrdinou je skutečná historická postava, rytíř </a:t>
            </a:r>
            <a:r>
              <a:rPr lang="cs-CZ" sz="2400" i="1" dirty="0" err="1"/>
              <a:t>Rodrigo</a:t>
            </a:r>
            <a:r>
              <a:rPr lang="cs-CZ" sz="2400" i="1" dirty="0"/>
              <a:t> </a:t>
            </a:r>
            <a:r>
              <a:rPr lang="cs-CZ" sz="2400" i="1" dirty="0" err="1"/>
              <a:t>Diaz</a:t>
            </a:r>
            <a:r>
              <a:rPr lang="cs-CZ" sz="2400" i="1" dirty="0"/>
              <a:t> de </a:t>
            </a:r>
            <a:r>
              <a:rPr lang="cs-CZ" sz="2400" i="1" dirty="0" err="1"/>
              <a:t>Vivar</a:t>
            </a:r>
            <a:r>
              <a:rPr lang="cs-CZ" sz="2400" dirty="0"/>
              <a:t>, který byl vykázán svým lenním pánem, španělským králem Alfonsem VI., do vyhnanství, válčil proti Maurům, dobyl Valencii a zemřel koncem 11. století. </a:t>
            </a:r>
            <a:r>
              <a:rPr lang="cs-CZ" sz="2400" dirty="0" err="1"/>
              <a:t>Cid</a:t>
            </a:r>
            <a:r>
              <a:rPr lang="cs-CZ" sz="2400" dirty="0"/>
              <a:t> je příkladem křesťanského rytíře, který, ač vyhnán </a:t>
            </a:r>
            <a:r>
              <a:rPr lang="cs-CZ" sz="2400" dirty="0" smtClean="0"/>
              <a:t>svým </a:t>
            </a:r>
            <a:r>
              <a:rPr lang="cs-CZ" sz="2400" dirty="0"/>
              <a:t>pánem, mu zůstává věrný.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626" y="3441867"/>
            <a:ext cx="2051681" cy="2801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 descr="File:Estatua del Cid en Burgo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4486" y="3550152"/>
            <a:ext cx="3238500" cy="261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914213" y="6277661"/>
            <a:ext cx="22304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Stránka z původního kodexu</a:t>
            </a:r>
            <a:endParaRPr lang="cs-CZ" sz="1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05794" y="6242122"/>
            <a:ext cx="173432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Socha </a:t>
            </a:r>
            <a:r>
              <a:rPr lang="cs-CZ" sz="1400" dirty="0" err="1" smtClean="0"/>
              <a:t>Cida</a:t>
            </a:r>
            <a:r>
              <a:rPr lang="cs-CZ" sz="1400" dirty="0" smtClean="0"/>
              <a:t> v </a:t>
            </a:r>
            <a:r>
              <a:rPr lang="cs-CZ" sz="1400" dirty="0" err="1" smtClean="0"/>
              <a:t>Burgosu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4173811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648072"/>
          </a:xfrm>
        </p:spPr>
        <p:txBody>
          <a:bodyPr>
            <a:normAutofit fontScale="90000"/>
          </a:bodyPr>
          <a:lstStyle/>
          <a:p>
            <a:r>
              <a:rPr lang="cs-CZ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Rusko</a:t>
            </a:r>
            <a:endParaRPr lang="cs-CZ" b="1" i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908720"/>
            <a:ext cx="8712968" cy="5760640"/>
          </a:xfrm>
        </p:spPr>
        <p:txBody>
          <a:bodyPr/>
          <a:lstStyle/>
          <a:p>
            <a:pPr marL="0" indent="0">
              <a:buNone/>
            </a:pPr>
            <a:r>
              <a:rPr lang="cs-CZ" b="1" i="1" u="sng" dirty="0" smtClean="0"/>
              <a:t>Slovo o pluku Igorově</a:t>
            </a:r>
          </a:p>
          <a:p>
            <a:pPr marL="0" indent="0">
              <a:buNone/>
            </a:pPr>
            <a:r>
              <a:rPr lang="cs-CZ" sz="2400" dirty="0"/>
              <a:t>Hlavním hrdinou je kníže Igor, který bojuje proti Polovcům. Utrpí porážku a je zajat. Podaří se mu však uprchnout a vrátí se do Ruska. Jeho </a:t>
            </a:r>
            <a:r>
              <a:rPr lang="cs-CZ" sz="2400" dirty="0" smtClean="0"/>
              <a:t>návrat </a:t>
            </a:r>
            <a:r>
              <a:rPr lang="cs-CZ" sz="2400" dirty="0"/>
              <a:t>symbolizuje naději na ruské vítězství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400" u="sng" dirty="0" smtClean="0"/>
              <a:t>Ukázka</a:t>
            </a:r>
            <a:r>
              <a:rPr lang="cs-CZ" sz="2400" dirty="0" smtClean="0"/>
              <a:t>:</a:t>
            </a:r>
          </a:p>
          <a:p>
            <a:pPr marL="0" indent="0">
              <a:buNone/>
            </a:pPr>
            <a:r>
              <a:rPr lang="cs-CZ" sz="2400" i="1" dirty="0" smtClean="0"/>
              <a:t>Vyšlo </a:t>
            </a:r>
            <a:r>
              <a:rPr lang="cs-CZ" sz="2400" i="1" dirty="0"/>
              <a:t>jasné slunce, vyšlo na nebesa,</a:t>
            </a:r>
            <a:br>
              <a:rPr lang="cs-CZ" sz="2400" i="1" dirty="0"/>
            </a:br>
            <a:r>
              <a:rPr lang="cs-CZ" sz="2400" i="1" dirty="0"/>
              <a:t>Igor navrátil se, oživla Rus rázem,</a:t>
            </a:r>
            <a:br>
              <a:rPr lang="cs-CZ" sz="2400" i="1" dirty="0"/>
            </a:br>
            <a:r>
              <a:rPr lang="cs-CZ" sz="2400" i="1" dirty="0"/>
              <a:t>u Dunaje zástup lepých panen plesá,</a:t>
            </a:r>
            <a:br>
              <a:rPr lang="cs-CZ" sz="2400" i="1" dirty="0"/>
            </a:br>
            <a:r>
              <a:rPr lang="cs-CZ" sz="2400" i="1" dirty="0"/>
              <a:t>přes široké moře letí ke Kyjevu</a:t>
            </a:r>
            <a:br>
              <a:rPr lang="cs-CZ" sz="2400" i="1" dirty="0"/>
            </a:br>
            <a:r>
              <a:rPr lang="cs-CZ" sz="2400" i="1" dirty="0"/>
              <a:t>jejích šťastné hlasy, hlahol jejich zpěvu.</a:t>
            </a:r>
            <a:endParaRPr lang="cs-CZ" sz="2400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068960"/>
            <a:ext cx="3810000" cy="200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220072" y="5107406"/>
            <a:ext cx="24292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Po bitvě knížete Igora a Polovci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93647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856984" cy="864096"/>
          </a:xfrm>
        </p:spPr>
        <p:txBody>
          <a:bodyPr/>
          <a:lstStyle/>
          <a:p>
            <a:r>
              <a:rPr lang="cs-CZ" u="sng" dirty="0" smtClean="0"/>
              <a:t>Doplň tajenku</a:t>
            </a:r>
            <a:endParaRPr lang="cs-CZ" u="sng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18244474"/>
              </p:ext>
            </p:extLst>
          </p:nvPr>
        </p:nvGraphicFramePr>
        <p:xfrm>
          <a:off x="539552" y="1052736"/>
          <a:ext cx="6048000" cy="428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/>
                <a:gridCol w="432000"/>
                <a:gridCol w="432000"/>
                <a:gridCol w="432000"/>
                <a:gridCol w="432000"/>
                <a:gridCol w="432000"/>
                <a:gridCol w="432000"/>
                <a:gridCol w="432000"/>
                <a:gridCol w="432000"/>
                <a:gridCol w="432000"/>
                <a:gridCol w="432000"/>
                <a:gridCol w="432000"/>
                <a:gridCol w="432000"/>
                <a:gridCol w="432000"/>
              </a:tblGrid>
              <a:tr h="612000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1. 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12000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/>
                          </a:solidFill>
                        </a:rPr>
                        <a:t>2.</a:t>
                      </a:r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12000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/>
                          </a:solidFill>
                        </a:rPr>
                        <a:t>3.</a:t>
                      </a:r>
                      <a:endParaRPr lang="cs-CZ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612000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/>
                          </a:solidFill>
                        </a:rPr>
                        <a:t>4.</a:t>
                      </a:r>
                      <a:endParaRPr lang="cs-CZ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12000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12000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/>
                          </a:solidFill>
                        </a:rPr>
                        <a:t>6.</a:t>
                      </a:r>
                      <a:endParaRPr lang="cs-CZ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12000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/>
                          </a:solidFill>
                        </a:rPr>
                        <a:t>7.</a:t>
                      </a:r>
                      <a:endParaRPr lang="cs-CZ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6300192" y="1052736"/>
            <a:ext cx="26489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/>
              <a:t>Druh lyriky, pěstovaný </a:t>
            </a:r>
          </a:p>
          <a:p>
            <a:r>
              <a:rPr lang="cs-CZ" dirty="0" smtClean="0"/>
              <a:t>na šlechtických dvorech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436096" y="1650196"/>
            <a:ext cx="34914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2. Francouzské označení skladatele </a:t>
            </a:r>
          </a:p>
          <a:p>
            <a:r>
              <a:rPr lang="cs-CZ" dirty="0"/>
              <a:t>s</a:t>
            </a:r>
            <a:r>
              <a:rPr lang="cs-CZ" dirty="0" smtClean="0"/>
              <a:t>tředověké milostné lyriky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732240" y="2265749"/>
            <a:ext cx="18792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 Bájní skřítkové, </a:t>
            </a:r>
          </a:p>
          <a:p>
            <a:r>
              <a:rPr lang="cs-CZ" dirty="0" smtClean="0"/>
              <a:t>střežící poklady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572000" y="2932430"/>
            <a:ext cx="35584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4. Ve které zemi se tradice lyrických </a:t>
            </a:r>
          </a:p>
          <a:p>
            <a:r>
              <a:rPr lang="cs-CZ" dirty="0" smtClean="0"/>
              <a:t>písní označuje jako minnesang?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139952" y="3573016"/>
            <a:ext cx="37584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5. Píseň o Rolandovi je ……………. </a:t>
            </a:r>
            <a:r>
              <a:rPr lang="cs-CZ" dirty="0"/>
              <a:t>e</a:t>
            </a:r>
            <a:r>
              <a:rPr lang="cs-CZ" dirty="0" smtClean="0"/>
              <a:t>pos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365827" y="4063717"/>
            <a:ext cx="33356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6. Ruský národní epos je jmenuje </a:t>
            </a:r>
          </a:p>
          <a:p>
            <a:r>
              <a:rPr lang="cs-CZ" dirty="0" smtClean="0"/>
              <a:t>Slovo o pluku …………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246446" y="4725144"/>
            <a:ext cx="24242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7. </a:t>
            </a:r>
            <a:r>
              <a:rPr lang="cs-CZ" dirty="0" err="1" smtClean="0"/>
              <a:t>Beowulf</a:t>
            </a:r>
            <a:r>
              <a:rPr lang="cs-CZ" dirty="0" smtClean="0"/>
              <a:t> je národním </a:t>
            </a:r>
          </a:p>
          <a:p>
            <a:r>
              <a:rPr lang="cs-CZ" dirty="0" smtClean="0"/>
              <a:t>eposem které země?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51520" y="3517205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5.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190555" y="1124843"/>
            <a:ext cx="3738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D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490880" y="1143958"/>
            <a:ext cx="3513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R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032560" y="1138262"/>
            <a:ext cx="3882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613412" y="1122447"/>
            <a:ext cx="3593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783287" y="1124843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Á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369096" y="1122319"/>
            <a:ext cx="3449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932040" y="1122447"/>
            <a:ext cx="3257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190555" y="1738314"/>
            <a:ext cx="3513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2726030" y="1733597"/>
            <a:ext cx="3818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U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2333627" y="1727163"/>
            <a:ext cx="3513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R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1907704" y="1734443"/>
            <a:ext cx="3353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T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4020917" y="1712139"/>
            <a:ext cx="3738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D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4460422" y="1727163"/>
            <a:ext cx="3818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Ú</a:t>
            </a: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4907995" y="1733598"/>
            <a:ext cx="3513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R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3598986" y="1734443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</a:t>
            </a:r>
            <a:endParaRPr lang="cs-CZ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5308769" y="2358192"/>
            <a:ext cx="3882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</a:t>
            </a:r>
            <a:endParaRPr lang="cs-CZ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4883950" y="2354280"/>
            <a:ext cx="3786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G</a:t>
            </a:r>
            <a:endParaRPr lang="cs-CZ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4460422" y="2347041"/>
            <a:ext cx="3834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N</a:t>
            </a:r>
            <a:endParaRPr lang="cs-CZ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4020917" y="2354281"/>
            <a:ext cx="3818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U</a:t>
            </a:r>
            <a:endParaRPr lang="cs-CZ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3611680" y="2358192"/>
            <a:ext cx="3145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L</a:t>
            </a:r>
            <a:endParaRPr lang="cs-CZ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3166609" y="2358192"/>
            <a:ext cx="3353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E</a:t>
            </a:r>
            <a:endParaRPr lang="cs-CZ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2741259" y="2350410"/>
            <a:ext cx="3513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</a:t>
            </a:r>
            <a:endParaRPr lang="cs-CZ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2333627" y="2358192"/>
            <a:ext cx="2616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I</a:t>
            </a:r>
            <a:endParaRPr lang="cs-CZ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1883659" y="2343302"/>
            <a:ext cx="3834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N</a:t>
            </a:r>
            <a:endParaRPr lang="cs-CZ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6202790" y="2368332"/>
            <a:ext cx="3353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É</a:t>
            </a:r>
            <a:endParaRPr lang="cs-CZ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5773886" y="2366478"/>
            <a:ext cx="3593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</a:t>
            </a:r>
            <a:endParaRPr lang="cs-CZ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3166609" y="2993411"/>
            <a:ext cx="3481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C</a:t>
            </a:r>
            <a:endParaRPr lang="cs-CZ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2741259" y="2993984"/>
            <a:ext cx="3353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E</a:t>
            </a:r>
            <a:endParaRPr lang="cs-CZ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2254512" y="2993412"/>
            <a:ext cx="4475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</a:t>
            </a:r>
            <a:endParaRPr lang="cs-CZ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1869232" y="2993983"/>
            <a:ext cx="3353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Ě</a:t>
            </a:r>
            <a:endParaRPr lang="cs-CZ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1439035" y="2984282"/>
            <a:ext cx="3834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N</a:t>
            </a:r>
            <a:endParaRPr lang="cs-CZ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4006489" y="2993242"/>
            <a:ext cx="3882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</a:t>
            </a:r>
            <a:endParaRPr lang="cs-CZ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3596452" y="2998009"/>
            <a:ext cx="3449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K</a:t>
            </a:r>
            <a:endParaRPr lang="cs-CZ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2353797" y="4198938"/>
            <a:ext cx="2616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I</a:t>
            </a:r>
            <a:endParaRPr lang="cs-CZ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3622956" y="3573015"/>
            <a:ext cx="3353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Ý</a:t>
            </a:r>
            <a:endParaRPr lang="cs-CZ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3169815" y="3590193"/>
            <a:ext cx="3449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K</a:t>
            </a:r>
            <a:endParaRPr lang="cs-CZ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2746068" y="3580034"/>
            <a:ext cx="3257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</a:t>
            </a:r>
            <a:endParaRPr lang="cs-CZ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2291381" y="3582962"/>
            <a:ext cx="3834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N</a:t>
            </a:r>
            <a:endParaRPr lang="cs-CZ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1907574" y="3585894"/>
            <a:ext cx="2616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I</a:t>
            </a:r>
            <a:endParaRPr lang="cs-CZ" dirty="0"/>
          </a:p>
        </p:txBody>
      </p:sp>
      <p:sp>
        <p:nvSpPr>
          <p:cNvPr id="59" name="TextovéPole 58"/>
          <p:cNvSpPr txBox="1"/>
          <p:nvPr/>
        </p:nvSpPr>
        <p:spPr>
          <a:xfrm>
            <a:off x="1463080" y="3590194"/>
            <a:ext cx="3738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D</a:t>
            </a:r>
            <a:endParaRPr lang="cs-CZ" dirty="0"/>
          </a:p>
        </p:txBody>
      </p:sp>
      <p:sp>
        <p:nvSpPr>
          <p:cNvPr id="60" name="TextovéPole 59"/>
          <p:cNvSpPr txBox="1"/>
          <p:nvPr/>
        </p:nvSpPr>
        <p:spPr>
          <a:xfrm>
            <a:off x="1023493" y="3573016"/>
            <a:ext cx="3513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R</a:t>
            </a:r>
            <a:endParaRPr lang="cs-CZ" dirty="0"/>
          </a:p>
        </p:txBody>
      </p:sp>
      <p:sp>
        <p:nvSpPr>
          <p:cNvPr id="61" name="TextovéPole 60"/>
          <p:cNvSpPr txBox="1"/>
          <p:nvPr/>
        </p:nvSpPr>
        <p:spPr>
          <a:xfrm>
            <a:off x="610914" y="3573016"/>
            <a:ext cx="3770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H</a:t>
            </a:r>
            <a:endParaRPr lang="cs-CZ" dirty="0"/>
          </a:p>
        </p:txBody>
      </p:sp>
      <p:sp>
        <p:nvSpPr>
          <p:cNvPr id="62" name="TextovéPole 61"/>
          <p:cNvSpPr txBox="1"/>
          <p:nvPr/>
        </p:nvSpPr>
        <p:spPr>
          <a:xfrm>
            <a:off x="4460422" y="4172562"/>
            <a:ext cx="3593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</a:t>
            </a:r>
            <a:endParaRPr lang="cs-CZ" dirty="0"/>
          </a:p>
        </p:txBody>
      </p:sp>
      <p:sp>
        <p:nvSpPr>
          <p:cNvPr id="63" name="TextovéPole 62"/>
          <p:cNvSpPr txBox="1"/>
          <p:nvPr/>
        </p:nvSpPr>
        <p:spPr>
          <a:xfrm>
            <a:off x="4020917" y="4172562"/>
            <a:ext cx="3882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</a:t>
            </a:r>
            <a:endParaRPr lang="cs-CZ" dirty="0"/>
          </a:p>
        </p:txBody>
      </p:sp>
      <p:sp>
        <p:nvSpPr>
          <p:cNvPr id="64" name="TextovéPole 63"/>
          <p:cNvSpPr txBox="1"/>
          <p:nvPr/>
        </p:nvSpPr>
        <p:spPr>
          <a:xfrm>
            <a:off x="3613412" y="4186255"/>
            <a:ext cx="3513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R</a:t>
            </a:r>
            <a:endParaRPr lang="cs-CZ" dirty="0"/>
          </a:p>
        </p:txBody>
      </p:sp>
      <p:sp>
        <p:nvSpPr>
          <p:cNvPr id="65" name="TextovéPole 64"/>
          <p:cNvSpPr txBox="1"/>
          <p:nvPr/>
        </p:nvSpPr>
        <p:spPr>
          <a:xfrm>
            <a:off x="3153685" y="4204675"/>
            <a:ext cx="3882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</a:t>
            </a:r>
            <a:endParaRPr lang="cs-CZ" dirty="0"/>
          </a:p>
        </p:txBody>
      </p:sp>
      <p:sp>
        <p:nvSpPr>
          <p:cNvPr id="66" name="TextovéPole 65"/>
          <p:cNvSpPr txBox="1"/>
          <p:nvPr/>
        </p:nvSpPr>
        <p:spPr>
          <a:xfrm>
            <a:off x="2729236" y="4203558"/>
            <a:ext cx="3786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G</a:t>
            </a:r>
            <a:endParaRPr lang="cs-CZ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4905591" y="4172561"/>
            <a:ext cx="3353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Ě</a:t>
            </a:r>
            <a:endParaRPr lang="cs-CZ" dirty="0"/>
          </a:p>
        </p:txBody>
      </p:sp>
      <p:sp>
        <p:nvSpPr>
          <p:cNvPr id="68" name="TextovéPole 67"/>
          <p:cNvSpPr txBox="1"/>
          <p:nvPr/>
        </p:nvSpPr>
        <p:spPr>
          <a:xfrm>
            <a:off x="5348507" y="4788019"/>
            <a:ext cx="2616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I</a:t>
            </a:r>
            <a:endParaRPr lang="cs-CZ" dirty="0"/>
          </a:p>
        </p:txBody>
      </p:sp>
      <p:sp>
        <p:nvSpPr>
          <p:cNvPr id="69" name="TextovéPole 68"/>
          <p:cNvSpPr txBox="1"/>
          <p:nvPr/>
        </p:nvSpPr>
        <p:spPr>
          <a:xfrm>
            <a:off x="4895432" y="4778653"/>
            <a:ext cx="3145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L</a:t>
            </a:r>
            <a:endParaRPr lang="cs-CZ" dirty="0"/>
          </a:p>
        </p:txBody>
      </p:sp>
      <p:sp>
        <p:nvSpPr>
          <p:cNvPr id="70" name="TextovéPole 69"/>
          <p:cNvSpPr txBox="1"/>
          <p:nvPr/>
        </p:nvSpPr>
        <p:spPr>
          <a:xfrm>
            <a:off x="4465230" y="4778654"/>
            <a:ext cx="3786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G</a:t>
            </a:r>
            <a:endParaRPr lang="cs-CZ" dirty="0"/>
          </a:p>
        </p:txBody>
      </p:sp>
      <p:sp>
        <p:nvSpPr>
          <p:cNvPr id="71" name="TextovéPole 70"/>
          <p:cNvSpPr txBox="1"/>
          <p:nvPr/>
        </p:nvSpPr>
        <p:spPr>
          <a:xfrm>
            <a:off x="4028933" y="4784337"/>
            <a:ext cx="3834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N</a:t>
            </a:r>
            <a:endParaRPr lang="cs-CZ" dirty="0"/>
          </a:p>
        </p:txBody>
      </p:sp>
      <p:sp>
        <p:nvSpPr>
          <p:cNvPr id="72" name="TextovéPole 71"/>
          <p:cNvSpPr txBox="1"/>
          <p:nvPr/>
        </p:nvSpPr>
        <p:spPr>
          <a:xfrm>
            <a:off x="3622956" y="4786698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</a:t>
            </a:r>
            <a:endParaRPr lang="cs-CZ" dirty="0"/>
          </a:p>
        </p:txBody>
      </p:sp>
      <p:sp>
        <p:nvSpPr>
          <p:cNvPr id="73" name="TextovéPole 72"/>
          <p:cNvSpPr txBox="1"/>
          <p:nvPr/>
        </p:nvSpPr>
        <p:spPr>
          <a:xfrm>
            <a:off x="5738108" y="4784336"/>
            <a:ext cx="3353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E</a:t>
            </a:r>
            <a:endParaRPr lang="cs-CZ" dirty="0"/>
          </a:p>
        </p:txBody>
      </p:sp>
      <p:sp>
        <p:nvSpPr>
          <p:cNvPr id="74" name="TextovéPole 73"/>
          <p:cNvSpPr txBox="1"/>
          <p:nvPr/>
        </p:nvSpPr>
        <p:spPr>
          <a:xfrm>
            <a:off x="610914" y="5805264"/>
            <a:ext cx="39113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/>
              <a:t>Kdo nebo co je </a:t>
            </a:r>
            <a:r>
              <a:rPr lang="cs-CZ" sz="2800" i="1" dirty="0" smtClean="0">
                <a:solidFill>
                  <a:srgbClr val="FFC000"/>
                </a:solidFill>
              </a:rPr>
              <a:t>VALKÝRA</a:t>
            </a:r>
            <a:r>
              <a:rPr lang="cs-CZ" sz="2800" i="1" dirty="0" smtClean="0"/>
              <a:t>? </a:t>
            </a:r>
            <a:endParaRPr lang="cs-CZ" sz="2800" i="1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4226684" y="5805264"/>
            <a:ext cx="47015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 </a:t>
            </a:r>
            <a:r>
              <a:rPr lang="cs-CZ" sz="2800" i="1" dirty="0" smtClean="0"/>
              <a:t>- Severská mytologická bohyně</a:t>
            </a:r>
            <a:endParaRPr lang="cs-CZ" sz="2800" i="1" dirty="0"/>
          </a:p>
        </p:txBody>
      </p:sp>
    </p:spTree>
    <p:extLst>
      <p:ext uri="{BB962C8B-B14F-4D97-AF65-F5344CB8AC3E}">
        <p14:creationId xmlns:p14="http://schemas.microsoft.com/office/powerpoint/2010/main" val="3205171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0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4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5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9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0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9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0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4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5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1" dur="10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2" dur="10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10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4" fill="hold">
                      <p:stCondLst>
                        <p:cond delay="indefinite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8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0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562074"/>
          </a:xfrm>
        </p:spPr>
        <p:txBody>
          <a:bodyPr>
            <a:noAutofit/>
          </a:bodyPr>
          <a:lstStyle/>
          <a:p>
            <a:r>
              <a:rPr lang="cs-CZ" sz="3600" u="sng" dirty="0" smtClean="0"/>
              <a:t>Použité zdroje</a:t>
            </a:r>
            <a:endParaRPr lang="cs-CZ" sz="36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764704"/>
            <a:ext cx="8928992" cy="5361459"/>
          </a:xfrm>
        </p:spPr>
        <p:txBody>
          <a:bodyPr>
            <a:normAutofit/>
          </a:bodyPr>
          <a:lstStyle/>
          <a:p>
            <a:r>
              <a:rPr lang="cs-CZ" sz="1600" dirty="0"/>
              <a:t>AUTOR NEUVEDEN. </a:t>
            </a:r>
            <a:r>
              <a:rPr lang="cs-CZ" sz="1600" i="1" dirty="0"/>
              <a:t>Wikipedia.cz</a:t>
            </a:r>
            <a:r>
              <a:rPr lang="cs-CZ" sz="1600" dirty="0"/>
              <a:t> [online]. 4.10.2005 [cit. </a:t>
            </a:r>
            <a:r>
              <a:rPr lang="cs-CZ" sz="1600" dirty="0" smtClean="0"/>
              <a:t>16.11.2012</a:t>
            </a:r>
            <a:r>
              <a:rPr lang="cs-CZ" sz="1600" dirty="0"/>
              <a:t>]. Dostupný na WWW: http://cs.wikipedia.org/wiki/Soubor:William_IX_of_Aquitaine_-_BN_MS_fr_12473.jpg </a:t>
            </a:r>
            <a:endParaRPr lang="cs-CZ" sz="1600" dirty="0" smtClean="0"/>
          </a:p>
          <a:p>
            <a:r>
              <a:rPr lang="cs-CZ" sz="1600" dirty="0"/>
              <a:t>FOUQUET, Jean. </a:t>
            </a:r>
            <a:r>
              <a:rPr lang="cs-CZ" sz="1600" i="1" dirty="0"/>
              <a:t>Wikipedia.cz</a:t>
            </a:r>
            <a:r>
              <a:rPr lang="cs-CZ" sz="1600" dirty="0"/>
              <a:t> [online]. 28.6.2005 [cit. </a:t>
            </a:r>
            <a:r>
              <a:rPr lang="cs-CZ" sz="1600" dirty="0" smtClean="0"/>
              <a:t>16.11.2012</a:t>
            </a:r>
            <a:r>
              <a:rPr lang="cs-CZ" sz="1600" dirty="0"/>
              <a:t>]. Dostupný na WWW: http://cs.wikipedia.org/wiki/Soubor:Mort_de_Roland.jpg </a:t>
            </a:r>
            <a:endParaRPr lang="cs-CZ" sz="1600" dirty="0" smtClean="0"/>
          </a:p>
          <a:p>
            <a:r>
              <a:rPr lang="pt-BR" sz="1600" dirty="0"/>
              <a:t>AUTOR NEZNÁMÝ. </a:t>
            </a:r>
            <a:r>
              <a:rPr lang="pt-BR" sz="1600" i="1" dirty="0"/>
              <a:t>Wikipedia.cz</a:t>
            </a:r>
            <a:r>
              <a:rPr lang="pt-BR" sz="1600" dirty="0"/>
              <a:t> [online]. 3.5.2012 [cit. </a:t>
            </a:r>
            <a:r>
              <a:rPr lang="cs-CZ" sz="1600" dirty="0" smtClean="0"/>
              <a:t>16</a:t>
            </a:r>
            <a:r>
              <a:rPr lang="pt-BR" sz="1600" dirty="0" smtClean="0"/>
              <a:t>.11.2012</a:t>
            </a:r>
            <a:r>
              <a:rPr lang="pt-BR" sz="1600" dirty="0"/>
              <a:t>]. Dostupný na WWW: http://cs.wikipedia.org/wiki/Soubor:Nibelungenlied_manuscript-c_f1r.jpg </a:t>
            </a:r>
            <a:endParaRPr lang="cs-CZ" sz="1600" dirty="0" smtClean="0"/>
          </a:p>
          <a:p>
            <a:r>
              <a:rPr lang="pt-BR" sz="1600" dirty="0"/>
              <a:t>AUTOR NEZNÁMÝ. </a:t>
            </a:r>
            <a:r>
              <a:rPr lang="pt-BR" sz="1600" i="1" dirty="0"/>
              <a:t>Wikipedia.cz</a:t>
            </a:r>
            <a:r>
              <a:rPr lang="pt-BR" sz="1600" dirty="0"/>
              <a:t> [online]. 19.9.2005 [cit. </a:t>
            </a:r>
            <a:r>
              <a:rPr lang="cs-CZ" sz="1600" dirty="0" smtClean="0"/>
              <a:t>16</a:t>
            </a:r>
            <a:r>
              <a:rPr lang="pt-BR" sz="1600" dirty="0" smtClean="0"/>
              <a:t>.11.2012</a:t>
            </a:r>
            <a:r>
              <a:rPr lang="pt-BR" sz="1600" dirty="0"/>
              <a:t>]. Dostupný na WWW: http://cs.wikipedia.org/wiki/Soubor:Nibelungenlied_manuscript-k.jpg </a:t>
            </a:r>
            <a:endParaRPr lang="cs-CZ" sz="1600" dirty="0" smtClean="0"/>
          </a:p>
          <a:p>
            <a:r>
              <a:rPr lang="cs-CZ" sz="1600" dirty="0"/>
              <a:t>SKELTON, J. R.. </a:t>
            </a:r>
            <a:r>
              <a:rPr lang="cs-CZ" sz="1600" i="1" dirty="0" err="1"/>
              <a:t>Wikipedia.en</a:t>
            </a:r>
            <a:r>
              <a:rPr lang="cs-CZ" sz="1600" dirty="0"/>
              <a:t> [online]. 6.3.2012 [cit. </a:t>
            </a:r>
            <a:r>
              <a:rPr lang="cs-CZ" sz="1600" dirty="0" smtClean="0"/>
              <a:t>16.11.2012</a:t>
            </a:r>
            <a:r>
              <a:rPr lang="cs-CZ" sz="1600" dirty="0"/>
              <a:t>]. Dostupný na WWW: http://en.wikipedia.org/wiki/File:Beowulf_and_the_dragon.jpg </a:t>
            </a:r>
            <a:endParaRPr lang="cs-CZ" sz="1600" dirty="0" smtClean="0"/>
          </a:p>
          <a:p>
            <a:r>
              <a:rPr lang="pt-BR" sz="1600" dirty="0"/>
              <a:t>AUTOR NEZNÁMÝ. </a:t>
            </a:r>
            <a:r>
              <a:rPr lang="pt-BR" sz="1600" i="1" dirty="0"/>
              <a:t>Wikipedia.cz</a:t>
            </a:r>
            <a:r>
              <a:rPr lang="pt-BR" sz="1600" dirty="0"/>
              <a:t> [online]. 25.11.2004 [cit. </a:t>
            </a:r>
            <a:r>
              <a:rPr lang="cs-CZ" sz="1600" dirty="0" smtClean="0"/>
              <a:t>16</a:t>
            </a:r>
            <a:r>
              <a:rPr lang="pt-BR" sz="1600" dirty="0" smtClean="0"/>
              <a:t>.11.2012</a:t>
            </a:r>
            <a:r>
              <a:rPr lang="pt-BR" sz="1600" dirty="0"/>
              <a:t>]. Dostupný na WWW: http://cs.wikipedia.org/wiki/Soubor:Beowulf.firstpage.jpeg </a:t>
            </a:r>
            <a:endParaRPr lang="cs-CZ" sz="1600" dirty="0" smtClean="0"/>
          </a:p>
          <a:p>
            <a:r>
              <a:rPr lang="cs-CZ" sz="1600" dirty="0"/>
              <a:t>CHAMAELEON. </a:t>
            </a:r>
            <a:r>
              <a:rPr lang="cs-CZ" sz="1600" i="1" dirty="0"/>
              <a:t>Wikipedia.cz</a:t>
            </a:r>
            <a:r>
              <a:rPr lang="cs-CZ" sz="1600" dirty="0"/>
              <a:t> [online]. 31.5.2005 [cit. </a:t>
            </a:r>
            <a:r>
              <a:rPr lang="cs-CZ" sz="1600" dirty="0" smtClean="0"/>
              <a:t>16</a:t>
            </a:r>
            <a:r>
              <a:rPr lang="cs-CZ" sz="1600" dirty="0" smtClean="0"/>
              <a:t>.11.2012</a:t>
            </a:r>
            <a:r>
              <a:rPr lang="cs-CZ" sz="1600" dirty="0"/>
              <a:t>]. Dostupný na WWW: http://cs.wikipedia.org/wiki/Soubor:Page_of_Lay_of_the_Cid.jpg </a:t>
            </a:r>
            <a:endParaRPr lang="cs-CZ" sz="1600" dirty="0" smtClean="0"/>
          </a:p>
          <a:p>
            <a:r>
              <a:rPr lang="cs-CZ" sz="1600" dirty="0"/>
              <a:t>CONSORCIO CAMINO DEL CID. </a:t>
            </a:r>
            <a:r>
              <a:rPr lang="cs-CZ" sz="1600" i="1" dirty="0" err="1"/>
              <a:t>Wikipedia.en</a:t>
            </a:r>
            <a:r>
              <a:rPr lang="cs-CZ" sz="1600" dirty="0"/>
              <a:t> [online]. 18.9.2009 [cit. </a:t>
            </a:r>
            <a:r>
              <a:rPr lang="cs-CZ" sz="1600" dirty="0" smtClean="0"/>
              <a:t>16</a:t>
            </a:r>
            <a:r>
              <a:rPr lang="cs-CZ" sz="1600" dirty="0" smtClean="0"/>
              <a:t>.11.2012</a:t>
            </a:r>
            <a:r>
              <a:rPr lang="cs-CZ" sz="1600" dirty="0"/>
              <a:t>]. Dostupný na WWW: http://en.wikipedia.org/wiki/File:Estatua_del_Cid_en_Burgos.jpg </a:t>
            </a:r>
            <a:endParaRPr lang="cs-CZ" sz="1600" dirty="0" smtClean="0"/>
          </a:p>
          <a:p>
            <a:r>
              <a:rPr lang="cs-CZ" sz="1600" dirty="0"/>
              <a:t>VASNETSOV, Viktor M.. </a:t>
            </a:r>
            <a:r>
              <a:rPr lang="cs-CZ" sz="1600" i="1" dirty="0"/>
              <a:t>Wikipedia.cz</a:t>
            </a:r>
            <a:r>
              <a:rPr lang="cs-CZ" sz="1600" dirty="0"/>
              <a:t> [online]. 13.12.2006 [cit. </a:t>
            </a:r>
            <a:r>
              <a:rPr lang="cs-CZ" sz="1600" smtClean="0"/>
              <a:t>16</a:t>
            </a:r>
            <a:r>
              <a:rPr lang="cs-CZ" sz="1600" smtClean="0"/>
              <a:t>.11.2012</a:t>
            </a:r>
            <a:r>
              <a:rPr lang="cs-CZ" sz="1600" dirty="0"/>
              <a:t>]. Dostupný na WWW: http://cs.wikipedia.org/wiki/Soubor:Igorsvyat.jpg </a:t>
            </a:r>
            <a:endParaRPr lang="cs-CZ" sz="1600" dirty="0" smtClean="0"/>
          </a:p>
          <a:p>
            <a:r>
              <a:rPr lang="cs-CZ" sz="1600" dirty="0"/>
              <a:t>o</a:t>
            </a:r>
            <a:r>
              <a:rPr lang="cs-CZ" sz="1600" dirty="0" smtClean="0"/>
              <a:t>ffice.microsoft.com</a:t>
            </a:r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pPr marL="0" indent="0">
              <a:buNone/>
            </a:pPr>
            <a:endParaRPr lang="cs-CZ" sz="1600" dirty="0" smtClean="0"/>
          </a:p>
          <a:p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1352712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386</TotalTime>
  <Words>905</Words>
  <Application>Microsoft Office PowerPoint</Application>
  <PresentationFormat>Předvádění na obrazovce (4:3)</PresentationFormat>
  <Paragraphs>211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Středověká literatura</vt:lpstr>
      <vt:lpstr>Celková charakteristika středověké literatury</vt:lpstr>
      <vt:lpstr>Rytíř</vt:lpstr>
      <vt:lpstr>Literární žánry středověku</vt:lpstr>
      <vt:lpstr>Dvorská milostná lyrika</vt:lpstr>
      <vt:lpstr>Národní eposy</vt:lpstr>
      <vt:lpstr>Německo</vt:lpstr>
      <vt:lpstr>Anglie</vt:lpstr>
      <vt:lpstr>Španělsko</vt:lpstr>
      <vt:lpstr>Rusko</vt:lpstr>
      <vt:lpstr>Doplň tajenku</vt:lpstr>
      <vt:lpstr>Použité zdroje</vt:lpstr>
    </vt:vector>
  </TitlesOfParts>
  <Company>ATC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Středověká literatura</dc:title>
  <dc:creator>Michaela Blažková</dc:creator>
  <cp:lastModifiedBy>Michaela Blažková</cp:lastModifiedBy>
  <cp:revision>28</cp:revision>
  <dcterms:created xsi:type="dcterms:W3CDTF">2012-11-21T13:06:39Z</dcterms:created>
  <dcterms:modified xsi:type="dcterms:W3CDTF">2013-03-21T08:28:26Z</dcterms:modified>
</cp:coreProperties>
</file>