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83" r:id="rId2"/>
    <p:sldId id="256" r:id="rId3"/>
    <p:sldId id="282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4" r:id="rId28"/>
    <p:sldId id="281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0000"/>
    <a:srgbClr val="FFFF66"/>
    <a:srgbClr val="CCECFF"/>
    <a:srgbClr val="F9BFA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DEBC9-72A4-4CC9-B9DB-F6FBEC3CA86D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95D4A-8277-4A91-A67A-B6EADBA61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20703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DEBC9-72A4-4CC9-B9DB-F6FBEC3CA86D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95D4A-8277-4A91-A67A-B6EADBA61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1620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DEBC9-72A4-4CC9-B9DB-F6FBEC3CA86D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95D4A-8277-4A91-A67A-B6EADBA61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29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DEBC9-72A4-4CC9-B9DB-F6FBEC3CA86D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95D4A-8277-4A91-A67A-B6EADBA61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28765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DEBC9-72A4-4CC9-B9DB-F6FBEC3CA86D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95D4A-8277-4A91-A67A-B6EADBA61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7402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DEBC9-72A4-4CC9-B9DB-F6FBEC3CA86D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95D4A-8277-4A91-A67A-B6EADBA61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89009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DEBC9-72A4-4CC9-B9DB-F6FBEC3CA86D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95D4A-8277-4A91-A67A-B6EADBA61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0445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DEBC9-72A4-4CC9-B9DB-F6FBEC3CA86D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95D4A-8277-4A91-A67A-B6EADBA61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11019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DEBC9-72A4-4CC9-B9DB-F6FBEC3CA86D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95D4A-8277-4A91-A67A-B6EADBA61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1097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DEBC9-72A4-4CC9-B9DB-F6FBEC3CA86D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95D4A-8277-4A91-A67A-B6EADBA61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6141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DEBC9-72A4-4CC9-B9DB-F6FBEC3CA86D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95D4A-8277-4A91-A67A-B6EADBA61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29614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EDEBC9-72A4-4CC9-B9DB-F6FBEC3CA86D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895D4A-8277-4A91-A67A-B6EADBA61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33412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6.xml"/><Relationship Id="rId18" Type="http://schemas.openxmlformats.org/officeDocument/2006/relationships/slide" Target="slide21.xml"/><Relationship Id="rId26" Type="http://schemas.openxmlformats.org/officeDocument/2006/relationships/slide" Target="slide11.xml"/><Relationship Id="rId3" Type="http://schemas.openxmlformats.org/officeDocument/2006/relationships/slide" Target="slide5.xml"/><Relationship Id="rId21" Type="http://schemas.openxmlformats.org/officeDocument/2006/relationships/slide" Target="slide24.xml"/><Relationship Id="rId7" Type="http://schemas.openxmlformats.org/officeDocument/2006/relationships/slide" Target="slide9.xml"/><Relationship Id="rId12" Type="http://schemas.openxmlformats.org/officeDocument/2006/relationships/slide" Target="slide15.xml"/><Relationship Id="rId17" Type="http://schemas.openxmlformats.org/officeDocument/2006/relationships/slide" Target="slide20.xml"/><Relationship Id="rId25" Type="http://schemas.openxmlformats.org/officeDocument/2006/relationships/slide" Target="slide27.xml"/><Relationship Id="rId2" Type="http://schemas.openxmlformats.org/officeDocument/2006/relationships/slide" Target="slide7.xml"/><Relationship Id="rId16" Type="http://schemas.openxmlformats.org/officeDocument/2006/relationships/slide" Target="slide19.xml"/><Relationship Id="rId20" Type="http://schemas.openxmlformats.org/officeDocument/2006/relationships/slide" Target="slide23.xml"/><Relationship Id="rId1" Type="http://schemas.openxmlformats.org/officeDocument/2006/relationships/slideLayout" Target="../slideLayouts/slideLayout2.xml"/><Relationship Id="rId6" Type="http://schemas.openxmlformats.org/officeDocument/2006/relationships/slide" Target="slide8.xml"/><Relationship Id="rId11" Type="http://schemas.openxmlformats.org/officeDocument/2006/relationships/slide" Target="slide14.xml"/><Relationship Id="rId24" Type="http://schemas.openxmlformats.org/officeDocument/2006/relationships/slide" Target="slide28.xml"/><Relationship Id="rId5" Type="http://schemas.openxmlformats.org/officeDocument/2006/relationships/slide" Target="slide4.xml"/><Relationship Id="rId15" Type="http://schemas.openxmlformats.org/officeDocument/2006/relationships/slide" Target="slide18.xml"/><Relationship Id="rId23" Type="http://schemas.openxmlformats.org/officeDocument/2006/relationships/slide" Target="slide26.xml"/><Relationship Id="rId10" Type="http://schemas.openxmlformats.org/officeDocument/2006/relationships/slide" Target="slide13.xml"/><Relationship Id="rId19" Type="http://schemas.openxmlformats.org/officeDocument/2006/relationships/slide" Target="slide22.xml"/><Relationship Id="rId4" Type="http://schemas.openxmlformats.org/officeDocument/2006/relationships/slide" Target="slide6.xml"/><Relationship Id="rId9" Type="http://schemas.openxmlformats.org/officeDocument/2006/relationships/slide" Target="slide12.xml"/><Relationship Id="rId14" Type="http://schemas.openxmlformats.org/officeDocument/2006/relationships/slide" Target="slide17.xml"/><Relationship Id="rId22" Type="http://schemas.openxmlformats.org/officeDocument/2006/relationships/slide" Target="slide2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1206157"/>
              </p:ext>
            </p:extLst>
          </p:nvPr>
        </p:nvGraphicFramePr>
        <p:xfrm>
          <a:off x="1524000" y="1397000"/>
          <a:ext cx="6720408" cy="3037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Michaela Blažková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VY_32_Inovace_10.1.4. AZ kvíz – opakování přejatých slov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Český jazyk 8.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Prezentace </a:t>
                      </a:r>
                      <a:r>
                        <a:rPr lang="cs-CZ" dirty="0" smtClean="0"/>
                        <a:t>je určena žákům 8. ročníku. </a:t>
                      </a:r>
                      <a:r>
                        <a:rPr lang="cs-CZ" smtClean="0"/>
                        <a:t>Slouží </a:t>
                      </a:r>
                      <a:r>
                        <a:rPr lang="cs-CZ" dirty="0" smtClean="0"/>
                        <a:t>k zopakování významu přejatých slov formou hry AZ kvíz.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0610" y="692696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2006963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A – Z kvíz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u="sng" dirty="0" smtClean="0">
                <a:solidFill>
                  <a:schemeClr val="accent5">
                    <a:lumMod val="75000"/>
                  </a:schemeClr>
                </a:solidFill>
              </a:rPr>
              <a:t>Přejatá slova</a:t>
            </a:r>
            <a:endParaRPr lang="cs-CZ" sz="4400" u="sng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2768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Autofit/>
          </a:bodyPr>
          <a:lstStyle/>
          <a:p>
            <a:r>
              <a:rPr lang="cs-CZ" sz="5400" dirty="0" smtClean="0"/>
              <a:t>A – Z kvíz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Vývojový diagram: vyjmutí 3"/>
          <p:cNvSpPr/>
          <p:nvPr/>
        </p:nvSpPr>
        <p:spPr>
          <a:xfrm>
            <a:off x="1259632" y="5157192"/>
            <a:ext cx="1152128" cy="864096"/>
          </a:xfrm>
          <a:prstGeom prst="flowChartExtra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vyjmutí 4"/>
          <p:cNvSpPr/>
          <p:nvPr/>
        </p:nvSpPr>
        <p:spPr>
          <a:xfrm>
            <a:off x="2418656" y="5157192"/>
            <a:ext cx="1152128" cy="864096"/>
          </a:xfrm>
          <a:prstGeom prst="flowChartExtra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vyjmutí 5"/>
          <p:cNvSpPr/>
          <p:nvPr/>
        </p:nvSpPr>
        <p:spPr>
          <a:xfrm>
            <a:off x="3563888" y="5157192"/>
            <a:ext cx="1152128" cy="864096"/>
          </a:xfrm>
          <a:prstGeom prst="flowChartExtra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vyjmutí 6"/>
          <p:cNvSpPr/>
          <p:nvPr/>
        </p:nvSpPr>
        <p:spPr>
          <a:xfrm>
            <a:off x="4716016" y="5157192"/>
            <a:ext cx="1152128" cy="864096"/>
          </a:xfrm>
          <a:prstGeom prst="flowChartExtra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vyjmutí 7"/>
          <p:cNvSpPr/>
          <p:nvPr/>
        </p:nvSpPr>
        <p:spPr>
          <a:xfrm>
            <a:off x="5875040" y="5157192"/>
            <a:ext cx="1152128" cy="864096"/>
          </a:xfrm>
          <a:prstGeom prst="flowChartExtra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loučení 8"/>
          <p:cNvSpPr/>
          <p:nvPr/>
        </p:nvSpPr>
        <p:spPr>
          <a:xfrm>
            <a:off x="1835696" y="5157192"/>
            <a:ext cx="1152128" cy="864096"/>
          </a:xfrm>
          <a:prstGeom prst="flowChartMerge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loučení 9"/>
          <p:cNvSpPr/>
          <p:nvPr/>
        </p:nvSpPr>
        <p:spPr>
          <a:xfrm>
            <a:off x="2987824" y="5157192"/>
            <a:ext cx="1152128" cy="864096"/>
          </a:xfrm>
          <a:prstGeom prst="flowChartMerge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loučení 11"/>
          <p:cNvSpPr/>
          <p:nvPr/>
        </p:nvSpPr>
        <p:spPr>
          <a:xfrm>
            <a:off x="4139952" y="5157192"/>
            <a:ext cx="1152128" cy="864096"/>
          </a:xfrm>
          <a:prstGeom prst="flowChartMerge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loučení 12"/>
          <p:cNvSpPr/>
          <p:nvPr/>
        </p:nvSpPr>
        <p:spPr>
          <a:xfrm>
            <a:off x="5292080" y="5157192"/>
            <a:ext cx="1152128" cy="864096"/>
          </a:xfrm>
          <a:prstGeom prst="flowChartMerge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vyjmutí 13"/>
          <p:cNvSpPr/>
          <p:nvPr/>
        </p:nvSpPr>
        <p:spPr>
          <a:xfrm>
            <a:off x="4139952" y="4293096"/>
            <a:ext cx="1152128" cy="864096"/>
          </a:xfrm>
          <a:prstGeom prst="flowChartExtra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vyjmutí 14"/>
          <p:cNvSpPr/>
          <p:nvPr/>
        </p:nvSpPr>
        <p:spPr>
          <a:xfrm>
            <a:off x="5292080" y="4293096"/>
            <a:ext cx="1152128" cy="864096"/>
          </a:xfrm>
          <a:prstGeom prst="flowChartExtra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vyjmutí 15"/>
          <p:cNvSpPr/>
          <p:nvPr/>
        </p:nvSpPr>
        <p:spPr>
          <a:xfrm>
            <a:off x="1835696" y="4293096"/>
            <a:ext cx="1152128" cy="864096"/>
          </a:xfrm>
          <a:prstGeom prst="flowChartExtra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vyjmutí 16"/>
          <p:cNvSpPr/>
          <p:nvPr/>
        </p:nvSpPr>
        <p:spPr>
          <a:xfrm>
            <a:off x="2987824" y="4287657"/>
            <a:ext cx="1152128" cy="864096"/>
          </a:xfrm>
          <a:prstGeom prst="flowChartExtra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loučení 20"/>
          <p:cNvSpPr/>
          <p:nvPr/>
        </p:nvSpPr>
        <p:spPr>
          <a:xfrm>
            <a:off x="2411760" y="4276747"/>
            <a:ext cx="1152128" cy="864096"/>
          </a:xfrm>
          <a:prstGeom prst="flowChartMerge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loučení 21"/>
          <p:cNvSpPr/>
          <p:nvPr/>
        </p:nvSpPr>
        <p:spPr>
          <a:xfrm>
            <a:off x="3563888" y="4285100"/>
            <a:ext cx="1152128" cy="864096"/>
          </a:xfrm>
          <a:prstGeom prst="flowChartMerge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loučení 22"/>
          <p:cNvSpPr/>
          <p:nvPr/>
        </p:nvSpPr>
        <p:spPr>
          <a:xfrm>
            <a:off x="4722912" y="4285100"/>
            <a:ext cx="1152128" cy="864096"/>
          </a:xfrm>
          <a:prstGeom prst="flowChartMerge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vyjmutí 23"/>
          <p:cNvSpPr/>
          <p:nvPr/>
        </p:nvSpPr>
        <p:spPr>
          <a:xfrm>
            <a:off x="2411760" y="3412651"/>
            <a:ext cx="1152128" cy="864096"/>
          </a:xfrm>
          <a:prstGeom prst="flowChartExtra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vyjmutí 24"/>
          <p:cNvSpPr/>
          <p:nvPr/>
        </p:nvSpPr>
        <p:spPr>
          <a:xfrm>
            <a:off x="3563888" y="3412651"/>
            <a:ext cx="1152128" cy="864096"/>
          </a:xfrm>
          <a:prstGeom prst="flowChartExtra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vyjmutí 25"/>
          <p:cNvSpPr/>
          <p:nvPr/>
        </p:nvSpPr>
        <p:spPr>
          <a:xfrm>
            <a:off x="4722912" y="3412651"/>
            <a:ext cx="1152128" cy="864096"/>
          </a:xfrm>
          <a:prstGeom prst="flowChartExtra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loučení 26"/>
          <p:cNvSpPr/>
          <p:nvPr/>
        </p:nvSpPr>
        <p:spPr>
          <a:xfrm>
            <a:off x="4146848" y="3412651"/>
            <a:ext cx="1152128" cy="864096"/>
          </a:xfrm>
          <a:prstGeom prst="flowChartMerge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loučení 27"/>
          <p:cNvSpPr/>
          <p:nvPr/>
        </p:nvSpPr>
        <p:spPr>
          <a:xfrm>
            <a:off x="2987824" y="3412651"/>
            <a:ext cx="1152128" cy="864096"/>
          </a:xfrm>
          <a:prstGeom prst="flowChartMerge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vyjmutí 28">
            <a:hlinkClick r:id="rId2" action="ppaction://hlinksldjump"/>
          </p:cNvPr>
          <p:cNvSpPr/>
          <p:nvPr/>
        </p:nvSpPr>
        <p:spPr>
          <a:xfrm>
            <a:off x="4146848" y="2548555"/>
            <a:ext cx="1152128" cy="864096"/>
          </a:xfrm>
          <a:prstGeom prst="flowChartExtra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vyjmutí 29">
            <a:hlinkClick r:id="rId3" action="ppaction://hlinksldjump"/>
          </p:cNvPr>
          <p:cNvSpPr/>
          <p:nvPr/>
        </p:nvSpPr>
        <p:spPr>
          <a:xfrm>
            <a:off x="2994720" y="2548555"/>
            <a:ext cx="1152128" cy="864096"/>
          </a:xfrm>
          <a:prstGeom prst="flowChartExtra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Vývojový diagram: sloučení 30">
            <a:hlinkClick r:id="rId4" action="ppaction://hlinksldjump"/>
          </p:cNvPr>
          <p:cNvSpPr/>
          <p:nvPr/>
        </p:nvSpPr>
        <p:spPr>
          <a:xfrm>
            <a:off x="3570784" y="2548555"/>
            <a:ext cx="1152128" cy="864096"/>
          </a:xfrm>
          <a:prstGeom prst="flowChartMerge">
            <a:avLst/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2" name="Vývojový diagram: vyjmutí 31"/>
          <p:cNvSpPr/>
          <p:nvPr/>
        </p:nvSpPr>
        <p:spPr>
          <a:xfrm>
            <a:off x="3570784" y="1684459"/>
            <a:ext cx="1152128" cy="864096"/>
          </a:xfrm>
          <a:prstGeom prst="flowChartExtra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920664" y="1920230"/>
            <a:ext cx="4523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hlinkClick r:id="rId5" action="ppaction://hlinksldjump"/>
              </a:rPr>
              <a:t>A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345719" y="2766320"/>
            <a:ext cx="4363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hlinkClick r:id="rId3" action="ppaction://hlinksldjump"/>
              </a:rPr>
              <a:t>B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931084" y="2566561"/>
            <a:ext cx="4315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hlinkClick r:id="rId4" action="ppaction://hlinksldjump"/>
              </a:rPr>
              <a:t>C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488713" y="2766320"/>
            <a:ext cx="4683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hlinkClick r:id="rId2" action="ppaction://hlinksldjump"/>
              </a:rPr>
              <a:t>D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782479" y="3646765"/>
            <a:ext cx="4106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hlinkClick r:id="rId6" action="ppaction://hlinksldjump"/>
              </a:rPr>
              <a:t>E</a:t>
            </a:r>
            <a:endParaRPr lang="cs-CZ" sz="3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365757" y="3412650"/>
            <a:ext cx="3962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hlinkClick r:id="rId7" action="ppaction://hlinksldjump"/>
              </a:rPr>
              <a:t>F</a:t>
            </a:r>
            <a:endParaRPr lang="cs-CZ" sz="3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891581" y="3607140"/>
            <a:ext cx="476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hlinkClick r:id="rId8" action="ppaction://hlinksldjump"/>
              </a:rPr>
              <a:t>G</a:t>
            </a:r>
            <a:endParaRPr lang="cs-CZ" sz="36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155161" y="3646765"/>
            <a:ext cx="3016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hlinkClick r:id="rId9" action="ppaction://hlinksldjump"/>
              </a:rPr>
              <a:t>I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245689" y="4494587"/>
            <a:ext cx="3321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hlinkClick r:id="rId10" action="ppaction://hlinksldjump"/>
              </a:rPr>
              <a:t>J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782162" y="4276747"/>
            <a:ext cx="4251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hlinkClick r:id="rId11" action="ppaction://hlinksldjump"/>
              </a:rPr>
              <a:t>K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374572" y="4487396"/>
            <a:ext cx="3786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hlinkClick r:id="rId12" action="ppaction://hlinksldjump"/>
              </a:rPr>
              <a:t>L</a:t>
            </a:r>
            <a:endParaRPr lang="cs-CZ" sz="36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838911" y="4318926"/>
            <a:ext cx="5790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hlinkClick r:id="rId13" action="ppaction://hlinksldjump"/>
              </a:rPr>
              <a:t>M</a:t>
            </a:r>
            <a:endParaRPr lang="cs-CZ" sz="36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474287" y="4493314"/>
            <a:ext cx="4828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hlinkClick r:id="rId14" action="ppaction://hlinksldjump"/>
              </a:rPr>
              <a:t>N</a:t>
            </a:r>
            <a:endParaRPr lang="cs-CZ" sz="36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087116" y="4318926"/>
            <a:ext cx="4908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hlinkClick r:id="rId15" action="ppaction://hlinksldjump"/>
              </a:rPr>
              <a:t>O</a:t>
            </a:r>
            <a:endParaRPr lang="cs-CZ" sz="36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656387" y="4494512"/>
            <a:ext cx="4235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hlinkClick r:id="rId16" action="ppaction://hlinksldjump"/>
              </a:rPr>
              <a:t>P</a:t>
            </a:r>
            <a:endParaRPr lang="cs-CZ" sz="36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1618329" y="5397124"/>
            <a:ext cx="4347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hlinkClick r:id="rId17" action="ppaction://hlinksldjump"/>
              </a:rPr>
              <a:t>R</a:t>
            </a:r>
            <a:endParaRPr lang="cs-CZ" sz="36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2220525" y="5184794"/>
            <a:ext cx="3962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hlinkClick r:id="rId18" action="ppaction://hlinksldjump"/>
              </a:rPr>
              <a:t>S</a:t>
            </a:r>
            <a:endParaRPr lang="cs-CZ" sz="36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794531" y="5354521"/>
            <a:ext cx="4090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hlinkClick r:id="rId19" action="ppaction://hlinksldjump"/>
              </a:rPr>
              <a:t>T</a:t>
            </a:r>
            <a:endParaRPr lang="cs-CZ" sz="36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3323276" y="5184795"/>
            <a:ext cx="4812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hlinkClick r:id="rId20" action="ppaction://hlinksldjump"/>
              </a:rPr>
              <a:t>U</a:t>
            </a:r>
            <a:endParaRPr lang="cs-CZ" sz="36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3905435" y="5354520"/>
            <a:ext cx="4459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hlinkClick r:id="rId21" action="ppaction://hlinksldjump"/>
              </a:rPr>
              <a:t>V</a:t>
            </a:r>
            <a:endParaRPr lang="cs-CZ" sz="36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425394" y="5185403"/>
            <a:ext cx="5950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hlinkClick r:id="rId22" action="ppaction://hlinksldjump"/>
              </a:rPr>
              <a:t>W</a:t>
            </a:r>
            <a:endParaRPr lang="cs-CZ" sz="36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5094247" y="5354522"/>
            <a:ext cx="4235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hlinkClick r:id="rId23" action="ppaction://hlinksldjump"/>
              </a:rPr>
              <a:t>X</a:t>
            </a:r>
            <a:endParaRPr lang="cs-CZ" sz="36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6250568" y="5397124"/>
            <a:ext cx="4010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hlinkClick r:id="rId24" action="ppaction://hlinksldjump"/>
              </a:rPr>
              <a:t>Z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5676425" y="5185402"/>
            <a:ext cx="4090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hlinkClick r:id="rId25" action="ppaction://hlinksldjump"/>
              </a:rPr>
              <a:t>Y</a:t>
            </a:r>
            <a:endParaRPr lang="cs-CZ" sz="36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4488713" y="3406248"/>
            <a:ext cx="4716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hlinkClick r:id="rId26" action="ppaction://hlinksldjump"/>
              </a:rPr>
              <a:t>H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630135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66"/>
          </a:solidFill>
          <a:ln>
            <a:solidFill>
              <a:srgbClr val="FF0000"/>
            </a:solidFill>
          </a:ln>
        </p:spPr>
        <p:txBody>
          <a:bodyPr/>
          <a:lstStyle/>
          <a:p>
            <a:pPr marL="0" indent="0" algn="ctr">
              <a:buNone/>
            </a:pPr>
            <a:endParaRPr lang="cs-CZ" sz="72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400" dirty="0" smtClean="0"/>
              <a:t>nepřítomnost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absence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3779912" y="1772816"/>
            <a:ext cx="1368152" cy="1152128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/>
              <a:t>A</a:t>
            </a:r>
            <a:endParaRPr lang="cs-CZ" sz="7200" dirty="0"/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740352" y="5085184"/>
            <a:ext cx="864096" cy="936104"/>
          </a:xfrm>
          <a:prstGeom prst="actionButtonHom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6509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66"/>
          </a:solidFill>
          <a:ln>
            <a:solidFill>
              <a:srgbClr val="FF0000"/>
            </a:solidFill>
          </a:ln>
        </p:spPr>
        <p:txBody>
          <a:bodyPr/>
          <a:lstStyle/>
          <a:p>
            <a:pPr marL="0" indent="0" algn="ctr">
              <a:buNone/>
            </a:pPr>
            <a:endParaRPr lang="cs-CZ" sz="66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/>
              <a:t>v</a:t>
            </a:r>
            <a:r>
              <a:rPr lang="cs-CZ" sz="4400" dirty="0" smtClean="0"/>
              <a:t>ěda o životě organismů</a:t>
            </a:r>
            <a:endParaRPr lang="cs-CZ" sz="4400" dirty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biologie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779912" y="1772816"/>
            <a:ext cx="1368152" cy="1152128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/>
              <a:t>B</a:t>
            </a: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740352" y="5085184"/>
            <a:ext cx="864096" cy="936104"/>
          </a:xfrm>
          <a:prstGeom prst="actionButtonHom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7309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66"/>
          </a:solidFill>
          <a:ln>
            <a:solidFill>
              <a:srgbClr val="FF0000"/>
            </a:solidFill>
          </a:ln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cs-CZ" sz="7200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4400" dirty="0"/>
              <a:t>l</a:t>
            </a:r>
            <a:r>
              <a:rPr lang="cs-CZ" sz="4400" dirty="0" smtClean="0"/>
              <a:t>esklý, tvrdý klobouk válcovitého tvaru</a:t>
            </a:r>
          </a:p>
          <a:p>
            <a:pPr marL="0" indent="0" algn="ctr">
              <a:buNone/>
            </a:pPr>
            <a:endParaRPr lang="cs-CZ" sz="44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cylindr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779912" y="1772816"/>
            <a:ext cx="1368152" cy="1152128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/>
              <a:t>C</a:t>
            </a: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740352" y="5085184"/>
            <a:ext cx="864096" cy="936104"/>
          </a:xfrm>
          <a:prstGeom prst="actionButtonHom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1673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66"/>
          </a:solidFill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7200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44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4400" dirty="0" smtClean="0"/>
              <a:t>předříkávání textu k zapisování</a:t>
            </a:r>
          </a:p>
          <a:p>
            <a:pPr marL="0" indent="0" algn="ctr">
              <a:buNone/>
            </a:pPr>
            <a:endParaRPr lang="cs-CZ" sz="44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diktát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3779912" y="1772816"/>
            <a:ext cx="1368152" cy="1152128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/>
              <a:t>D</a:t>
            </a: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740352" y="5085184"/>
            <a:ext cx="864096" cy="936104"/>
          </a:xfrm>
          <a:prstGeom prst="actionButtonHom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788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66"/>
          </a:solidFill>
          <a:ln>
            <a:solidFill>
              <a:srgbClr val="FF0000"/>
            </a:solidFill>
          </a:ln>
        </p:spPr>
        <p:txBody>
          <a:bodyPr/>
          <a:lstStyle/>
          <a:p>
            <a:pPr marL="0" indent="0" algn="ctr">
              <a:buNone/>
            </a:pPr>
            <a:endParaRPr lang="cs-CZ" sz="72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400" dirty="0" smtClean="0"/>
              <a:t>národní hospodářství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ekonomika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779912" y="1772816"/>
            <a:ext cx="1368152" cy="1152128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/>
              <a:t>E</a:t>
            </a:r>
            <a:endParaRPr lang="cs-CZ" sz="7200" dirty="0"/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740352" y="5085184"/>
            <a:ext cx="864096" cy="936104"/>
          </a:xfrm>
          <a:prstGeom prst="actionButtonHom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039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66"/>
          </a:solidFill>
          <a:ln>
            <a:solidFill>
              <a:srgbClr val="FF0000"/>
            </a:solidFill>
          </a:ln>
        </p:spPr>
        <p:txBody>
          <a:bodyPr/>
          <a:lstStyle/>
          <a:p>
            <a:pPr marL="0" indent="0" algn="ctr">
              <a:buNone/>
            </a:pPr>
            <a:endParaRPr lang="cs-CZ" sz="66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/>
              <a:t>z</a:t>
            </a:r>
            <a:r>
              <a:rPr lang="cs-CZ" sz="4400" dirty="0" smtClean="0"/>
              <a:t>lomenina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fraktura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779912" y="1772816"/>
            <a:ext cx="1368152" cy="1152128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/>
              <a:t>F</a:t>
            </a: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740352" y="5085184"/>
            <a:ext cx="864096" cy="936104"/>
          </a:xfrm>
          <a:prstGeom prst="actionButtonHom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3227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66"/>
          </a:solidFill>
          <a:ln>
            <a:solidFill>
              <a:srgbClr val="FF0000"/>
            </a:solidFill>
          </a:ln>
        </p:spPr>
        <p:txBody>
          <a:bodyPr/>
          <a:lstStyle/>
          <a:p>
            <a:pPr marL="0" indent="0" algn="ctr">
              <a:buNone/>
            </a:pPr>
            <a:endParaRPr lang="cs-CZ" sz="72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/>
              <a:t>v</a:t>
            </a:r>
            <a:r>
              <a:rPr lang="cs-CZ" sz="4400" dirty="0" smtClean="0"/>
              <a:t>ěda o zákonech dědičnosti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genetika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779912" y="1772816"/>
            <a:ext cx="1368152" cy="1152128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/>
              <a:t>G</a:t>
            </a: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740352" y="5085184"/>
            <a:ext cx="864096" cy="936104"/>
          </a:xfrm>
          <a:prstGeom prst="actionButtonHom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9556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66"/>
          </a:solidFill>
          <a:ln>
            <a:solidFill>
              <a:srgbClr val="FF0000"/>
            </a:solidFill>
          </a:ln>
        </p:spPr>
        <p:txBody>
          <a:bodyPr/>
          <a:lstStyle/>
          <a:p>
            <a:pPr marL="0" indent="0" algn="ctr">
              <a:buNone/>
            </a:pPr>
            <a:endParaRPr lang="cs-CZ" sz="72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/>
              <a:t>n</a:t>
            </a:r>
            <a:r>
              <a:rPr lang="cs-CZ" sz="4400" dirty="0" smtClean="0"/>
              <a:t>evýhoda, znevýhodnění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handicap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779912" y="1772816"/>
            <a:ext cx="1368152" cy="1152128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/>
              <a:t>H</a:t>
            </a: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740352" y="5085184"/>
            <a:ext cx="864096" cy="936104"/>
          </a:xfrm>
          <a:prstGeom prst="actionButtonHom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0866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66"/>
          </a:solidFill>
          <a:ln>
            <a:solidFill>
              <a:srgbClr val="FF0000"/>
            </a:solidFill>
          </a:ln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cs-CZ" sz="72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/>
              <a:t>k</a:t>
            </a:r>
            <a:r>
              <a:rPr lang="cs-CZ" sz="4400" dirty="0" smtClean="0"/>
              <a:t>resba nebo malba jako doprovod tištěného textu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ilustrace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779912" y="1772816"/>
            <a:ext cx="1368152" cy="1152128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/>
              <a:t>I</a:t>
            </a: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740352" y="5085184"/>
            <a:ext cx="864096" cy="936104"/>
          </a:xfrm>
          <a:prstGeom prst="actionButtonHom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2790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66"/>
          </a:solidFill>
          <a:ln>
            <a:solidFill>
              <a:srgbClr val="FF0000"/>
            </a:solidFill>
          </a:ln>
        </p:spPr>
        <p:txBody>
          <a:bodyPr/>
          <a:lstStyle/>
          <a:p>
            <a:pPr marL="0" indent="0" algn="ctr"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r>
              <a:rPr lang="cs-CZ" sz="4400" dirty="0" smtClean="0"/>
              <a:t>významné výročí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jubileum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779912" y="1772816"/>
            <a:ext cx="1368152" cy="1152128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/>
              <a:t>J</a:t>
            </a: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740352" y="5085184"/>
            <a:ext cx="864096" cy="936104"/>
          </a:xfrm>
          <a:prstGeom prst="actionButtonHom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9449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66"/>
          </a:solidFill>
          <a:ln>
            <a:solidFill>
              <a:srgbClr val="FF0000"/>
            </a:solidFill>
          </a:ln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r>
              <a:rPr lang="cs-CZ" sz="4400" dirty="0" smtClean="0"/>
              <a:t>gotický chrám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katedrála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779912" y="1772816"/>
            <a:ext cx="1368152" cy="1152128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/>
              <a:t>K</a:t>
            </a:r>
            <a:endParaRPr lang="cs-CZ" sz="7200" dirty="0"/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740352" y="5085184"/>
            <a:ext cx="864096" cy="936104"/>
          </a:xfrm>
          <a:prstGeom prst="actionButtonHom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5043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66"/>
          </a:solidFill>
          <a:ln>
            <a:solidFill>
              <a:srgbClr val="FF0000"/>
            </a:solidFill>
          </a:ln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cs-CZ" sz="7200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/>
              <a:t>b</a:t>
            </a:r>
            <a:r>
              <a:rPr lang="cs-CZ" sz="4400" dirty="0" smtClean="0"/>
              <a:t>ásnictví vyjadřující subjektivní pocity, nálady autora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lyrika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779912" y="1772816"/>
            <a:ext cx="1368152" cy="1152128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/>
              <a:t>L</a:t>
            </a: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740352" y="5085184"/>
            <a:ext cx="864096" cy="936104"/>
          </a:xfrm>
          <a:prstGeom prst="actionButtonHom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8987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66"/>
          </a:solidFill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7200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hlavní město státu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metropole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779912" y="1772816"/>
            <a:ext cx="1368152" cy="1152128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/>
              <a:t>M</a:t>
            </a: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740352" y="5085184"/>
            <a:ext cx="864096" cy="936104"/>
          </a:xfrm>
          <a:prstGeom prst="actionButtonHom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727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66"/>
          </a:solidFill>
          <a:ln>
            <a:solidFill>
              <a:srgbClr val="FF0000"/>
            </a:solidFill>
          </a:ln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cs-CZ" sz="7200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/>
              <a:t>j</a:t>
            </a:r>
            <a:r>
              <a:rPr lang="cs-CZ" sz="4400" dirty="0" smtClean="0"/>
              <a:t>edovatý alkaloid obsažený v tabáku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nikotin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779912" y="1772816"/>
            <a:ext cx="1368152" cy="1152128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/>
              <a:t>N</a:t>
            </a: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740352" y="5085184"/>
            <a:ext cx="864096" cy="936104"/>
          </a:xfrm>
          <a:prstGeom prst="actionButtonHom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280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66"/>
          </a:solidFill>
          <a:ln>
            <a:solidFill>
              <a:srgbClr val="FF0000"/>
            </a:solidFill>
          </a:ln>
        </p:spPr>
        <p:txBody>
          <a:bodyPr/>
          <a:lstStyle/>
          <a:p>
            <a:pPr marL="0" indent="0" algn="ctr">
              <a:buNone/>
            </a:pPr>
            <a:endParaRPr lang="cs-CZ" sz="72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400" dirty="0" smtClean="0"/>
              <a:t>rozsudek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ortel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779912" y="1772816"/>
            <a:ext cx="1368152" cy="1152128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/>
              <a:t>O</a:t>
            </a:r>
          </a:p>
        </p:txBody>
      </p:sp>
      <p:sp>
        <p:nvSpPr>
          <p:cNvPr id="6" name="Tlačítko akce: Domů 5">
            <a:hlinkClick r:id="rId2" action="ppaction://hlinksldjump" highlightClick="1"/>
          </p:cNvPr>
          <p:cNvSpPr/>
          <p:nvPr/>
        </p:nvSpPr>
        <p:spPr>
          <a:xfrm>
            <a:off x="7740352" y="5085184"/>
            <a:ext cx="864096" cy="936104"/>
          </a:xfrm>
          <a:prstGeom prst="actionButtonHom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5000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66"/>
          </a:solidFill>
          <a:ln>
            <a:solidFill>
              <a:srgbClr val="FF0000"/>
            </a:solidFill>
          </a:ln>
        </p:spPr>
        <p:txBody>
          <a:bodyPr/>
          <a:lstStyle/>
          <a:p>
            <a:pPr marL="0" indent="0" algn="ctr">
              <a:buNone/>
            </a:pPr>
            <a:endParaRPr lang="cs-CZ" sz="7200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/>
              <a:t>v</a:t>
            </a:r>
            <a:r>
              <a:rPr lang="cs-CZ" sz="4400" dirty="0" smtClean="0"/>
              <a:t>ěda zabývající se duševními jevy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psychologie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779912" y="1772816"/>
            <a:ext cx="1368152" cy="1152128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/>
              <a:t>P</a:t>
            </a: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740352" y="5085184"/>
            <a:ext cx="864096" cy="936104"/>
          </a:xfrm>
          <a:prstGeom prst="actionButtonHom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9930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66"/>
          </a:solidFill>
          <a:ln>
            <a:solidFill>
              <a:srgbClr val="FF0000"/>
            </a:solidFill>
          </a:ln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r>
              <a:rPr lang="cs-CZ" sz="4400" dirty="0" smtClean="0"/>
              <a:t>přístroj na prosvěcování předmětů nebo částí těla zářením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rentgen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779912" y="1772816"/>
            <a:ext cx="1368152" cy="1152128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/>
              <a:t>R</a:t>
            </a: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740352" y="5085184"/>
            <a:ext cx="864096" cy="936104"/>
          </a:xfrm>
          <a:prstGeom prst="actionButtonHom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3787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66"/>
          </a:solidFill>
          <a:ln>
            <a:solidFill>
              <a:srgbClr val="FF0000"/>
            </a:solidFill>
          </a:ln>
        </p:spPr>
        <p:txBody>
          <a:bodyPr/>
          <a:lstStyle/>
          <a:p>
            <a:pPr marL="0" indent="0" algn="ctr">
              <a:buNone/>
            </a:pPr>
            <a:endParaRPr lang="cs-CZ" sz="7200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/>
              <a:t>v</a:t>
            </a:r>
            <a:r>
              <a:rPr lang="cs-CZ" sz="4400" dirty="0" smtClean="0"/>
              <a:t>ětší sportoviště s hledištěm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stadion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779912" y="1772816"/>
            <a:ext cx="1368152" cy="1152128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/>
              <a:t>S</a:t>
            </a: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740352" y="5085184"/>
            <a:ext cx="864096" cy="936104"/>
          </a:xfrm>
          <a:prstGeom prst="actionButtonHom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4579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66"/>
          </a:solidFill>
          <a:ln>
            <a:solidFill>
              <a:srgbClr val="FF0000"/>
            </a:solidFill>
          </a:ln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r>
              <a:rPr lang="cs-CZ" sz="4400" dirty="0" smtClean="0"/>
              <a:t>doba, lhůta vyměřená ke splnění nějaké povinnosti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termín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779912" y="1772816"/>
            <a:ext cx="1368152" cy="1152128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/>
              <a:t>T</a:t>
            </a: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740352" y="5085184"/>
            <a:ext cx="864096" cy="936104"/>
          </a:xfrm>
          <a:prstGeom prst="actionButtonHom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882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66"/>
          </a:solidFill>
          <a:ln>
            <a:solidFill>
              <a:srgbClr val="FF0000"/>
            </a:solidFill>
          </a:ln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cs-CZ" sz="7200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/>
              <a:t>o</a:t>
            </a:r>
            <a:r>
              <a:rPr lang="cs-CZ" sz="4400" dirty="0" smtClean="0"/>
              <a:t>děv označující příslušnost majitele k určité skupině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uniforma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779912" y="1772816"/>
            <a:ext cx="1368152" cy="1152128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/>
              <a:t>U</a:t>
            </a: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740352" y="5085184"/>
            <a:ext cx="864096" cy="936104"/>
          </a:xfrm>
          <a:prstGeom prst="actionButtonHom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3582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66"/>
          </a:solidFill>
          <a:ln>
            <a:solidFill>
              <a:srgbClr val="FF0000"/>
            </a:solidFill>
          </a:ln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cs-CZ" sz="7200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/>
              <a:t>s</a:t>
            </a:r>
            <a:r>
              <a:rPr lang="cs-CZ" sz="4400" dirty="0" smtClean="0"/>
              <a:t>trunný smyčcový nástroj, větší než housle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viola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779912" y="1772816"/>
            <a:ext cx="1368152" cy="1152128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/>
              <a:t>V</a:t>
            </a:r>
            <a:endParaRPr lang="cs-CZ" sz="7200" dirty="0"/>
          </a:p>
        </p:txBody>
      </p:sp>
      <p:sp>
        <p:nvSpPr>
          <p:cNvPr id="6" name="Tlačítko akce: Domů 5">
            <a:hlinkClick r:id="rId2" action="ppaction://hlinksldjump" highlightClick="1"/>
          </p:cNvPr>
          <p:cNvSpPr/>
          <p:nvPr/>
        </p:nvSpPr>
        <p:spPr>
          <a:xfrm>
            <a:off x="7740352" y="5085184"/>
            <a:ext cx="864096" cy="936104"/>
          </a:xfrm>
          <a:prstGeom prst="actionButtonHom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4218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66"/>
          </a:solidFill>
          <a:ln>
            <a:solidFill>
              <a:srgbClr val="FF0000"/>
            </a:solidFill>
          </a:ln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cs-CZ" sz="7200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/>
              <a:t>p</a:t>
            </a:r>
            <a:r>
              <a:rPr lang="cs-CZ" sz="4400" dirty="0" smtClean="0"/>
              <a:t>róza nebo film situovaný do doby Divokého západu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western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779912" y="1772816"/>
            <a:ext cx="1368152" cy="1152128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/>
              <a:t>W</a:t>
            </a: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740352" y="5085184"/>
            <a:ext cx="864096" cy="936104"/>
          </a:xfrm>
          <a:prstGeom prst="actionButtonHom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370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66"/>
          </a:solidFill>
          <a:ln>
            <a:solidFill>
              <a:srgbClr val="FF0000"/>
            </a:solidFill>
          </a:ln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cs-CZ" sz="7200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/>
              <a:t>o</a:t>
            </a:r>
            <a:r>
              <a:rPr lang="cs-CZ" sz="4400" dirty="0" smtClean="0"/>
              <a:t>dpor, nepřátelství ke všemu cizímu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xenofobie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779912" y="1772816"/>
            <a:ext cx="1368152" cy="1152128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/>
              <a:t>X</a:t>
            </a: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740352" y="5085184"/>
            <a:ext cx="864096" cy="936104"/>
          </a:xfrm>
          <a:prstGeom prst="actionButtonHom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166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rgbClr val="FFFF66"/>
          </a:solidFill>
          <a:ln>
            <a:solidFill>
              <a:srgbClr val="FF0000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400" dirty="0"/>
              <a:t>b</a:t>
            </a:r>
            <a:r>
              <a:rPr lang="cs-CZ" sz="4400" dirty="0" smtClean="0"/>
              <a:t>ritská a americká délková jednotka (0,9144 m)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yard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707904" y="1700808"/>
            <a:ext cx="1368152" cy="1224136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/>
              <a:t>Y</a:t>
            </a:r>
            <a:endParaRPr lang="cs-CZ" dirty="0"/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7740352" y="5085184"/>
            <a:ext cx="864096" cy="936104"/>
          </a:xfrm>
          <a:prstGeom prst="actionButtonHom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9196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66"/>
          </a:solidFill>
          <a:ln>
            <a:solidFill>
              <a:srgbClr val="FF0000"/>
            </a:solidFill>
          </a:ln>
        </p:spPr>
        <p:txBody>
          <a:bodyPr/>
          <a:lstStyle/>
          <a:p>
            <a:pPr marL="0" indent="0" algn="ctr">
              <a:buNone/>
            </a:pPr>
            <a:endParaRPr lang="cs-CZ" sz="7200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/>
              <a:t>v</a:t>
            </a:r>
            <a:r>
              <a:rPr lang="cs-CZ" sz="4400" dirty="0" smtClean="0"/>
              <a:t>ěda o živočišstvu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zoologie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779912" y="1772816"/>
            <a:ext cx="1368152" cy="1152128"/>
          </a:xfrm>
          <a:prstGeom prst="round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/>
              <a:t>Z</a:t>
            </a:r>
          </a:p>
        </p:txBody>
      </p:sp>
      <p:sp>
        <p:nvSpPr>
          <p:cNvPr id="5" name="Tlačítko akce: Domů 4">
            <a:hlinkClick r:id="rId2" action="ppaction://hlinksldjump" highlightClick="1"/>
          </p:cNvPr>
          <p:cNvSpPr/>
          <p:nvPr/>
        </p:nvSpPr>
        <p:spPr>
          <a:xfrm>
            <a:off x="7740352" y="5085184"/>
            <a:ext cx="864096" cy="936104"/>
          </a:xfrm>
          <a:prstGeom prst="actionButtonHom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2798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374</TotalTime>
  <Words>256</Words>
  <Application>Microsoft Office PowerPoint</Application>
  <PresentationFormat>Předvádění na obrazovce (4:3)</PresentationFormat>
  <Paragraphs>195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Motiv systému Office</vt:lpstr>
      <vt:lpstr>Prezentace aplikace PowerPoint</vt:lpstr>
      <vt:lpstr>A – Z kvíz</vt:lpstr>
      <vt:lpstr>A – Z kvíz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Michaela Blažková</dc:creator>
  <cp:lastModifiedBy>Michaela Blažková</cp:lastModifiedBy>
  <cp:revision>31</cp:revision>
  <dcterms:created xsi:type="dcterms:W3CDTF">2012-10-16T14:08:54Z</dcterms:created>
  <dcterms:modified xsi:type="dcterms:W3CDTF">2012-10-24T06:31:39Z</dcterms:modified>
</cp:coreProperties>
</file>