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FFCC99"/>
    <a:srgbClr val="BBD3D3"/>
    <a:srgbClr val="003366"/>
    <a:srgbClr val="99FFCC"/>
    <a:srgbClr val="99CCFF"/>
    <a:srgbClr val="99FF33"/>
    <a:srgbClr val="A1D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C19069-C888-4D30-8950-D85B4345BA7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EAB29-AA07-4D4A-9C25-07D629345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130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1EAB29-AA07-4D4A-9C25-07D6293450C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875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623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764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334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888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299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53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395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422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819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80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837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CE134-1112-465B-A950-5E7294544562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BDACF6-AE5F-48FF-8962-CD4ACAAF8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723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423241"/>
              </p:ext>
            </p:extLst>
          </p:nvPr>
        </p:nvGraphicFramePr>
        <p:xfrm>
          <a:off x="1524000" y="1397000"/>
          <a:ext cx="6720408" cy="2494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VY_32_Inovace_10.1.4  </a:t>
                      </a:r>
                      <a:r>
                        <a:rPr lang="cs-CZ" dirty="0" smtClean="0"/>
                        <a:t>Slovesný vid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slouží k výkladu a procvičení mluvnické kategorie vidu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00093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Slovesný vid</a:t>
            </a:r>
            <a:endParaRPr lang="cs-CZ" sz="6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191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516" y="116632"/>
            <a:ext cx="8568952" cy="1282154"/>
          </a:xfr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České sloveso existuje ve dvou (až třech) podobách, které mají stejný význam, ale odlišují se od sebe vztahem k ukončenosti děje.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5069160"/>
          </a:xfr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91680" y="2132856"/>
            <a:ext cx="2664296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99992" y="2132856"/>
            <a:ext cx="2520280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107504" y="2420888"/>
            <a:ext cx="3744416" cy="1296144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DOKONAVÁ</a:t>
            </a:r>
          </a:p>
          <a:p>
            <a:r>
              <a:rPr lang="cs-CZ" sz="2200" dirty="0" smtClean="0">
                <a:solidFill>
                  <a:srgbClr val="002060"/>
                </a:solidFill>
              </a:rPr>
              <a:t>Vyjadřují děj jako ohraničený nebo jednorázový</a:t>
            </a:r>
            <a:endParaRPr lang="cs-CZ" sz="2200" dirty="0">
              <a:solidFill>
                <a:srgbClr val="00206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364088" y="2420888"/>
            <a:ext cx="3599892" cy="1296144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NEDOKONAVÁ</a:t>
            </a:r>
          </a:p>
          <a:p>
            <a:r>
              <a:rPr lang="cs-CZ" sz="2200" dirty="0" smtClean="0">
                <a:solidFill>
                  <a:srgbClr val="002060"/>
                </a:solidFill>
              </a:rPr>
              <a:t>Vyjadřují děj jako probíhající nebo opakovaný</a:t>
            </a:r>
            <a:endParaRPr lang="cs-CZ" sz="22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861048"/>
            <a:ext cx="780624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  <a:r>
              <a:rPr lang="cs-CZ" sz="2400" dirty="0" smtClean="0"/>
              <a:t>vidí				   - 			vidí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apíše				   - 			píše</a:t>
            </a:r>
          </a:p>
          <a:p>
            <a:r>
              <a:rPr lang="cs-CZ" sz="2400" dirty="0"/>
              <a:t>ř</a:t>
            </a:r>
            <a:r>
              <a:rPr lang="cs-CZ" sz="2400" dirty="0" smtClean="0"/>
              <a:t>ekne				   - 			říká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oupí				   - 			kupuje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odí				   - 			hází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akoupí			   -			nakupuje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72075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  <p:bldP spid="13" grpId="0" animBg="1"/>
      <p:bldP spid="14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470" y="116632"/>
            <a:ext cx="8802751" cy="280831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Slovesa dokonavá nemohou vyjádřit přítomný děj, jejich tvary přítomného času označují děj budoucí.</a:t>
            </a:r>
            <a:br>
              <a:rPr lang="cs-CZ" sz="3200" dirty="0" smtClean="0"/>
            </a:br>
            <a:r>
              <a:rPr lang="cs-CZ" sz="3200" dirty="0" smtClean="0"/>
              <a:t>	</a:t>
            </a:r>
            <a:r>
              <a:rPr lang="cs-CZ" sz="3200" i="1" dirty="0" smtClean="0"/>
              <a:t>napíše dopis, postaví dům</a:t>
            </a:r>
            <a:br>
              <a:rPr lang="cs-CZ" sz="3200" i="1" dirty="0" smtClean="0"/>
            </a:br>
            <a:r>
              <a:rPr lang="cs-CZ" sz="3200" i="1" dirty="0" smtClean="0"/>
              <a:t/>
            </a:r>
            <a:br>
              <a:rPr lang="cs-CZ" sz="3200" i="1" dirty="0" smtClean="0"/>
            </a:br>
            <a:r>
              <a:rPr lang="cs-CZ" sz="3200" dirty="0" smtClean="0"/>
              <a:t>U nedokonavých sloves je budoucí čas vyjádřen složeným slovesným tvarem.</a:t>
            </a:r>
            <a:br>
              <a:rPr lang="cs-CZ" sz="3200" dirty="0" smtClean="0"/>
            </a:b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5988986"/>
              </p:ext>
            </p:extLst>
          </p:nvPr>
        </p:nvGraphicFramePr>
        <p:xfrm>
          <a:off x="184385" y="2924944"/>
          <a:ext cx="8784976" cy="17532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909999"/>
                <a:gridCol w="2088232"/>
                <a:gridCol w="1872208"/>
                <a:gridCol w="1914537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 minulý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 přítomný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 budoucí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dokonavá slovesa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uvařil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uvaří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nedokonavá slovesa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vařil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vaří 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bude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smtClean="0"/>
                        <a:t>vařit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5310024" y="3645024"/>
            <a:ext cx="84615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84385" y="4411959"/>
            <a:ext cx="86409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/>
              <a:t>!</a:t>
            </a:r>
            <a:endParaRPr lang="cs-CZ" sz="15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30760" y="4797152"/>
            <a:ext cx="79563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Slovesa pohybu a některá slovesa stavu vyjadřují budoucí čas tvarem jednoduchým, přesto jsou nedokonavá.</a:t>
            </a:r>
          </a:p>
          <a:p>
            <a:r>
              <a:rPr lang="cs-CZ" sz="2800" dirty="0" smtClean="0"/>
              <a:t>	</a:t>
            </a:r>
            <a:r>
              <a:rPr lang="cs-CZ" sz="2800" b="1" i="1" dirty="0" smtClean="0"/>
              <a:t>jet – pojedu, jdu – půjdu, běžet – poběžím</a:t>
            </a:r>
          </a:p>
        </p:txBody>
      </p:sp>
    </p:spTree>
    <p:extLst>
      <p:ext uri="{BB962C8B-B14F-4D97-AF65-F5344CB8AC3E}">
        <p14:creationId xmlns:p14="http://schemas.microsoft.com/office/powerpoint/2010/main" val="399471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Zakroužkujte v každé řadě sloveso, které je jiného vidu než ostatní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Napsat, psát, dopsat, popsat, přepsat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Vařit, uvařit, zavařit, svařit, dovařit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Zaříkat, naříkat, přeříkat, říkat, vyříkat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Odsedět, nasedět, posedět, vysedět, sedět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Odpracovat, vypracovat, zapracovat, pracovat, zpracovat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Naučit se, vyučit se, učit se, přiučit se, zaučit se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339752" y="1632185"/>
            <a:ext cx="809864" cy="576064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941626" y="2208249"/>
            <a:ext cx="990391" cy="50405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108701" y="2874430"/>
            <a:ext cx="936104" cy="432048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092280" y="3429000"/>
            <a:ext cx="1080120" cy="50405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41626" y="4509120"/>
            <a:ext cx="1614150" cy="576064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83968" y="5085184"/>
            <a:ext cx="1224136" cy="50405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40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Doplňte vidové dvojice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500578"/>
              </p:ext>
            </p:extLst>
          </p:nvPr>
        </p:nvGraphicFramePr>
        <p:xfrm>
          <a:off x="457200" y="1125538"/>
          <a:ext cx="8229600" cy="5400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114800"/>
                <a:gridCol w="4114800"/>
              </a:tblGrid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Sloveso</a:t>
                      </a:r>
                      <a:r>
                        <a:rPr lang="cs-CZ" sz="2400" baseline="0" dirty="0" smtClean="0"/>
                        <a:t> dokonavé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Sloveso</a:t>
                      </a:r>
                      <a:r>
                        <a:rPr lang="cs-CZ" sz="2400" baseline="0" dirty="0" smtClean="0"/>
                        <a:t> nedokonavé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přijde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přichází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koupí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kupuje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vyhledá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hledá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zazpívá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zpívá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řekne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říká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vyhodí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vyhazuje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hodí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hází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přinese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přináší</a:t>
                      </a:r>
                      <a:endParaRPr lang="cs-CZ" sz="24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uvidí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vidí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Obdélník 14"/>
          <p:cNvSpPr/>
          <p:nvPr/>
        </p:nvSpPr>
        <p:spPr>
          <a:xfrm>
            <a:off x="6012160" y="1772816"/>
            <a:ext cx="1296144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051720" y="2276872"/>
            <a:ext cx="936104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56176" y="2780928"/>
            <a:ext cx="936104" cy="4320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7704" y="3356992"/>
            <a:ext cx="1296144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28184" y="3933056"/>
            <a:ext cx="86409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907704" y="4437112"/>
            <a:ext cx="1296144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156176" y="4941168"/>
            <a:ext cx="936104" cy="4320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07704" y="5445224"/>
            <a:ext cx="115212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228184" y="6093296"/>
            <a:ext cx="86409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959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368152"/>
          </a:xfrm>
        </p:spPr>
        <p:txBody>
          <a:bodyPr>
            <a:normAutofit/>
          </a:bodyPr>
          <a:lstStyle/>
          <a:p>
            <a:pPr algn="l"/>
            <a:r>
              <a:rPr lang="cs-CZ" sz="3200" u="sng" dirty="0" smtClean="0"/>
              <a:t>Utvořte zákazy k těmto příkazům a všimněte si rozdílu ve slovesném vidu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42535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Otevři okno! 	–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Skoč do vody! 	   –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Vezmi si teplé šaty! 	   –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Půjč mu tu knihu! 	–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Jdi na procházku! 	–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7784" y="1916832"/>
            <a:ext cx="504056" cy="504056"/>
          </a:xfrm>
          <a:prstGeom prst="rect">
            <a:avLst/>
          </a:prstGeom>
          <a:solidFill>
            <a:srgbClr val="FFCC99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rgbClr val="C00000"/>
                </a:solidFill>
              </a:rPr>
              <a:t>D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59445" y="2765884"/>
            <a:ext cx="504056" cy="504056"/>
          </a:xfrm>
          <a:prstGeom prst="rect">
            <a:avLst/>
          </a:prstGeom>
          <a:solidFill>
            <a:srgbClr val="FFCC99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rgbClr val="C00000"/>
                </a:solidFill>
              </a:rPr>
              <a:t>D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43908" y="3573016"/>
            <a:ext cx="504056" cy="504056"/>
          </a:xfrm>
          <a:prstGeom prst="rect">
            <a:avLst/>
          </a:prstGeom>
          <a:solidFill>
            <a:srgbClr val="FFCC99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rgbClr val="C00000"/>
                </a:solidFill>
              </a:rPr>
              <a:t>D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1880" y="4365104"/>
            <a:ext cx="504056" cy="504056"/>
          </a:xfrm>
          <a:prstGeom prst="rect">
            <a:avLst/>
          </a:prstGeom>
          <a:solidFill>
            <a:srgbClr val="FFCC99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rgbClr val="C00000"/>
                </a:solidFill>
              </a:rPr>
              <a:t>D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1880" y="5229200"/>
            <a:ext cx="504056" cy="504056"/>
          </a:xfrm>
          <a:prstGeom prst="rect">
            <a:avLst/>
          </a:prstGeom>
          <a:solidFill>
            <a:srgbClr val="FFCC99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rgbClr val="C00000"/>
                </a:solidFill>
              </a:rPr>
              <a:t>D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23216" y="1876471"/>
            <a:ext cx="27873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Neotvírej okno!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43908" y="2725524"/>
            <a:ext cx="32160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Neskákej do vody!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532403"/>
            <a:ext cx="3411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Neber si teplé šaty!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79989" y="4324744"/>
            <a:ext cx="3911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Nepůjčuj mu tu knihu!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65851" y="5188840"/>
            <a:ext cx="3939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Nechoď na procházku!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6310582" y="1895468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59917" y="2725524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53748" y="3532403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316416" y="4405463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364925" y="5188840"/>
            <a:ext cx="504056" cy="50405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3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10" grpId="0"/>
      <p:bldP spid="11" grpId="0"/>
      <p:bldP spid="12" grpId="0"/>
      <p:bldP spid="13" grpId="0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4082"/>
          </a:xfrm>
        </p:spPr>
        <p:txBody>
          <a:bodyPr>
            <a:noAutofit/>
          </a:bodyPr>
          <a:lstStyle/>
          <a:p>
            <a:r>
              <a:rPr lang="cs-CZ" sz="3200" u="sng" dirty="0" smtClean="0"/>
              <a:t>U označených sloves určete vid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435280" cy="6237312"/>
          </a:xfrm>
          <a:noFill/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i="1" u="sng" dirty="0" smtClean="0"/>
              <a:t>Jiří Suchý – Letní den</a:t>
            </a:r>
          </a:p>
          <a:p>
            <a:pPr marL="0" indent="0">
              <a:buNone/>
            </a:pPr>
            <a:r>
              <a:rPr lang="cs-CZ" sz="2500" dirty="0" smtClean="0"/>
              <a:t>Ráno vítr stébla trávy</a:t>
            </a:r>
          </a:p>
          <a:p>
            <a:pPr marL="0" indent="0">
              <a:buNone/>
            </a:pPr>
            <a:r>
              <a:rPr lang="cs-CZ" sz="2500" dirty="0" smtClean="0"/>
              <a:t>Loukám </a:t>
            </a:r>
            <a:r>
              <a:rPr lang="cs-CZ" sz="2500" u="sng" dirty="0" smtClean="0"/>
              <a:t>pročeše</a:t>
            </a:r>
            <a:r>
              <a:rPr lang="cs-CZ" sz="2500" dirty="0" smtClean="0"/>
              <a:t>  </a:t>
            </a:r>
            <a:endParaRPr lang="cs-CZ" sz="2500" u="sng" dirty="0" smtClean="0"/>
          </a:p>
          <a:p>
            <a:pPr marL="0" indent="0">
              <a:buNone/>
            </a:pPr>
            <a:r>
              <a:rPr lang="cs-CZ" sz="2500" dirty="0" smtClean="0"/>
              <a:t>Kos </a:t>
            </a:r>
            <a:r>
              <a:rPr lang="cs-CZ" sz="2500" u="sng" dirty="0" smtClean="0"/>
              <a:t>říká</a:t>
            </a:r>
            <a:r>
              <a:rPr lang="cs-CZ" sz="2500" dirty="0" smtClean="0"/>
              <a:t> nejnovější zprávy  </a:t>
            </a:r>
          </a:p>
          <a:p>
            <a:pPr marL="0" indent="0">
              <a:buNone/>
            </a:pPr>
            <a:r>
              <a:rPr lang="cs-CZ" sz="2500" dirty="0" smtClean="0"/>
              <a:t>Čápům na střeše</a:t>
            </a:r>
          </a:p>
          <a:p>
            <a:pPr marL="0" indent="0">
              <a:buNone/>
            </a:pPr>
            <a:r>
              <a:rPr lang="cs-CZ" sz="2500" dirty="0" smtClean="0"/>
              <a:t>A bílý mráček v kapce rosy</a:t>
            </a:r>
          </a:p>
          <a:p>
            <a:pPr marL="0" indent="0">
              <a:buNone/>
            </a:pPr>
            <a:r>
              <a:rPr lang="cs-CZ" sz="2500" dirty="0" smtClean="0"/>
              <a:t>Slunce </a:t>
            </a:r>
            <a:r>
              <a:rPr lang="cs-CZ" sz="2500" u="sng" dirty="0" smtClean="0"/>
              <a:t>zhasíná</a:t>
            </a:r>
            <a:r>
              <a:rPr lang="cs-CZ" sz="2500" dirty="0"/>
              <a:t> </a:t>
            </a:r>
            <a:r>
              <a:rPr lang="cs-CZ" sz="2500" dirty="0" smtClean="0"/>
              <a:t> </a:t>
            </a:r>
            <a:endParaRPr lang="cs-CZ" sz="2500" u="sng" dirty="0" smtClean="0"/>
          </a:p>
          <a:p>
            <a:pPr marL="0" indent="0">
              <a:buNone/>
            </a:pPr>
            <a:r>
              <a:rPr lang="cs-CZ" sz="2500" dirty="0" smtClean="0"/>
              <a:t>A děti chodí bosy Letní den nám </a:t>
            </a:r>
            <a:r>
              <a:rPr lang="cs-CZ" sz="2500" u="sng" dirty="0" smtClean="0"/>
              <a:t>začíná</a:t>
            </a:r>
            <a:r>
              <a:rPr lang="cs-CZ" sz="2500" dirty="0" smtClean="0"/>
              <a:t>  </a:t>
            </a:r>
            <a:endParaRPr lang="cs-CZ" sz="2500" u="sng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u="sng" dirty="0" smtClean="0"/>
              <a:t>Psát</a:t>
            </a:r>
            <a:r>
              <a:rPr lang="cs-CZ" sz="2500" dirty="0" smtClean="0"/>
              <a:t> o kráse léta báseň  </a:t>
            </a:r>
          </a:p>
          <a:p>
            <a:pPr marL="0" indent="0">
              <a:buNone/>
            </a:pPr>
            <a:r>
              <a:rPr lang="cs-CZ" sz="2500" dirty="0" smtClean="0"/>
              <a:t>Dávno jsem </a:t>
            </a:r>
            <a:r>
              <a:rPr lang="cs-CZ" sz="2500" u="sng" dirty="0" smtClean="0"/>
              <a:t>si přál</a:t>
            </a:r>
            <a:r>
              <a:rPr lang="cs-CZ" sz="2500" dirty="0" smtClean="0"/>
              <a:t>  </a:t>
            </a:r>
            <a:endParaRPr lang="cs-CZ" sz="2500" u="sng" dirty="0" smtClean="0"/>
          </a:p>
          <a:p>
            <a:pPr marL="0" indent="0">
              <a:buNone/>
            </a:pPr>
            <a:r>
              <a:rPr lang="cs-CZ" sz="2500" dirty="0" smtClean="0"/>
              <a:t>Však dodnes báseň žádnou já jsem</a:t>
            </a:r>
          </a:p>
          <a:p>
            <a:pPr marL="0" indent="0">
              <a:buNone/>
            </a:pPr>
            <a:r>
              <a:rPr lang="cs-CZ" sz="2500" dirty="0" smtClean="0"/>
              <a:t>Nikde </a:t>
            </a:r>
            <a:r>
              <a:rPr lang="cs-CZ" sz="2500" u="sng" dirty="0" smtClean="0"/>
              <a:t>nenapsal</a:t>
            </a:r>
            <a:r>
              <a:rPr lang="cs-CZ" sz="2500" dirty="0" smtClean="0"/>
              <a:t>  </a:t>
            </a:r>
            <a:endParaRPr lang="cs-CZ" sz="2500" u="sng" dirty="0" smtClean="0"/>
          </a:p>
          <a:p>
            <a:pPr marL="0" indent="0">
              <a:buNone/>
            </a:pPr>
            <a:r>
              <a:rPr lang="cs-CZ" sz="2500" dirty="0" smtClean="0"/>
              <a:t>Častokráte letní den jsem</a:t>
            </a:r>
          </a:p>
          <a:p>
            <a:pPr marL="0" indent="0">
              <a:buNone/>
            </a:pPr>
            <a:r>
              <a:rPr lang="cs-CZ" sz="2500" dirty="0" smtClean="0"/>
              <a:t>Veršem </a:t>
            </a:r>
            <a:r>
              <a:rPr lang="cs-CZ" sz="2500" u="sng" dirty="0" smtClean="0"/>
              <a:t>slavit</a:t>
            </a:r>
            <a:r>
              <a:rPr lang="cs-CZ" sz="2500" dirty="0" smtClean="0"/>
              <a:t> chtěl  </a:t>
            </a:r>
          </a:p>
          <a:p>
            <a:pPr marL="0" indent="0">
              <a:buNone/>
            </a:pPr>
            <a:r>
              <a:rPr lang="cs-CZ" sz="2500" dirty="0" smtClean="0"/>
              <a:t>Však slova jsem pro jeho krásu nikdy </a:t>
            </a:r>
            <a:r>
              <a:rPr lang="cs-CZ" sz="2500" u="sng" dirty="0" smtClean="0"/>
              <a:t>nenašel</a:t>
            </a:r>
            <a:r>
              <a:rPr lang="cs-CZ" sz="2500" dirty="0" smtClean="0"/>
              <a:t>  </a:t>
            </a:r>
            <a:endParaRPr lang="cs-CZ" sz="2500" u="sng" dirty="0"/>
          </a:p>
        </p:txBody>
      </p:sp>
      <p:sp>
        <p:nvSpPr>
          <p:cNvPr id="9" name="Obdélník 8"/>
          <p:cNvSpPr/>
          <p:nvPr/>
        </p:nvSpPr>
        <p:spPr>
          <a:xfrm>
            <a:off x="6639125" y="1854116"/>
            <a:ext cx="1512168" cy="1368152"/>
          </a:xfrm>
          <a:prstGeom prst="rect">
            <a:avLst/>
          </a:prstGeom>
          <a:solidFill>
            <a:srgbClr val="CC33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</a:t>
            </a:r>
            <a:endParaRPr lang="cs-CZ" sz="4800" dirty="0"/>
          </a:p>
        </p:txBody>
      </p:sp>
      <p:sp>
        <p:nvSpPr>
          <p:cNvPr id="10" name="Obdélník 9"/>
          <p:cNvSpPr/>
          <p:nvPr/>
        </p:nvSpPr>
        <p:spPr>
          <a:xfrm>
            <a:off x="6645130" y="4149080"/>
            <a:ext cx="1512168" cy="1368152"/>
          </a:xfrm>
          <a:prstGeom prst="rect">
            <a:avLst/>
          </a:prstGeom>
          <a:solidFill>
            <a:srgbClr val="00206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N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45130" y="1854116"/>
            <a:ext cx="37061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 smtClean="0">
                <a:solidFill>
                  <a:srgbClr val="CC3300"/>
                </a:solidFill>
              </a:rPr>
              <a:t>D</a:t>
            </a:r>
            <a:endParaRPr lang="cs-CZ" sz="2300" b="1" dirty="0">
              <a:solidFill>
                <a:srgbClr val="CC33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45130" y="2436544"/>
            <a:ext cx="37061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 smtClean="0">
                <a:solidFill>
                  <a:srgbClr val="CC3300"/>
                </a:solidFill>
              </a:rPr>
              <a:t>D</a:t>
            </a:r>
            <a:endParaRPr lang="cs-CZ" sz="2300" b="1" dirty="0">
              <a:solidFill>
                <a:srgbClr val="CC33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30605" y="1854116"/>
            <a:ext cx="37061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 smtClean="0">
                <a:solidFill>
                  <a:srgbClr val="CC3300"/>
                </a:solidFill>
              </a:rPr>
              <a:t>D</a:t>
            </a:r>
            <a:endParaRPr lang="cs-CZ" sz="2300" b="1" dirty="0">
              <a:solidFill>
                <a:srgbClr val="CC33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45130" y="4160541"/>
            <a:ext cx="37542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654748" y="4725144"/>
            <a:ext cx="37542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762097" y="4160541"/>
            <a:ext cx="37542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785487" y="4565791"/>
            <a:ext cx="37542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937184" y="5069100"/>
            <a:ext cx="37542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>
                <a:solidFill>
                  <a:srgbClr val="002060"/>
                </a:solidFill>
              </a:rPr>
              <a:t>N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610191" y="5012067"/>
            <a:ext cx="37542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>
                <a:solidFill>
                  <a:srgbClr val="002060"/>
                </a:solidFill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40312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-0.46737 -0.096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68" y="-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7 L -0.35746 -0.3805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82" y="-19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7 L -0.62135 -0.2127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76" y="-1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22222E-6 L -0.18524 -0.231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71" y="-1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L -0.52153 -0.1037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76" y="-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22222E-6 L -0.48386 -0.1141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01" y="-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-0.48316 0.3747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67" y="18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44444E-6 L -0.54965 0.1148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83" y="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-0.23178 0.6277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97" y="3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KRAUSOVÁ, Zdeňka; PAŠKOVÁ, Martina. </a:t>
            </a:r>
            <a:r>
              <a:rPr lang="cs-CZ" sz="2800" i="1" dirty="0"/>
              <a:t>Český jazyk 8 pro základní školy a víceletá gymnázia</a:t>
            </a:r>
            <a:r>
              <a:rPr lang="cs-CZ" sz="2800" dirty="0"/>
              <a:t>. Plzeň: Fraus, 2005, ISBN 80-7238-419-8. </a:t>
            </a:r>
          </a:p>
          <a:p>
            <a:endParaRPr lang="cs-CZ" sz="2800" dirty="0" smtClean="0"/>
          </a:p>
          <a:p>
            <a:r>
              <a:rPr lang="cs-CZ" sz="2800" dirty="0" smtClean="0"/>
              <a:t>KRAUSOVÁ</a:t>
            </a:r>
            <a:r>
              <a:rPr lang="cs-CZ" sz="2800" dirty="0"/>
              <a:t>, Zdeňka; PAŠKOVÁ, Martina. </a:t>
            </a:r>
            <a:r>
              <a:rPr lang="cs-CZ" sz="2800" i="1" dirty="0"/>
              <a:t>Český jazyk 8 pracovní sešit pro základní školy a víceletá gymnázia</a:t>
            </a:r>
            <a:r>
              <a:rPr lang="cs-CZ" sz="2800" dirty="0"/>
              <a:t>. Plzeň: Fraus, 2005, ISBN 80-7238-420-1.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4933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399</Words>
  <Application>Microsoft Office PowerPoint</Application>
  <PresentationFormat>Předvádění na obrazovce (4:3)</PresentationFormat>
  <Paragraphs>121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Slovesný vid</vt:lpstr>
      <vt:lpstr>České sloveso existuje ve dvou (až třech) podobách, které mají stejný význam, ale odlišují se od sebe vztahem k ukončenosti děje.</vt:lpstr>
      <vt:lpstr> Slovesa dokonavá nemohou vyjádřit přítomný děj, jejich tvary přítomného času označují děj budoucí.  napíše dopis, postaví dům  U nedokonavých sloves je budoucí čas vyjádřen složeným slovesným tvarem. </vt:lpstr>
      <vt:lpstr>Zakroužkujte v každé řadě sloveso, které je jiného vidu než ostatní</vt:lpstr>
      <vt:lpstr>Doplňte vidové dvojice</vt:lpstr>
      <vt:lpstr>Utvořte zákazy k těmto příkazům a všimněte si rozdílu ve slovesném vidu</vt:lpstr>
      <vt:lpstr>U označených sloves určete vid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Slovesný vid</dc:title>
  <dc:creator>Michaela Blažková</dc:creator>
  <cp:lastModifiedBy>Michaela Blažková</cp:lastModifiedBy>
  <cp:revision>31</cp:revision>
  <dcterms:created xsi:type="dcterms:W3CDTF">2012-10-11T14:41:16Z</dcterms:created>
  <dcterms:modified xsi:type="dcterms:W3CDTF">2012-11-01T06:48:03Z</dcterms:modified>
</cp:coreProperties>
</file>