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C6D17-DE7F-42D2-BAA3-4E7CC65821B3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6976A-4F84-4A9E-88FD-4B98135DBD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2134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C6D17-DE7F-42D2-BAA3-4E7CC65821B3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6976A-4F84-4A9E-88FD-4B98135DBD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148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C6D17-DE7F-42D2-BAA3-4E7CC65821B3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6976A-4F84-4A9E-88FD-4B98135DBD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84702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C6D17-DE7F-42D2-BAA3-4E7CC65821B3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6976A-4F84-4A9E-88FD-4B98135DBD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87163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C6D17-DE7F-42D2-BAA3-4E7CC65821B3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6976A-4F84-4A9E-88FD-4B98135DBD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12942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C6D17-DE7F-42D2-BAA3-4E7CC65821B3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6976A-4F84-4A9E-88FD-4B98135DBD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5652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C6D17-DE7F-42D2-BAA3-4E7CC65821B3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6976A-4F84-4A9E-88FD-4B98135DBD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57519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C6D17-DE7F-42D2-BAA3-4E7CC65821B3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6976A-4F84-4A9E-88FD-4B98135DBD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91278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C6D17-DE7F-42D2-BAA3-4E7CC65821B3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6976A-4F84-4A9E-88FD-4B98135DBD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82171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C6D17-DE7F-42D2-BAA3-4E7CC65821B3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6976A-4F84-4A9E-88FD-4B98135DBD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62338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C6D17-DE7F-42D2-BAA3-4E7CC65821B3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6976A-4F84-4A9E-88FD-4B98135DBD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09589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C6D17-DE7F-42D2-BAA3-4E7CC65821B3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06976A-4F84-4A9E-88FD-4B98135DBD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66848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6414" y="4869160"/>
            <a:ext cx="6096000" cy="1495425"/>
          </a:xfrm>
          <a:prstGeom prst="rect">
            <a:avLst/>
          </a:prstGeom>
          <a:noFill/>
          <a:ln>
            <a:noFill/>
          </a:ln>
          <a:effectLst/>
        </p:spPr>
      </p:pic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2990668"/>
              </p:ext>
            </p:extLst>
          </p:nvPr>
        </p:nvGraphicFramePr>
        <p:xfrm>
          <a:off x="1524000" y="1397000"/>
          <a:ext cx="6720408" cy="27686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37024"/>
                <a:gridCol w="5083384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Název školy:</a:t>
                      </a:r>
                      <a:endParaRPr lang="cs-CZ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800" b="1" kern="1200" dirty="0" smtClean="0"/>
                        <a:t>ZÁKLADNÍ ŠKOLA SADSKÁ</a:t>
                      </a:r>
                      <a:endParaRPr lang="cs-CZ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200" kern="1200" dirty="0" smtClean="0"/>
                        <a:t>Autor: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Michaela Blažková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Název DUM: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VY_32_Inovace_10.1.5. Antická literatura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Název sady:</a:t>
                      </a:r>
                      <a:endParaRPr lang="cs-CZ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Český jazyk 8. ročník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Číslo projektu: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>
                          <a:effectLst/>
                        </a:rPr>
                        <a:t>CZ.1.07/1.4.00/21.3577</a:t>
                      </a:r>
                      <a:endParaRPr lang="cs-CZ" sz="16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Anotace: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Prezentace je určena žákům</a:t>
                      </a:r>
                      <a:r>
                        <a:rPr lang="cs-CZ" baseline="0" dirty="0" smtClean="0"/>
                        <a:t> 8. ročníku. </a:t>
                      </a:r>
                      <a:r>
                        <a:rPr lang="cs-CZ" baseline="0" dirty="0" smtClean="0"/>
                        <a:t>Formou </a:t>
                      </a:r>
                      <a:r>
                        <a:rPr lang="cs-CZ" baseline="0" smtClean="0"/>
                        <a:t>výkladu je seznamuje </a:t>
                      </a:r>
                      <a:r>
                        <a:rPr lang="cs-CZ" baseline="0" dirty="0" smtClean="0"/>
                        <a:t>s významem antické literatury, jejími představiteli, díly a žánry.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14" name="Obrázek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836712"/>
            <a:ext cx="1043608" cy="1440327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</p:spPr>
      </p:pic>
    </p:spTree>
    <p:extLst>
      <p:ext uri="{BB962C8B-B14F-4D97-AF65-F5344CB8AC3E}">
        <p14:creationId xmlns:p14="http://schemas.microsoft.com/office/powerpoint/2010/main" val="1651046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548680"/>
            <a:ext cx="7772400" cy="1470025"/>
          </a:xfrm>
        </p:spPr>
        <p:txBody>
          <a:bodyPr>
            <a:noAutofit/>
          </a:bodyPr>
          <a:lstStyle/>
          <a:p>
            <a:r>
              <a:rPr lang="cs-CZ" sz="5400" b="1" i="1" u="sng" dirty="0" smtClean="0"/>
              <a:t>Antická</a:t>
            </a:r>
            <a:r>
              <a:rPr lang="cs-CZ" sz="5400" b="1" i="1" u="sng" dirty="0"/>
              <a:t> </a:t>
            </a:r>
            <a:r>
              <a:rPr lang="cs-CZ" sz="5400" b="1" i="1" u="sng" dirty="0" smtClean="0"/>
              <a:t>literatura</a:t>
            </a:r>
            <a:endParaRPr lang="cs-CZ" sz="5400" b="1" i="1" u="sng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4176" y="2204864"/>
            <a:ext cx="3970957" cy="3918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9051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cs-CZ" u="sng" dirty="0" smtClean="0"/>
              <a:t>Antika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124744"/>
            <a:ext cx="8229600" cy="4525963"/>
          </a:xfrm>
        </p:spPr>
        <p:txBody>
          <a:bodyPr/>
          <a:lstStyle/>
          <a:p>
            <a:r>
              <a:rPr lang="cs-CZ" sz="3000" dirty="0"/>
              <a:t>o</a:t>
            </a:r>
            <a:r>
              <a:rPr lang="cs-CZ" sz="3000" dirty="0" smtClean="0"/>
              <a:t>bdobí starověkého Řecka a Říma a jejich kultura </a:t>
            </a:r>
          </a:p>
          <a:p>
            <a:r>
              <a:rPr lang="cs-CZ" sz="3000" dirty="0" smtClean="0"/>
              <a:t>8. stol. př. n. l. – 6. stol. n. l.</a:t>
            </a:r>
          </a:p>
          <a:p>
            <a:r>
              <a:rPr lang="cs-CZ" sz="3000" dirty="0"/>
              <a:t>j</a:t>
            </a:r>
            <a:r>
              <a:rPr lang="cs-CZ" sz="3000" dirty="0" smtClean="0"/>
              <a:t>eden z hlavních zdrojů evropské kulturní tradice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274" y="3300992"/>
            <a:ext cx="3737992" cy="28034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300992"/>
            <a:ext cx="3737992" cy="28034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4859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Literární žánry pěstované v antice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</a:t>
            </a:r>
            <a:r>
              <a:rPr lang="cs-CZ" dirty="0" smtClean="0"/>
              <a:t>rdinský epos</a:t>
            </a:r>
          </a:p>
          <a:p>
            <a:r>
              <a:rPr lang="cs-CZ" dirty="0"/>
              <a:t>l</a:t>
            </a:r>
            <a:r>
              <a:rPr lang="cs-CZ" dirty="0" smtClean="0"/>
              <a:t>yrická poezie</a:t>
            </a:r>
          </a:p>
          <a:p>
            <a:r>
              <a:rPr lang="cs-CZ" dirty="0"/>
              <a:t>b</a:t>
            </a:r>
            <a:r>
              <a:rPr lang="cs-CZ" dirty="0" smtClean="0"/>
              <a:t>ajka</a:t>
            </a:r>
          </a:p>
          <a:p>
            <a:r>
              <a:rPr lang="cs-CZ" dirty="0"/>
              <a:t>h</a:t>
            </a:r>
            <a:r>
              <a:rPr lang="cs-CZ" dirty="0" smtClean="0"/>
              <a:t>istorická próza</a:t>
            </a:r>
          </a:p>
          <a:p>
            <a:r>
              <a:rPr lang="cs-CZ" dirty="0"/>
              <a:t>t</a:t>
            </a:r>
            <a:r>
              <a:rPr lang="cs-CZ" dirty="0" smtClean="0"/>
              <a:t>ragédie</a:t>
            </a:r>
          </a:p>
          <a:p>
            <a:r>
              <a:rPr lang="cs-CZ" dirty="0" smtClean="0"/>
              <a:t>komedie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5840" y="1628800"/>
            <a:ext cx="4367506" cy="3709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0015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778098"/>
          </a:xfrm>
        </p:spPr>
        <p:txBody>
          <a:bodyPr>
            <a:normAutofit/>
          </a:bodyPr>
          <a:lstStyle/>
          <a:p>
            <a:r>
              <a:rPr lang="cs-CZ" sz="3600" u="sng" dirty="0" smtClean="0"/>
              <a:t>Hrdinské eposy</a:t>
            </a:r>
            <a:endParaRPr lang="cs-CZ" sz="40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836712"/>
            <a:ext cx="8568952" cy="56166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u="sng" dirty="0" smtClean="0"/>
              <a:t>Homér</a:t>
            </a:r>
            <a:r>
              <a:rPr lang="cs-CZ" sz="2400" b="1" dirty="0" smtClean="0"/>
              <a:t> – </a:t>
            </a:r>
            <a:r>
              <a:rPr lang="cs-CZ" sz="2400" dirty="0" smtClean="0"/>
              <a:t>nejstarší známý řecký básník</a:t>
            </a:r>
          </a:p>
          <a:p>
            <a:r>
              <a:rPr lang="cs-CZ" sz="2400" u="sng" dirty="0" err="1" smtClean="0"/>
              <a:t>Ílias</a:t>
            </a:r>
            <a:r>
              <a:rPr lang="cs-CZ" sz="2400" dirty="0" smtClean="0"/>
              <a:t> </a:t>
            </a:r>
            <a:r>
              <a:rPr lang="cs-CZ" sz="2400" dirty="0"/>
              <a:t>– vypráví o bojích Řeků proti </a:t>
            </a:r>
            <a:r>
              <a:rPr lang="cs-CZ" sz="2400" dirty="0" err="1"/>
              <a:t>Tróji</a:t>
            </a:r>
            <a:r>
              <a:rPr lang="cs-CZ" sz="2400" dirty="0"/>
              <a:t>, 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omezuje </a:t>
            </a:r>
            <a:r>
              <a:rPr lang="cs-CZ" sz="2400" dirty="0"/>
              <a:t>se jen na závěr boje</a:t>
            </a:r>
          </a:p>
          <a:p>
            <a:r>
              <a:rPr lang="cs-CZ" sz="2400" u="sng" dirty="0"/>
              <a:t>Odyssea</a:t>
            </a:r>
            <a:r>
              <a:rPr lang="cs-CZ" sz="2400" dirty="0"/>
              <a:t> – vypráví o bloudění Odyssea 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     po </a:t>
            </a:r>
            <a:r>
              <a:rPr lang="cs-CZ" sz="2400" dirty="0"/>
              <a:t>trójské válce a o jeho návratu </a:t>
            </a:r>
            <a:r>
              <a:rPr lang="cs-CZ" sz="2400" dirty="0" smtClean="0"/>
              <a:t>domů</a:t>
            </a:r>
            <a:endParaRPr lang="cs-CZ" sz="3000" dirty="0"/>
          </a:p>
          <a:p>
            <a:pPr marL="0" indent="0">
              <a:buNone/>
            </a:pPr>
            <a:r>
              <a:rPr lang="cs-CZ" sz="2400" u="sng" dirty="0" smtClean="0"/>
              <a:t>Ukázka</a:t>
            </a:r>
            <a:r>
              <a:rPr lang="cs-CZ" sz="2400" dirty="0" smtClean="0"/>
              <a:t>:</a:t>
            </a:r>
          </a:p>
          <a:p>
            <a:pPr marL="0" indent="0">
              <a:buNone/>
            </a:pPr>
            <a:endParaRPr lang="cs-CZ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6854" y="332656"/>
            <a:ext cx="2386003" cy="30075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40223"/>
            <a:ext cx="7987281" cy="3401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5477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u="sng" dirty="0" smtClean="0"/>
              <a:t>Řecké drama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r>
              <a:rPr lang="cs-CZ" sz="2800" b="1" dirty="0"/>
              <a:t>t</a:t>
            </a:r>
            <a:r>
              <a:rPr lang="cs-CZ" sz="2800" b="1" dirty="0" smtClean="0"/>
              <a:t>ragédie a komedie</a:t>
            </a:r>
          </a:p>
          <a:p>
            <a:r>
              <a:rPr lang="cs-CZ" sz="2800" dirty="0" smtClean="0"/>
              <a:t>m</a:t>
            </a:r>
            <a:r>
              <a:rPr lang="cs-CZ" sz="2800" dirty="0"/>
              <a:t>á</a:t>
            </a:r>
            <a:r>
              <a:rPr lang="cs-CZ" sz="2800" dirty="0" smtClean="0"/>
              <a:t> svůj zdroj v obřadních hrách kultu boha Dionýsa</a:t>
            </a:r>
          </a:p>
          <a:p>
            <a:r>
              <a:rPr lang="cs-CZ" sz="2800" dirty="0"/>
              <a:t>o</a:t>
            </a:r>
            <a:r>
              <a:rPr lang="cs-CZ" sz="2800" dirty="0" smtClean="0"/>
              <a:t>bvykle hrál jeden herec několik rolí, používaly se masky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Nejstarší dochovaný amfiteátr v </a:t>
            </a:r>
            <a:r>
              <a:rPr lang="cs-CZ" sz="2400" dirty="0" err="1" smtClean="0"/>
              <a:t>Epidauru</a:t>
            </a:r>
            <a:endParaRPr lang="cs-CZ" sz="2400" dirty="0" smtClean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5" y="3429000"/>
            <a:ext cx="7610475" cy="1962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2785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cs-CZ" u="sng" dirty="0"/>
              <a:t>Tragédie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považována </a:t>
            </a:r>
            <a:r>
              <a:rPr lang="cs-CZ" dirty="0"/>
              <a:t>za </a:t>
            </a:r>
            <a:r>
              <a:rPr lang="cs-CZ" b="1" dirty="0"/>
              <a:t>vysoký literární žánr</a:t>
            </a:r>
          </a:p>
          <a:p>
            <a:r>
              <a:rPr lang="cs-CZ" dirty="0" smtClean="0"/>
              <a:t>mýtické </a:t>
            </a:r>
            <a:r>
              <a:rPr lang="cs-CZ" dirty="0"/>
              <a:t>náměty</a:t>
            </a:r>
          </a:p>
          <a:p>
            <a:r>
              <a:rPr lang="cs-CZ" dirty="0" smtClean="0"/>
              <a:t>hrdina </a:t>
            </a:r>
            <a:r>
              <a:rPr lang="cs-CZ" dirty="0"/>
              <a:t>zpravidla podléhá v nerovném boji</a:t>
            </a:r>
          </a:p>
          <a:p>
            <a:r>
              <a:rPr lang="cs-CZ" dirty="0" smtClean="0"/>
              <a:t>měly </a:t>
            </a:r>
            <a:r>
              <a:rPr lang="cs-CZ" dirty="0"/>
              <a:t>slavnostní charakter – </a:t>
            </a:r>
            <a:r>
              <a:rPr lang="cs-CZ" dirty="0" smtClean="0"/>
              <a:t>spojovaly </a:t>
            </a:r>
            <a:r>
              <a:rPr lang="cs-CZ" dirty="0"/>
              <a:t>mluvené slovo, zpěv a </a:t>
            </a:r>
            <a:r>
              <a:rPr lang="cs-CZ" dirty="0" smtClean="0"/>
              <a:t>tanec</a:t>
            </a:r>
          </a:p>
          <a:p>
            <a:pPr marL="0" indent="0">
              <a:buNone/>
            </a:pPr>
            <a:r>
              <a:rPr lang="cs-CZ" u="sng" dirty="0" smtClean="0"/>
              <a:t>Představitelé a díla:</a:t>
            </a:r>
          </a:p>
          <a:p>
            <a:pPr marL="0" indent="0">
              <a:buNone/>
            </a:pPr>
            <a:r>
              <a:rPr lang="cs-CZ" b="1" i="1" dirty="0" err="1" smtClean="0"/>
              <a:t>Aischylos</a:t>
            </a:r>
            <a:r>
              <a:rPr lang="cs-CZ" dirty="0" smtClean="0"/>
              <a:t> – Oresteia</a:t>
            </a:r>
          </a:p>
          <a:p>
            <a:pPr marL="0" indent="0">
              <a:buNone/>
            </a:pPr>
            <a:r>
              <a:rPr lang="cs-CZ" b="1" i="1" dirty="0" smtClean="0"/>
              <a:t>Sofokles</a:t>
            </a:r>
            <a:r>
              <a:rPr lang="cs-CZ" dirty="0" smtClean="0"/>
              <a:t> – </a:t>
            </a:r>
            <a:r>
              <a:rPr lang="cs-CZ" dirty="0" err="1" smtClean="0"/>
              <a:t>Antigona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	 </a:t>
            </a:r>
            <a:r>
              <a:rPr lang="cs-CZ" dirty="0" smtClean="0"/>
              <a:t>        Král Oidipus</a:t>
            </a:r>
          </a:p>
          <a:p>
            <a:pPr marL="0" indent="0">
              <a:buNone/>
            </a:pPr>
            <a:r>
              <a:rPr lang="cs-CZ" b="1" i="1" dirty="0" err="1" smtClean="0"/>
              <a:t>Euripides</a:t>
            </a:r>
            <a:r>
              <a:rPr lang="cs-CZ" dirty="0" smtClean="0"/>
              <a:t> - Médeia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212976"/>
            <a:ext cx="2367430" cy="3074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1757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cs-CZ" u="sng" dirty="0" smtClean="0"/>
              <a:t>Doplň chybějící informaci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052736"/>
            <a:ext cx="8640960" cy="521744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Antika označuje období starověkého ……………. a …………….</a:t>
            </a:r>
            <a:r>
              <a:rPr lang="cs-CZ" dirty="0"/>
              <a:t>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Nejstarším známým řeckým básníkem je …………... </a:t>
            </a:r>
          </a:p>
          <a:p>
            <a:pPr marL="0" indent="0">
              <a:buNone/>
            </a:pPr>
            <a:r>
              <a:rPr lang="cs-CZ" dirty="0" smtClean="0"/>
              <a:t>Homér je autorem dvou hrdinských eposů: ……………. a ……………</a:t>
            </a:r>
          </a:p>
          <a:p>
            <a:pPr marL="0" indent="0">
              <a:buNone/>
            </a:pPr>
            <a:r>
              <a:rPr lang="cs-CZ" dirty="0" smtClean="0"/>
              <a:t>Tragédie byla v antice považována za ………………. </a:t>
            </a:r>
            <a:r>
              <a:rPr lang="cs-CZ" dirty="0"/>
              <a:t>l</a:t>
            </a:r>
            <a:r>
              <a:rPr lang="cs-CZ" dirty="0" smtClean="0"/>
              <a:t>iterární žánr. Spojovala mluvené slovo, …………… a tanec.</a:t>
            </a:r>
          </a:p>
          <a:p>
            <a:pPr marL="0" indent="0">
              <a:buNone/>
            </a:pPr>
            <a:r>
              <a:rPr lang="cs-CZ" dirty="0" smtClean="0"/>
              <a:t>Nejvýznamnějšími řeckými autory tragédií jsou </a:t>
            </a:r>
            <a:r>
              <a:rPr lang="cs-CZ" dirty="0" err="1" smtClean="0"/>
              <a:t>Aischylos</a:t>
            </a:r>
            <a:r>
              <a:rPr lang="cs-CZ" dirty="0" smtClean="0"/>
              <a:t>, …………………. a </a:t>
            </a:r>
            <a:r>
              <a:rPr lang="cs-CZ" dirty="0" err="1" smtClean="0"/>
              <a:t>Euripidés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660231" y="970856"/>
            <a:ext cx="10330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2060"/>
                </a:solidFill>
              </a:rPr>
              <a:t>Řecka</a:t>
            </a:r>
            <a:endParaRPr lang="cs-CZ" sz="2800" dirty="0">
              <a:solidFill>
                <a:srgbClr val="00206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43340" y="1443834"/>
            <a:ext cx="9204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2060"/>
                </a:solidFill>
              </a:rPr>
              <a:t>Říma</a:t>
            </a:r>
            <a:endParaRPr lang="cs-CZ" sz="2800" dirty="0">
              <a:solidFill>
                <a:srgbClr val="00206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208458" y="1967054"/>
            <a:ext cx="1188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2060"/>
                </a:solidFill>
              </a:rPr>
              <a:t>Homér</a:t>
            </a:r>
            <a:endParaRPr lang="cs-CZ" sz="2800" dirty="0">
              <a:solidFill>
                <a:srgbClr val="00206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69475" y="2924944"/>
            <a:ext cx="9605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2060"/>
                </a:solidFill>
              </a:rPr>
              <a:t>Iliady</a:t>
            </a:r>
            <a:endParaRPr lang="cs-CZ" sz="2800" dirty="0">
              <a:solidFill>
                <a:srgbClr val="00206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284788" y="2924944"/>
            <a:ext cx="13892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2060"/>
                </a:solidFill>
              </a:rPr>
              <a:t>Odyssey</a:t>
            </a:r>
            <a:endParaRPr lang="cs-CZ" sz="2800" dirty="0">
              <a:solidFill>
                <a:srgbClr val="00206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738534" y="3452372"/>
            <a:ext cx="11628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2060"/>
                </a:solidFill>
              </a:rPr>
              <a:t>vysoký</a:t>
            </a:r>
            <a:endParaRPr lang="cs-CZ" sz="2800" dirty="0">
              <a:solidFill>
                <a:srgbClr val="00206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012258" y="3937474"/>
            <a:ext cx="8529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2060"/>
                </a:solidFill>
              </a:rPr>
              <a:t>zpěv</a:t>
            </a:r>
            <a:endParaRPr lang="cs-CZ" sz="2800" dirty="0">
              <a:solidFill>
                <a:srgbClr val="00206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378230" y="5335039"/>
            <a:ext cx="13937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2060"/>
                </a:solidFill>
              </a:rPr>
              <a:t>Sofokles</a:t>
            </a:r>
            <a:endParaRPr lang="cs-CZ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4376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cs-CZ" sz="4000" u="sng" dirty="0" smtClean="0"/>
              <a:t>Použité zdroje</a:t>
            </a:r>
            <a:endParaRPr lang="cs-CZ" sz="40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 lnSpcReduction="10000"/>
          </a:bodyPr>
          <a:lstStyle/>
          <a:p>
            <a:r>
              <a:rPr lang="cs-CZ" sz="2000" dirty="0" smtClean="0"/>
              <a:t>AUTOR </a:t>
            </a:r>
            <a:r>
              <a:rPr lang="cs-CZ" sz="2000" dirty="0"/>
              <a:t>NEUVEDEN. </a:t>
            </a:r>
            <a:r>
              <a:rPr lang="cs-CZ" sz="2000" i="1" dirty="0"/>
              <a:t>Wikipedia.cz</a:t>
            </a:r>
            <a:r>
              <a:rPr lang="cs-CZ" sz="2000" dirty="0"/>
              <a:t> [online]. 17.2.2008 [cit. 31.10.2012]. Dostupný na WWW: &lt;http://cs.wikipedia.org/wiki/Soubor:Akhilleus_Patroklos_Antikensammlung_Berlin_F2278.jpg&gt;. </a:t>
            </a:r>
            <a:endParaRPr lang="cs-CZ" sz="2000" dirty="0" smtClean="0"/>
          </a:p>
          <a:p>
            <a:r>
              <a:rPr lang="cs-CZ" sz="2000" dirty="0" smtClean="0"/>
              <a:t>AUTOR </a:t>
            </a:r>
            <a:r>
              <a:rPr lang="cs-CZ" sz="2000" dirty="0"/>
              <a:t>NEUVEDEN. </a:t>
            </a:r>
            <a:r>
              <a:rPr lang="cs-CZ" sz="2000" i="1" dirty="0"/>
              <a:t>Wikipedia.cz</a:t>
            </a:r>
            <a:r>
              <a:rPr lang="cs-CZ" sz="2000" dirty="0"/>
              <a:t> [online]. 3.12.2006 [cit. 31.10.2012]. Dostupný na WWW: &lt;http://cs.wikipedia.org/wiki/</a:t>
            </a:r>
            <a:r>
              <a:rPr lang="cs-CZ" sz="2000" dirty="0" err="1"/>
              <a:t>Soubor:Parthenon_from_west.jpg</a:t>
            </a:r>
            <a:r>
              <a:rPr lang="cs-CZ" sz="2000" dirty="0"/>
              <a:t>&gt;. </a:t>
            </a:r>
            <a:endParaRPr lang="cs-CZ" sz="2000" dirty="0" smtClean="0"/>
          </a:p>
          <a:p>
            <a:r>
              <a:rPr lang="cs-CZ" sz="2000" dirty="0" smtClean="0"/>
              <a:t>AUTOR </a:t>
            </a:r>
            <a:r>
              <a:rPr lang="cs-CZ" sz="2000" dirty="0"/>
              <a:t>NEUVEDEN. </a:t>
            </a:r>
            <a:r>
              <a:rPr lang="cs-CZ" sz="2000" i="1" dirty="0"/>
              <a:t>Wikipedia.cz</a:t>
            </a:r>
            <a:r>
              <a:rPr lang="cs-CZ" sz="2000" dirty="0"/>
              <a:t> [online]. 28.5.2007 [cit. 31.10.2012]. Dostupný na WWW: &lt;http://cs.wikipedia.org/wiki/</a:t>
            </a:r>
            <a:r>
              <a:rPr lang="cs-CZ" sz="2000" dirty="0" err="1"/>
              <a:t>Soubor:Homer_British_Museum.jpg</a:t>
            </a:r>
            <a:r>
              <a:rPr lang="cs-CZ" sz="2000" dirty="0"/>
              <a:t>&gt;. </a:t>
            </a:r>
            <a:endParaRPr lang="cs-CZ" sz="2000" dirty="0" smtClean="0"/>
          </a:p>
          <a:p>
            <a:r>
              <a:rPr lang="cs-CZ" sz="2000" dirty="0" smtClean="0"/>
              <a:t>MORN</a:t>
            </a:r>
            <a:r>
              <a:rPr lang="cs-CZ" sz="2000" dirty="0"/>
              <a:t>. </a:t>
            </a:r>
            <a:r>
              <a:rPr lang="cs-CZ" sz="2000" i="1" dirty="0"/>
              <a:t>Wikipedia.cz</a:t>
            </a:r>
            <a:r>
              <a:rPr lang="cs-CZ" sz="2000" dirty="0"/>
              <a:t> [online]. 9.4.2005 [cit. 31.10.2012]. Dostupný na WWW: &lt;http://cs.wikipedia.org/wiki/</a:t>
            </a:r>
            <a:r>
              <a:rPr lang="cs-CZ" sz="2000" dirty="0" err="1"/>
              <a:t>Soubor:Epidaurus_Theater.jpg</a:t>
            </a:r>
            <a:r>
              <a:rPr lang="cs-CZ" sz="2000" dirty="0"/>
              <a:t>&gt;. </a:t>
            </a:r>
            <a:endParaRPr lang="cs-CZ" sz="2000" dirty="0" smtClean="0"/>
          </a:p>
          <a:p>
            <a:r>
              <a:rPr lang="cs-CZ" sz="2000" dirty="0" smtClean="0"/>
              <a:t>HELVETIKER</a:t>
            </a:r>
            <a:r>
              <a:rPr lang="cs-CZ" sz="2000" dirty="0"/>
              <a:t>. </a:t>
            </a:r>
            <a:r>
              <a:rPr lang="cs-CZ" sz="2000" i="1" dirty="0"/>
              <a:t>Wikipedia.cz</a:t>
            </a:r>
            <a:r>
              <a:rPr lang="cs-CZ" sz="2000" dirty="0"/>
              <a:t> [online]. 10.1.2011 [cit. 31.10.2012]. Dostupný na WWW: &lt;http://cs.wikipedia.org/wiki/Soubor:Trag%C3%B6dienmaske_Grossgriechenland_Slg_Ebn%C3%B6ther.jpg&gt;. </a:t>
            </a:r>
            <a:endParaRPr lang="cs-CZ" sz="2000" dirty="0" smtClean="0"/>
          </a:p>
          <a:p>
            <a:endParaRPr lang="cs-CZ" sz="2000" dirty="0" smtClean="0"/>
          </a:p>
          <a:p>
            <a:endParaRPr lang="cs-CZ" sz="2000" dirty="0"/>
          </a:p>
          <a:p>
            <a:pPr marL="0" indent="0">
              <a:buNone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799339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Mřížka">
      <a:dk1>
        <a:sysClr val="windowText" lastClr="000000"/>
      </a:dk1>
      <a:lt1>
        <a:sysClr val="window" lastClr="FFFFFF"/>
      </a:lt1>
      <a:dk2>
        <a:srgbClr val="534949"/>
      </a:dk2>
      <a:lt2>
        <a:srgbClr val="CCD1B9"/>
      </a:lt2>
      <a:accent1>
        <a:srgbClr val="C66951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184</TotalTime>
  <Words>379</Words>
  <Application>Microsoft Office PowerPoint</Application>
  <PresentationFormat>Předvádění na obrazovce (4:3)</PresentationFormat>
  <Paragraphs>73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Antická literatura</vt:lpstr>
      <vt:lpstr>Antika</vt:lpstr>
      <vt:lpstr>Literární žánry pěstované v antice</vt:lpstr>
      <vt:lpstr>Hrdinské eposy</vt:lpstr>
      <vt:lpstr>Řecké drama</vt:lpstr>
      <vt:lpstr>Tragédie</vt:lpstr>
      <vt:lpstr>Doplň chybějící informaci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Michaela Blažková</dc:creator>
  <cp:lastModifiedBy>Michaela Blažková</cp:lastModifiedBy>
  <cp:revision>23</cp:revision>
  <dcterms:created xsi:type="dcterms:W3CDTF">2012-10-30T15:42:01Z</dcterms:created>
  <dcterms:modified xsi:type="dcterms:W3CDTF">2013-04-09T06:38:45Z</dcterms:modified>
</cp:coreProperties>
</file>