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63" r:id="rId6"/>
    <p:sldId id="264" r:id="rId7"/>
    <p:sldId id="265" r:id="rId8"/>
    <p:sldId id="260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21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213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747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988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191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325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829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362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061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979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829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77365-B06B-4CD2-B02F-025225A29A1E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148AB-7F25-409C-8085-552739B36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4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ihov%C3%BDchodn%C3%AD_Evropa" TargetMode="External"/><Relationship Id="rId3" Type="http://schemas.openxmlformats.org/officeDocument/2006/relationships/hyperlink" Target="http://cs.wikipedia.org/wiki/Z%C3%A1padn%C3%AD_Evropa" TargetMode="External"/><Relationship Id="rId7" Type="http://schemas.openxmlformats.org/officeDocument/2006/relationships/hyperlink" Target="http://cs.wikipedia.org/wiki/Ji%C5%BEn%C3%AD_Evropa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evern%C3%AD_Evropa" TargetMode="External"/><Relationship Id="rId5" Type="http://schemas.openxmlformats.org/officeDocument/2006/relationships/hyperlink" Target="http://cs.wikipedia.org/wiki/V%C3%BDchodn%C3%AD_Evropa" TargetMode="External"/><Relationship Id="rId4" Type="http://schemas.openxmlformats.org/officeDocument/2006/relationships/hyperlink" Target="http://cs.wikipedia.org/wiki/St%C5%99edn%C3%AD_Evropa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1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orthographic_Caucasus_Urals_boundary.svg" TargetMode="External"/><Relationship Id="rId2" Type="http://schemas.openxmlformats.org/officeDocument/2006/relationships/hyperlink" Target="http://cs.wikipedia.org/wiki/Soubor:Central_Europe_(proposal_2)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Europe_topography_map.png" TargetMode="External"/><Relationship Id="rId4" Type="http://schemas.openxmlformats.org/officeDocument/2006/relationships/hyperlink" Target="http://cs.wikipedia.org/wiki/Soubor:Europa-bei-nacht_1-1024x76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400"/>
              <a:t>VY </a:t>
            </a:r>
            <a:r>
              <a:rPr lang="cs-CZ" sz="2400" smtClean="0"/>
              <a:t>__ III/2__INOVACE </a:t>
            </a:r>
            <a:r>
              <a:rPr lang="cs-CZ" sz="2400"/>
              <a:t>_ </a:t>
            </a:r>
            <a:r>
              <a:rPr lang="cs-CZ" sz="2400" smtClean="0"/>
              <a:t> </a:t>
            </a:r>
            <a:r>
              <a:rPr lang="cs-CZ" sz="2400" smtClean="0"/>
              <a:t>239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501008"/>
            <a:ext cx="6400800" cy="17526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Státy střední Evropy </a:t>
            </a:r>
          </a:p>
          <a:p>
            <a:r>
              <a:rPr lang="cs-CZ" sz="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 jejich hlavní města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2544" y="548680"/>
            <a:ext cx="3767138" cy="1328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2357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888261"/>
              </p:ext>
            </p:extLst>
          </p:nvPr>
        </p:nvGraphicFramePr>
        <p:xfrm>
          <a:off x="1043608" y="1628800"/>
          <a:ext cx="7128792" cy="4878989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583791"/>
                <a:gridCol w="5545001"/>
              </a:tblGrid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Autor DUM</a:t>
                      </a:r>
                      <a:r>
                        <a:rPr lang="cs-CZ" sz="1100" baseline="0" dirty="0" smtClean="0"/>
                        <a:t>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Alena</a:t>
                      </a:r>
                      <a:r>
                        <a:rPr lang="cs-CZ" sz="1100" baseline="0" dirty="0" smtClean="0"/>
                        <a:t> Kopřivová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Datum (období) vzniku DUM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28.2.2013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Ročník a typ školy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8. ročník základní školy praktické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ŠVP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„Učíme se pro život“ ,</a:t>
                      </a:r>
                      <a:r>
                        <a:rPr lang="cs-CZ" sz="1100" baseline="0" dirty="0" smtClean="0"/>
                        <a:t> č. </a:t>
                      </a:r>
                      <a:r>
                        <a:rPr lang="cs-CZ" sz="1100" baseline="0" dirty="0" err="1" smtClean="0"/>
                        <a:t>j</a:t>
                      </a:r>
                      <a:r>
                        <a:rPr lang="cs-CZ" sz="1100" baseline="0" dirty="0" smtClean="0"/>
                        <a:t>. 580/07 RVP pro ZV, příloha pro LMP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Vzdělávací oblast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Člověk a příroda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Vzdělávací</a:t>
                      </a:r>
                      <a:r>
                        <a:rPr lang="cs-CZ" sz="1100" baseline="0" dirty="0" smtClean="0"/>
                        <a:t> obor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Zeměpis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Vyučovací předmět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Zeměpis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Téma (klíčová slova)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Mapa světa,  mapa Evropy, střední Evropa, poloha ČR ve střední Evropě, sousední státy ČR, hlavní města států střední Evropy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Očekávaný</a:t>
                      </a:r>
                      <a:r>
                        <a:rPr lang="cs-CZ" sz="1100" baseline="0" dirty="0" smtClean="0"/>
                        <a:t> výstup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Pomocí</a:t>
                      </a:r>
                      <a:r>
                        <a:rPr lang="cs-CZ" sz="1100" baseline="0" dirty="0" smtClean="0"/>
                        <a:t> učebního materiálu získá žák představu o střední Evropě, seznámí se ze státy střední Evropy a jejich hlavními městy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Druh učebního materiálu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u="none" strike="noStrike" kern="1200" baseline="0" dirty="0" smtClean="0"/>
                        <a:t>Prezentace PowerPoint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2481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Anotace (popis způsobu použití)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0" dirty="0" smtClean="0">
                          <a:latin typeface="+mn-lt"/>
                        </a:rPr>
                        <a:t>Žák si</a:t>
                      </a:r>
                      <a:r>
                        <a:rPr lang="cs-CZ" sz="1100" b="0" baseline="0" dirty="0" smtClean="0">
                          <a:latin typeface="+mn-lt"/>
                        </a:rPr>
                        <a:t> pouští</a:t>
                      </a:r>
                      <a:r>
                        <a:rPr lang="cs-CZ" sz="1100" b="0" dirty="0" smtClean="0">
                          <a:latin typeface="+mn-lt"/>
                        </a:rPr>
                        <a:t> prezentaci na svém počítači,</a:t>
                      </a:r>
                      <a:r>
                        <a:rPr lang="cs-CZ" sz="1100" b="0" baseline="0" dirty="0" smtClean="0">
                          <a:latin typeface="+mn-lt"/>
                        </a:rPr>
                        <a:t> nebo ji sleduje</a:t>
                      </a:r>
                      <a:r>
                        <a:rPr lang="cs-CZ" sz="1100" b="0" dirty="0" smtClean="0">
                          <a:latin typeface="+mn-lt"/>
                        </a:rPr>
                        <a:t> na interaktivní tabuli, poslouchá výklad, zapojuje se do diskuze, odpovídá na otázky a </a:t>
                      </a:r>
                      <a:r>
                        <a:rPr lang="cs-CZ" sz="1100" b="0" smtClean="0">
                          <a:latin typeface="+mn-lt"/>
                        </a:rPr>
                        <a:t>plní úkoly</a:t>
                      </a:r>
                      <a:r>
                        <a:rPr lang="cs-CZ" sz="1100" b="0" baseline="0" smtClean="0">
                          <a:latin typeface="+mn-lt"/>
                        </a:rPr>
                        <a:t> </a:t>
                      </a:r>
                      <a:r>
                        <a:rPr lang="cs-CZ" sz="1100" b="0" smtClean="0">
                          <a:latin typeface="+mn-lt"/>
                        </a:rPr>
                        <a:t>související </a:t>
                      </a:r>
                      <a:r>
                        <a:rPr lang="cs-CZ" sz="1100" b="0" dirty="0" smtClean="0">
                          <a:latin typeface="+mn-lt"/>
                        </a:rPr>
                        <a:t>s prezentací</a:t>
                      </a:r>
                      <a:endParaRPr lang="cs-CZ" sz="1100" b="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Celková velikost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/>
                        <a:t>1,39 MB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6632"/>
            <a:ext cx="3767138" cy="1328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466958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Europe orthographic Caucasus Urals boundary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92696"/>
            <a:ext cx="6048672" cy="604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476671"/>
            <a:ext cx="7075399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Toto je mapa světa. Je zde vyznačen světadíl Evropa, kde leží i naše ČR. </a:t>
            </a:r>
          </a:p>
          <a:p>
            <a:pPr algn="ctr"/>
            <a:r>
              <a:rPr lang="cs-CZ" b="1" dirty="0" smtClean="0"/>
              <a:t>Evropa je rozdělena do několika částí, naše ČR je součástí střední Evropy.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6259810"/>
              </p:ext>
            </p:extLst>
          </p:nvPr>
        </p:nvGraphicFramePr>
        <p:xfrm>
          <a:off x="6589793" y="2060848"/>
          <a:ext cx="2571750" cy="2011680"/>
        </p:xfrm>
        <a:graphic>
          <a:graphicData uri="http://schemas.openxmlformats.org/drawingml/2006/table">
            <a:tbl>
              <a:tblPr/>
              <a:tblGrid>
                <a:gridCol w="2571750"/>
              </a:tblGrid>
              <a:tr h="0">
                <a:tc>
                  <a:txBody>
                    <a:bodyPr/>
                    <a:lstStyle/>
                    <a:p>
                      <a:r>
                        <a:rPr lang="cs-CZ" u="none" strike="noStrike" dirty="0">
                          <a:solidFill>
                            <a:srgbClr val="0B0080"/>
                          </a:solidFill>
                          <a:effectLst/>
                          <a:hlinkClick r:id="rId3" tooltip="Západní Evropa"/>
                        </a:rPr>
                        <a:t/>
                      </a:r>
                      <a:br>
                        <a:rPr lang="cs-CZ" u="none" strike="noStrike" dirty="0">
                          <a:solidFill>
                            <a:srgbClr val="0B0080"/>
                          </a:solidFill>
                          <a:effectLst/>
                          <a:hlinkClick r:id="rId3" tooltip="Západní Evropa"/>
                        </a:rPr>
                      </a:br>
                      <a:r>
                        <a:rPr lang="cs-CZ" u="none" strike="noStrike" dirty="0">
                          <a:solidFill>
                            <a:srgbClr val="0B0080"/>
                          </a:solidFill>
                          <a:effectLst/>
                          <a:hlinkClick r:id="rId3" tooltip="Západní Evropa"/>
                        </a:rPr>
                        <a:t>Západní Evropa</a:t>
                      </a:r>
                      <a:r>
                        <a:rPr lang="cs-CZ" dirty="0"/>
                        <a:t/>
                      </a:r>
                      <a:br>
                        <a:rPr lang="cs-CZ" dirty="0"/>
                      </a:br>
                      <a:r>
                        <a:rPr lang="cs-CZ" u="none" strike="noStrike" dirty="0">
                          <a:solidFill>
                            <a:srgbClr val="0B0080"/>
                          </a:solidFill>
                          <a:effectLst/>
                          <a:hlinkClick r:id="rId4" tooltip="Střední Evropa"/>
                        </a:rPr>
                        <a:t>Střední Evropa</a:t>
                      </a:r>
                      <a:r>
                        <a:rPr lang="cs-CZ" dirty="0">
                          <a:effectLst/>
                        </a:rPr>
                        <a:t/>
                      </a:r>
                      <a:br>
                        <a:rPr lang="cs-CZ" dirty="0">
                          <a:effectLst/>
                        </a:rPr>
                      </a:br>
                      <a:r>
                        <a:rPr lang="cs-CZ" u="sng" dirty="0">
                          <a:solidFill>
                            <a:srgbClr val="0B0080"/>
                          </a:solidFill>
                          <a:effectLst/>
                          <a:hlinkClick r:id="rId5" tooltip="Východní Evropa"/>
                        </a:rPr>
                        <a:t>Východní Evropa</a:t>
                      </a:r>
                      <a:r>
                        <a:rPr lang="cs-CZ" dirty="0">
                          <a:effectLst/>
                        </a:rPr>
                        <a:t/>
                      </a:r>
                      <a:br>
                        <a:rPr lang="cs-CZ" dirty="0">
                          <a:effectLst/>
                        </a:rPr>
                      </a:br>
                      <a:r>
                        <a:rPr lang="cs-CZ" u="none" strike="noStrike" dirty="0">
                          <a:solidFill>
                            <a:srgbClr val="0B0080"/>
                          </a:solidFill>
                          <a:effectLst/>
                          <a:hlinkClick r:id="rId6" tooltip="Severní Evropa"/>
                        </a:rPr>
                        <a:t>Severní Evropa</a:t>
                      </a:r>
                      <a:r>
                        <a:rPr lang="cs-CZ" dirty="0">
                          <a:effectLst/>
                        </a:rPr>
                        <a:t/>
                      </a:r>
                      <a:br>
                        <a:rPr lang="cs-CZ" dirty="0">
                          <a:effectLst/>
                        </a:rPr>
                      </a:br>
                      <a:r>
                        <a:rPr lang="cs-CZ" u="none" strike="noStrike" dirty="0">
                          <a:solidFill>
                            <a:srgbClr val="0B0080"/>
                          </a:solidFill>
                          <a:effectLst/>
                          <a:hlinkClick r:id="rId7" tooltip="Jižní Evropa"/>
                        </a:rPr>
                        <a:t>Jižní </a:t>
                      </a:r>
                      <a:r>
                        <a:rPr lang="cs-CZ" u="none" strike="noStrike" dirty="0" smtClean="0">
                          <a:solidFill>
                            <a:srgbClr val="0B0080"/>
                          </a:solidFill>
                          <a:effectLst/>
                          <a:hlinkClick r:id="rId7" tooltip="Jižní Evropa"/>
                        </a:rPr>
                        <a:t>Evropa</a:t>
                      </a:r>
                      <a:endParaRPr lang="cs-CZ" dirty="0">
                        <a:effectLst/>
                      </a:endParaRPr>
                    </a:p>
                    <a:p>
                      <a:r>
                        <a:rPr lang="cs-CZ" u="none" strike="noStrike" dirty="0">
                          <a:solidFill>
                            <a:srgbClr val="0B0080"/>
                          </a:solidFill>
                          <a:effectLst/>
                          <a:hlinkClick r:id="rId8" tooltip="Jihovýchodní Evropa"/>
                        </a:rPr>
                        <a:t>Jihovýchodní Evropa</a:t>
                      </a:r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sp>
        <p:nvSpPr>
          <p:cNvPr id="4" name="Šipka dolů 3"/>
          <p:cNvSpPr/>
          <p:nvPr/>
        </p:nvSpPr>
        <p:spPr>
          <a:xfrm rot="3739502" flipH="1">
            <a:off x="5366558" y="2151439"/>
            <a:ext cx="283374" cy="2545171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3929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entral Europe (proposal 2)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744" y="146910"/>
            <a:ext cx="5976664" cy="610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3548" y="466145"/>
            <a:ext cx="1244976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SLOVINSKO </a:t>
            </a:r>
          </a:p>
        </p:txBody>
      </p:sp>
      <p:pic>
        <p:nvPicPr>
          <p:cNvPr id="2062" name="Picture 14" descr="Vlajka Slovins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280" y="360443"/>
            <a:ext cx="950068" cy="47503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6271" y="982563"/>
            <a:ext cx="1272015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RAKOUSKO </a:t>
            </a:r>
            <a:endParaRPr lang="cs-CZ" dirty="0"/>
          </a:p>
        </p:txBody>
      </p:sp>
      <p:pic>
        <p:nvPicPr>
          <p:cNvPr id="2064" name="Picture 16" descr="Vlajka Rakousk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687" y="936180"/>
            <a:ext cx="864096" cy="46209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7018" y="1702049"/>
            <a:ext cx="1190519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NĚMECKO </a:t>
            </a:r>
            <a:endParaRPr lang="cs-CZ" dirty="0"/>
          </a:p>
        </p:txBody>
      </p:sp>
      <p:pic>
        <p:nvPicPr>
          <p:cNvPr id="2066" name="Picture 18" descr="Vlajka Německ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798" y="1582943"/>
            <a:ext cx="815782" cy="48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1231" y="2458700"/>
            <a:ext cx="127079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ŠVÝCARSKO</a:t>
            </a:r>
            <a:endParaRPr lang="cs-CZ" dirty="0"/>
          </a:p>
        </p:txBody>
      </p:sp>
      <p:pic>
        <p:nvPicPr>
          <p:cNvPr id="2068" name="Picture 20" descr="Vlajka Švýcarsk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019" y="2386715"/>
            <a:ext cx="581693" cy="58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4707" y="3201537"/>
            <a:ext cx="1900136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LICHTENŠTEJNSKO</a:t>
            </a:r>
            <a:endParaRPr lang="cs-CZ" dirty="0"/>
          </a:p>
        </p:txBody>
      </p:sp>
      <p:pic>
        <p:nvPicPr>
          <p:cNvPr id="2070" name="Picture 22" descr="Vlajka Lichtenštejnsk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506" y="3201537"/>
            <a:ext cx="798404" cy="47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3263" y="3861048"/>
            <a:ext cx="1276568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MAĎARSKO</a:t>
            </a:r>
            <a:endParaRPr lang="cs-CZ" dirty="0"/>
          </a:p>
        </p:txBody>
      </p:sp>
      <p:pic>
        <p:nvPicPr>
          <p:cNvPr id="2072" name="Picture 24" descr="Vlajka Maďarsk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525" y="3789040"/>
            <a:ext cx="882680" cy="44134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3969" y="4633144"/>
            <a:ext cx="920701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pic>
        <p:nvPicPr>
          <p:cNvPr id="2074" name="Picture 26" descr="Vlajka Polsk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663" y="4501658"/>
            <a:ext cx="798404" cy="50081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3263" y="5445224"/>
            <a:ext cx="785408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ČESKO</a:t>
            </a:r>
            <a:endParaRPr lang="cs-CZ" dirty="0"/>
          </a:p>
        </p:txBody>
      </p:sp>
      <p:pic>
        <p:nvPicPr>
          <p:cNvPr id="2076" name="Picture 28" descr="Vlajka Česka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680" y="5407837"/>
            <a:ext cx="669199" cy="44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30799" y="6119289"/>
            <a:ext cx="1292726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pic>
        <p:nvPicPr>
          <p:cNvPr id="2078" name="Picture 30" descr="Vlajka Slovenska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079" y="5981441"/>
            <a:ext cx="743572" cy="49346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ěticípá hvězda 1"/>
          <p:cNvSpPr/>
          <p:nvPr/>
        </p:nvSpPr>
        <p:spPr>
          <a:xfrm>
            <a:off x="4763243" y="4463976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4728985" y="4145796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4283968" y="3561758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4110056" y="4294808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4283968" y="4230380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5292080" y="4210224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5205124" y="3401701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4843646" y="3776464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5292080" y="3915196"/>
            <a:ext cx="173912" cy="169168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039179" y="281479"/>
            <a:ext cx="4125109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Státy střední Evropy. </a:t>
            </a:r>
          </a:p>
          <a:p>
            <a:r>
              <a:rPr lang="cs-CZ" b="1" dirty="0" smtClean="0"/>
              <a:t>Klikni myší a zjistíš, kde se státy nachází.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537495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"/>
                            </p:stCondLst>
                            <p:childTnLst>
                              <p:par>
                                <p:cTn id="7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"/>
                            </p:stCondLst>
                            <p:childTnLst>
                              <p:par>
                                <p:cTn id="9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5" dur="2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4000"/>
                            </p:stCondLst>
                            <p:childTnLst>
                              <p:par>
                                <p:cTn id="1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2000"/>
                            </p:stCondLst>
                            <p:childTnLst>
                              <p:par>
                                <p:cTn id="17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1" dur="20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4000"/>
                            </p:stCondLst>
                            <p:childTnLst>
                              <p:par>
                                <p:cTn id="18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9" dur="20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7" dur="20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4000"/>
                            </p:stCondLst>
                            <p:childTnLst>
                              <p:par>
                                <p:cTn id="2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2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27" y="523661"/>
            <a:ext cx="8096250" cy="576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7148" y="570746"/>
            <a:ext cx="124497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SLOVINSKO </a:t>
            </a:r>
          </a:p>
        </p:txBody>
      </p:sp>
      <p:pic>
        <p:nvPicPr>
          <p:cNvPr id="5" name="Picture 14" descr="Vlajka Slovins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757" y="617449"/>
            <a:ext cx="401293" cy="20064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98279" y="942604"/>
            <a:ext cx="1219116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RAKOUSKO</a:t>
            </a:r>
          </a:p>
        </p:txBody>
      </p:sp>
      <p:pic>
        <p:nvPicPr>
          <p:cNvPr id="9" name="Picture 16" descr="Vlajka Rakousk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127" y="992590"/>
            <a:ext cx="394957" cy="21121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2861" y="1339141"/>
            <a:ext cx="1190519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NĚMECKO </a:t>
            </a:r>
          </a:p>
        </p:txBody>
      </p:sp>
      <p:pic>
        <p:nvPicPr>
          <p:cNvPr id="12" name="Picture 18" descr="Vlajka Německ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524" y="1361134"/>
            <a:ext cx="451560" cy="27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87148" y="1671155"/>
            <a:ext cx="1270797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ŠVÝCARSKO</a:t>
            </a:r>
          </a:p>
        </p:txBody>
      </p:sp>
      <p:pic>
        <p:nvPicPr>
          <p:cNvPr id="14" name="Picture 20" descr="Vlajka Švýcarsk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267" y="1651792"/>
            <a:ext cx="373051" cy="373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02861" y="2044207"/>
            <a:ext cx="1900136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LICHTENŠTEJNSKO</a:t>
            </a:r>
          </a:p>
        </p:txBody>
      </p:sp>
      <p:pic>
        <p:nvPicPr>
          <p:cNvPr id="16" name="Picture 22" descr="Vlajka Lichtenštejnsk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305" y="2129357"/>
            <a:ext cx="331718" cy="199031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40827" y="2413539"/>
            <a:ext cx="1276568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MAĎARSKO</a:t>
            </a:r>
          </a:p>
        </p:txBody>
      </p:sp>
      <p:pic>
        <p:nvPicPr>
          <p:cNvPr id="18" name="Picture 24" descr="Vlajka Maďarsk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709" y="2465501"/>
            <a:ext cx="471479" cy="235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482024" y="2805177"/>
            <a:ext cx="920701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POLSKO</a:t>
            </a:r>
          </a:p>
        </p:txBody>
      </p:sp>
      <p:pic>
        <p:nvPicPr>
          <p:cNvPr id="20" name="Picture 26" descr="Vlajka Polsk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4059" y="2811719"/>
            <a:ext cx="444368" cy="27874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462073" y="3186979"/>
            <a:ext cx="785408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ČESKO</a:t>
            </a:r>
          </a:p>
        </p:txBody>
      </p:sp>
      <p:pic>
        <p:nvPicPr>
          <p:cNvPr id="22" name="Picture 28" descr="Vlajka Česk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154" y="3205507"/>
            <a:ext cx="447902" cy="29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440827" y="3531879"/>
            <a:ext cx="1292726" cy="369332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none">
            <a:spAutoFit/>
          </a:bodyPr>
          <a:lstStyle/>
          <a:p>
            <a:r>
              <a:rPr lang="cs-CZ" dirty="0"/>
              <a:t>SLOVENSKO</a:t>
            </a:r>
          </a:p>
        </p:txBody>
      </p:sp>
      <p:pic>
        <p:nvPicPr>
          <p:cNvPr id="24" name="Picture 30" descr="Vlajka Slovenska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965" y="3556311"/>
            <a:ext cx="445653" cy="29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71800" y="850271"/>
            <a:ext cx="452354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Ověř si své znalosti. Pomocí kliknutí si ověříš, </a:t>
            </a:r>
          </a:p>
          <a:p>
            <a:r>
              <a:rPr lang="cs-CZ" b="1" i="1" dirty="0" smtClean="0"/>
              <a:t>co sis zapamatoval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1772962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4 0.0125 C 0.04289 0.00347 0.06164 0.02199 0.07796 0.03264 C 0.0823 0.03866 0.09445 0.0463 0.1007 0.04884 C 0.10608 0.05648 0.11164 0.06389 0.11737 0.07106 C 0.11997 0.07431 0.12639 0.07917 0.12639 0.07917 C 0.13403 0.09491 0.12396 0.07593 0.13403 0.08935 C 0.13768 0.09421 0.13785 0.10046 0.1415 0.10556 C 0.14723 0.12755 0.1382 0.09421 0.14601 0.11759 C 0.15365 0.14005 0.14514 0.1213 0.15209 0.13588 C 0.15591 0.15486 0.16059 0.17338 0.16424 0.19236 C 0.16684 0.22245 0.16858 0.25093 0.17032 0.28125 C 0.17101 0.29306 0.17553 0.30417 0.17796 0.31551 C 0.18091 0.32893 0.18125 0.33981 0.18855 0.35 C 0.18907 0.35208 0.18907 0.3544 0.19011 0.35602 C 0.19132 0.35787 0.19375 0.35787 0.19462 0.35995 C 0.19983 0.37431 0.19323 0.38935 0.20521 0.40046 C 0.20764 0.40972 0.2125 0.41435 0.2158 0.42268 C 0.2165 0.42454 0.2165 0.42708 0.21737 0.4287 C 0.21945 0.43241 0.22292 0.43495 0.22483 0.43889 C 0.23195 0.45301 0.22796 0.44838 0.23542 0.45486 C 0.24028 0.46481 0.24514 0.47407 0.2507 0.48333 C 0.25782 0.49514 0.25018 0.48356 0.25521 0.49537 C 0.2599 0.50648 0.2665 0.51481 0.27344 0.52361 C 0.27518 0.53102 0.27414 0.53148 0.27639 0.52569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56 0.00162 C 0.03402 0.01158 0.04045 0.00811 0.0493 0.01574 C 0.0526 0.02246 0.05486 0.02547 0.05989 0.02986 C 0.06337 0.03704 0.06753 0.04422 0.07205 0.05024 C 0.07569 0.06598 0.07066 0.04769 0.07656 0.06019 C 0.07743 0.06204 0.07725 0.06436 0.07812 0.06621 C 0.07968 0.06991 0.08194 0.07292 0.08402 0.07639 C 0.08698 0.08125 0.09132 0.08403 0.09479 0.08843 C 0.09809 0.10348 0.09357 0.08542 0.0993 0.1007 C 0.10139 0.10649 0.10225 0.11274 0.10382 0.11875 C 0.10486 0.12292 0.10451 0.12801 0.10677 0.13102 C 0.10955 0.13449 0.11111 0.13588 0.11284 0.14098 C 0.11632 0.15139 0.1158 0.15533 0.12205 0.1632 C 0.12378 0.17338 0.12899 0.1801 0.13264 0.18959 C 0.13489 0.20232 0.13732 0.22408 0.14479 0.23403 C 0.14531 0.23611 0.14548 0.2382 0.14618 0.24005 C 0.14705 0.24213 0.14861 0.24375 0.1493 0.24607 C 0.15295 0.25926 0.14705 0.2544 0.15538 0.25834 C 0.15833 0.27894 0.15399 0.25926 0.16146 0.27431 C 0.16337 0.27824 0.16215 0.28287 0.16441 0.28658 C 0.16857 0.29352 0.17152 0.29607 0.17656 0.3007 C 0.1783 0.30417 0.18125 0.30672 0.18264 0.31065 C 0.1835 0.3132 0.18316 0.31621 0.18402 0.31875 C 0.18507 0.32176 0.18993 0.32547 0.19166 0.32686 C 0.19861 0.34005 0.21337 0.35996 0.225 0.36528 C 0.23003 0.37199 0.23802 0.37454 0.24479 0.37732 C 0.24878 0.38287 0.25295 0.38635 0.25833 0.38959 C 0.25972 0.39051 0.26284 0.39167 0.26284 0.39167 " pathEditMode="relative" ptsTypes="fffffffffffffffffffff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6.66667E-6 C 0.01787 0.00786 -0.00695 -0.00232 0.04253 0.00393 C 0.05329 0.00532 0.04895 0.00786 0.05607 0.01203 C 0.05902 0.01388 0.06214 0.01481 0.06527 0.0162 C 0.06683 0.01689 0.06978 0.01828 0.06978 0.01828 C 0.07395 0.02684 0.07933 0.03124 0.08645 0.03425 C 0.08697 0.03633 0.0868 0.03888 0.08801 0.0405 C 0.08905 0.04189 0.09114 0.0412 0.09253 0.04235 C 0.09496 0.04444 0.09652 0.04791 0.0986 0.05046 C 0.10138 0.06226 0.10416 0.06805 0.11076 0.07684 C 0.11301 0.0868 0.12308 0.09953 0.13037 0.103 C 0.13332 0.10439 0.1394 0.10717 0.1394 0.10717 C 0.14339 0.10647 0.15155 0.10508 0.15155 0.10508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2.22222E-6 C 0.00799 0.0007 0.01615 0.0007 0.02414 0.00185 C 0.029 0.00255 0.0316 0.0081 0.03629 0.00996 C 0.04219 0.01829 0.0356 0.01065 0.04532 0.01597 C 0.05018 0.01875 0.05382 0.02199 0.05903 0.02408 C 0.06528 0.03056 0.06823 0.03171 0.0757 0.03426 C 0.08195 0.03982 0.0882 0.04329 0.09532 0.0463 C 0.11181 0.06088 0.08733 0.04005 0.10591 0.05255 C 0.10712 0.05347 0.10782 0.05556 0.10903 0.05648 C 0.11042 0.05764 0.11198 0.05787 0.11355 0.05857 C 0.1191 0.06551 0.11563 0.05903 0.11511 0.0706 C 0.11355 0.10232 0.11685 0.13102 0.10296 0.15741 C 0.09914 0.16459 0.09254 0.16945 0.08785 0.1757 C 0.08108 0.18496 0.07396 0.19375 0.06806 0.20394 C 0.0658 0.20764 0.06198 0.21597 0.06198 0.21597 C 0.0599 0.225 0.0566 0.23334 0.05452 0.24236 C 0.05834 0.26528 0.05487 0.25533 0.06355 0.27269 C 0.06528 0.27616 0.06667 0.28472 0.06667 0.28472 C 0.06823 0.30903 0.07362 0.30695 0.06355 0.30695 " pathEditMode="relative" ptsTypes="ffffffffffffffffff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C 0.00052 0.0037 0.00382 0.01921 0.00608 0.02222 C 0.00712 0.02361 0.00903 0.02338 0.01059 0.02407 C 0.01875 0.04051 0.01771 0.07592 0.00157 0.08264 C -0.00312 0.08889 -0.00781 0.09282 -0.01371 0.09676 C -0.02048 0.10648 -0.01232 0.09606 -0.02118 0.10301 C -0.02239 0.10393 -0.02309 0.10602 -0.0243 0.10694 C -0.03246 0.11342 -0.03385 0.11157 -0.03941 0.12315 C -0.03715 0.14329 -0.03177 0.15347 -0.02118 0.16759 C -0.01909 0.17685 -0.01475 0.18264 -0.01059 0.18981 C 0.00226 0.21134 0.01841 0.22222 0.03785 0.23009 C 0.04063 0.23379 0.04254 0.23634 0.04688 0.23634 " pathEditMode="relative" ptsTypes="fffffffffff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07407E-6 C -0.00313 0.01181 0.00174 0.022 0.00903 0.02825 C 0.01146 0.03797 0.01562 0.04005 0.02274 0.0426 C 0.0283 0.04815 0.0342 0.05579 0.0408 0.05857 C 0.04496 0.06412 0.04913 0.06436 0.05451 0.06667 C 0.06163 0.07686 0.07083 0.07848 0.08021 0.08287 C 0.0849 0.1007 0.09722 0.11112 0.10903 0.11922 C 0.11059 0.12037 0.11215 0.12176 0.11354 0.12338 C 0.11458 0.12454 0.11545 0.12639 0.11667 0.12732 C 0.11806 0.12848 0.11979 0.12848 0.12118 0.1294 C 0.12951 0.13496 0.13472 0.14537 0.14392 0.14954 C 0.14983 0.15811 0.14323 0.15 0.15295 0.15556 C 0.16753 0.16389 0.14618 0.15625 0.16354 0.16158 C 0.16458 0.16366 0.1651 0.16644 0.16667 0.16783 C 0.1684 0.16945 0.17083 0.16899 0.17274 0.16968 C 0.17882 0.172 0.18472 0.17524 0.1908 0.17778 C 0.1974 0.18658 0.20781 0.18588 0.21667 0.18797 C 0.22882 0.19075 0.23906 0.19561 0.25156 0.19815 C 0.27292 0.2125 0.36545 0.20417 0.37274 0.20417 " pathEditMode="relative" ptsTypes="ffffffffffffffffff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1481E-6 C 0.00226 0.00903 0.00886 0.01065 0.01528 0.0162 C 0.0283 0.02755 0.05868 0.02731 0.07136 0.02847 C 0.07743 0.02893 0.08333 0.02963 0.08941 0.03032 C 0.10139 0.03588 0.11615 0.03542 0.12882 0.03843 C 0.13195 0.03912 0.13802 0.04051 0.13802 0.04051 C 0.16684 0.03981 0.19549 0.03981 0.22431 0.03843 C 0.24028 0.03773 0.24948 0.01805 0.26372 0.01227 C 0.27309 -0.00093 0.28629 -0.00556 0.29705 -0.01597 C 0.30035 -0.01921 0.30261 -0.02523 0.30608 -0.02824 C 0.30799 -0.02986 0.31024 -0.03056 0.31215 -0.03218 C 0.32882 -0.04699 0.31823 -0.04259 0.33038 -0.0463 C 0.33802 -0.05347 0.34219 -0.06389 0.35 -0.0706 C 0.35208 -0.075 0.3566 -0.0838 0.3592 -0.08889 C 0.36024 -0.09097 0.36111 -0.09282 0.36215 -0.09491 C 0.3632 -0.09699 0.36528 -0.10093 0.36528 -0.10093 C 0.36754 -0.11088 0.36719 -0.10509 0.36372 -0.11921 C 0.3632 -0.1213 0.36215 -0.12523 0.36215 -0.12523 C 0.36389 -0.16227 0.36372 -0.14815 0.36372 -0.16759 " pathEditMode="relative" ptsTypes="ffffffffffffffffffA">
                                      <p:cBhvr>
                                        <p:cTn id="3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1.48148E-6 C 0.01303 0.0037 0.02622 0.00555 0.03942 0.0081 C 0.08334 0.00694 0.10834 0.01111 0.14532 -0.00394 C 0.15174 -0.00972 0.15573 -0.01019 0.16355 -0.01204 C 0.16615 -0.01343 0.16893 -0.01389 0.17119 -0.01621 C 0.18386 -0.02894 0.16876 -0.02153 0.18021 -0.02616 C 0.18334 -0.0294 0.18594 -0.03357 0.18942 -0.03635 C 0.19983 -0.04491 0.18785 -0.03102 0.19844 -0.04236 C 0.20504 -0.04954 0.21146 -0.05695 0.21962 -0.06065 C 0.22067 -0.06343 0.22119 -0.06667 0.22275 -0.06875 C 0.22362 -0.06991 0.24289 -0.07639 0.24532 -0.07662 C 0.26806 -0.07778 0.31355 -0.07871 0.31355 -0.07871 " pathEditMode="relative" ptsTypes="fffffffffffA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2.22222E-6 C 0.0099 0.00856 0.02188 0.00856 0.03334 0.00995 C 0.05452 0.01574 0.07605 0.01273 0.09688 0.02014 C 0.10417 0.03403 0.11945 0.04838 0.13178 0.05254 C 0.1356 0.05995 0.13785 0.05972 0.14393 0.0625 C 0.15261 0.07477 0.17119 0.07454 0.18334 0.0787 C 0.21008 0.07801 0.23681 0.07778 0.26355 0.07662 C 0.27362 0.07616 0.29445 0.06042 0.30608 0.05648 C 0.31129 0.04699 0.3165 0.04143 0.32431 0.03634 C 0.32952 0.02917 0.33351 0.02361 0.33942 0.01805 C 0.34636 -0.00116 0.36181 -0.01204 0.36962 -0.03033 C 0.37258 -0.03727 0.38004 -0.04792 0.38178 -0.05463 C 0.38282 -0.05857 0.3849 -0.06667 0.3849 -0.06667 " pathEditMode="relative" ptsTypes="ffffffffffffA">
                                      <p:cBhvr>
                                        <p:cTn id="3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73" y="188640"/>
            <a:ext cx="8257456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94134" y="2094749"/>
            <a:ext cx="692818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err="1" smtClean="0"/>
              <a:t>Waršava</a:t>
            </a:r>
            <a:endParaRPr lang="cs-CZ" sz="11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98288" y="2238325"/>
            <a:ext cx="529312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Berlín</a:t>
            </a:r>
            <a:endParaRPr lang="cs-CZ" sz="11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4493" y="3074692"/>
            <a:ext cx="522900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Praha</a:t>
            </a:r>
            <a:endParaRPr lang="cs-CZ" sz="11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7043" y="3645024"/>
            <a:ext cx="763351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Bratislava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6549" y="4183565"/>
            <a:ext cx="736099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Budapešť</a:t>
            </a:r>
            <a:endParaRPr lang="cs-CZ" sz="11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4493" y="3941932"/>
            <a:ext cx="524503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Vídeň</a:t>
            </a:r>
            <a:endParaRPr lang="cs-CZ" sz="11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2776" y="4700643"/>
            <a:ext cx="574196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/>
              <a:t>Lublaň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730426" y="4201548"/>
            <a:ext cx="543739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/>
              <a:t>Vaduz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12380" y="4439033"/>
            <a:ext cx="455574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1100" b="1" dirty="0"/>
              <a:t>Bern</a:t>
            </a:r>
          </a:p>
        </p:txBody>
      </p:sp>
      <p:sp>
        <p:nvSpPr>
          <p:cNvPr id="2" name="Obdélník 1"/>
          <p:cNvSpPr/>
          <p:nvPr/>
        </p:nvSpPr>
        <p:spPr>
          <a:xfrm>
            <a:off x="3704493" y="3362028"/>
            <a:ext cx="108555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Česká republika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940543" y="3362028"/>
            <a:ext cx="75533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Slovensko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489639" y="2499935"/>
            <a:ext cx="55496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Polsko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44599" y="3921955"/>
            <a:ext cx="76174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Maďarsko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194346" y="2761545"/>
            <a:ext cx="72648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Německo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12380" y="4177423"/>
            <a:ext cx="74571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Švýcarsko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494500" y="4235115"/>
            <a:ext cx="73289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Rakousko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772776" y="4476258"/>
            <a:ext cx="71686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Slovinsko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410768" y="3942498"/>
            <a:ext cx="107112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Lichtenštejnsko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548680"/>
            <a:ext cx="4151778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u="sng" dirty="0" smtClean="0"/>
              <a:t>Státy střední Evropy a jejich hlavní města.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36884715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91" y="523661"/>
            <a:ext cx="8096250" cy="576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99792" y="2204864"/>
            <a:ext cx="86793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Německo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77471" y="1700808"/>
            <a:ext cx="65114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Polsko</a:t>
            </a:r>
          </a:p>
        </p:txBody>
      </p:sp>
      <p:sp>
        <p:nvSpPr>
          <p:cNvPr id="5" name="Obdélník 4"/>
          <p:cNvSpPr/>
          <p:nvPr/>
        </p:nvSpPr>
        <p:spPr>
          <a:xfrm>
            <a:off x="3899914" y="2949236"/>
            <a:ext cx="13286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Česká republika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228611" y="2951606"/>
            <a:ext cx="90710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Slovensko</a:t>
            </a:r>
          </a:p>
        </p:txBody>
      </p:sp>
      <p:sp>
        <p:nvSpPr>
          <p:cNvPr id="9" name="Obdélník 8"/>
          <p:cNvSpPr/>
          <p:nvPr/>
        </p:nvSpPr>
        <p:spPr>
          <a:xfrm>
            <a:off x="5076056" y="3954917"/>
            <a:ext cx="91454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Maďarsko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50679" y="3847837"/>
            <a:ext cx="87472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Rakousko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258453" y="3573991"/>
            <a:ext cx="130926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Lichtenštejnsko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814773" y="4035657"/>
            <a:ext cx="88735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Švýcarsko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927801" y="4359658"/>
            <a:ext cx="86074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Slovinsko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11560" y="76470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6560" y="1508451"/>
            <a:ext cx="692818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err="1" smtClean="0"/>
              <a:t>Waršava</a:t>
            </a:r>
            <a:endParaRPr lang="cs-CZ" sz="11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6560" y="1877780"/>
            <a:ext cx="529312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Berlín</a:t>
            </a:r>
            <a:endParaRPr lang="cs-CZ" sz="11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2899" y="2331035"/>
            <a:ext cx="524503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Vídeň</a:t>
            </a:r>
            <a:endParaRPr lang="cs-CZ" sz="11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2367" y="2782081"/>
            <a:ext cx="736099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Budapešť</a:t>
            </a:r>
            <a:endParaRPr lang="cs-CZ" sz="11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43031" y="3246673"/>
            <a:ext cx="574196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/>
              <a:t>Lublaň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38269" y="761923"/>
            <a:ext cx="522900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Praha</a:t>
            </a:r>
            <a:endParaRPr lang="cs-CZ" sz="11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8043" y="1134036"/>
            <a:ext cx="763351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Bratislava</a:t>
            </a:r>
            <a:endParaRPr lang="cs-CZ" sz="11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0278" y="3717032"/>
            <a:ext cx="543739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b="1" dirty="0"/>
              <a:t>Vaduz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28496" y="4081824"/>
            <a:ext cx="455574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1100" b="1" dirty="0"/>
              <a:t>Bern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998390" y="740251"/>
            <a:ext cx="4930452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Ověř si své znalosti. </a:t>
            </a:r>
          </a:p>
          <a:p>
            <a:r>
              <a:rPr lang="cs-CZ" b="1" i="1" dirty="0" smtClean="0"/>
              <a:t>Pomocí kliknutí myši si ověříš, co sis zapamatoval</a:t>
            </a:r>
            <a:r>
              <a:rPr lang="cs-CZ" b="1" u="sng" dirty="0" smtClean="0"/>
              <a:t>.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9690588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111E-6 C 0.00885 -0.00162 0.01684 -0.0044 0.02569 -0.00602 C 0.04114 -0.00393 0.0559 0.00093 0.07118 0.00417 C 0.08229 0.00648 0.09357 0.00764 0.10451 0.01204 C 0.10764 0.0132 0.11076 0.01389 0.11354 0.01621 C 0.1151 0.01759 0.11649 0.01921 0.11823 0.02014 C 0.12656 0.02431 0.13576 0.0257 0.14392 0.03033 C 0.15086 0.03426 0.15625 0.03935 0.16354 0.04236 C 0.16736 0.04746 0.17135 0.04815 0.17569 0.05255 C 0.18368 0.06065 0.19461 0.07477 0.20451 0.07871 C 0.20764 0.0831 0.21354 0.09468 0.21666 0.09699 C 0.21805 0.09815 0.21979 0.09815 0.22118 0.09908 C 0.22274 0.10023 0.22413 0.10162 0.22569 0.10301 C 0.23316 0.11736 0.24409 0.12894 0.25451 0.13935 C 0.26163 0.15371 0.25746 0.14884 0.2651 0.15556 C 0.27135 0.17199 0.26406 0.15671 0.27413 0.16759 C 0.27743 0.1713 0.2802 0.1757 0.28333 0.17986 C 0.28732 0.18519 0.29149 0.19074 0.29548 0.19607 C 0.29965 0.20162 0.30173 0.2088 0.30607 0.21412 C 0.30868 0.22523 0.31614 0.22986 0.32118 0.23843 C 0.32448 0.24421 0.325 0.24954 0.32882 0.25463 C 0.32934 0.25671 0.32934 0.2588 0.3302 0.26065 C 0.3309 0.26227 0.33298 0.26273 0.33333 0.26458 C 0.3342 0.26991 0.33333 0.27546 0.33333 0.28079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0648 C 0.03715 0.00162 0.03785 -0.00139 0.05555 0.00162 C 0.06302 0.00278 0.07066 0.00301 0.0783 0.0037 C 0.09132 0.00903 0.10729 0.01042 0.12083 0.0118 C 0.1368 0.01667 0.15312 0.01597 0.16927 0.01968 C 0.18646 0.02361 0.20208 0.03194 0.21927 0.03588 C 0.23889 0.04051 0.25885 0.04259 0.2783 0.04815 C 0.28594 0.05486 0.2967 0.05602 0.30555 0.06018 C 0.31215 0.06852 0.30451 0.06018 0.31614 0.0662 C 0.31788 0.06713 0.3191 0.06921 0.32083 0.07037 C 0.32222 0.0713 0.33055 0.07407 0.33142 0.0743 C 0.33646 0.07893 0.34114 0.07893 0.34653 0.08241 C 0.35382 0.08727 0.35989 0.0912 0.36771 0.09444 C 0.37448 0.10347 0.36667 0.09444 0.37535 0.10069 C 0.38142 0.10509 0.38576 0.1118 0.39201 0.11481 C 0.39948 0.12477 0.4092 0.13634 0.41927 0.14097 C 0.42031 0.14236 0.42101 0.14421 0.42222 0.14514 C 0.42361 0.1463 0.42569 0.1456 0.42691 0.14699 C 0.43055 0.15093 0.43385 0.15856 0.4375 0.16319 C 0.44062 0.17199 0.44305 0.17222 0.44653 0.1794 C 0.45069 0.18819 0.45451 0.19606 0.46024 0.2037 C 0.46319 0.21643 0.4684 0.22708 0.47083 0.24005 C 0.47205 0.26458 0.47361 0.28449 0.46024 0.30255 C 0.45833 0.31204 0.45955 0.3081 0.45712 0.31481 " pathEditMode="relative" ptsTypes="fffffffffffffffffffffffA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037E-7 C 0.00816 0.00093 0.01892 0.00162 0.02726 0.00393 C 0.04931 0.00995 0.07031 0.02384 0.09254 0.02824 C 0.10504 0.03079 0.11788 0.03241 0.13038 0.03426 C 0.17205 0.03241 0.21111 0.02847 0.25313 0.02616 C 0.27222 0.01968 0.29132 0.01528 0.31059 0.00995 C 0.31806 0.00347 0.32639 0.00116 0.3349 -0.00208 C 0.34809 -0.00741 0.36129 -0.01157 0.37431 -0.01829 C 0.38542 -0.0162 0.38854 -0.0162 0.38333 -0.0162 " pathEditMode="relative" ptsTypes="ffffffff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342 -0.00254 0.07118 -0.00231 0.10452 -0.01597 C 0.11059 -0.02152 0.11702 -0.02361 0.12413 -0.02615 C 0.13143 -0.03541 0.1217 -0.02453 0.13472 -0.03217 C 0.13611 -0.03287 0.13663 -0.03518 0.13785 -0.03634 C 0.14341 -0.0412 0.14983 -0.04282 0.15608 -0.04444 C 0.17361 -0.05972 0.21163 -0.05231 0.2257 -0.05231 " pathEditMode="relative" ptsTypes="ffffff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5.92593E-6 C 0.0085 0.00161 0.02117 0.00416 0.02881 0.01018 C 0.03489 0.01504 0.03923 0.02013 0.04548 0.0243 C 0.04999 0.03032 0.05225 0.03958 0.05763 0.04444 C 0.0651 0.05115 0.07135 0.05809 0.07881 0.06481 C 0.08229 0.06805 0.08437 0.0736 0.08784 0.07684 C 0.09235 0.08078 0.09774 0.08356 0.10156 0.08888 C 0.10729 0.09698 0.11232 0.10416 0.11979 0.10925 C 0.12586 0.12152 0.13159 0.13309 0.1394 0.14351 C 0.14235 0.15485 0.13854 0.14536 0.14548 0.15161 C 0.15208 0.15763 0.15642 0.16504 0.16371 0.16967 C 0.171 0.17985 0.16527 0.17337 0.18489 0.17985 C 0.19878 0.18448 0.2144 0.19374 0.22881 0.19397 C 0.25711 0.19467 0.28541 0.19397 0.31371 0.19397 " pathEditMode="relative" ptsTypes="fffffffffffff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1.85185E-6 C 0.01129 -0.00463 0.01928 0.00023 0.02883 0.00602 C 0.03178 0.00787 0.0349 0.0088 0.03785 0.01018 C 0.03942 0.01088 0.04254 0.01227 0.04254 0.01227 C 0.04792 0.02338 0.04324 0.0169 0.05765 0.02037 C 0.0639 0.02176 0.0698 0.02592 0.07588 0.02824 C 0.07865 0.03079 0.08213 0.03171 0.0849 0.03449 C 0.08768 0.03727 0.08994 0.0412 0.09254 0.04444 C 0.09376 0.04583 0.09567 0.0456 0.09706 0.04653 C 0.10383 0.05116 0.10244 0.05393 0.1106 0.05671 C 0.1165 0.06412 0.1257 0.0662 0.13334 0.06875 C 0.1415 0.07893 0.15539 0.07592 0.16529 0.08287 C 0.17865 0.09236 0.19445 0.09329 0.20921 0.09699 C 0.2264 0.10139 0.24324 0.10555 0.2606 0.10926 C 0.26476 0.11018 0.26858 0.11296 0.27275 0.11319 C 0.28942 0.11435 0.30608 0.11458 0.32275 0.11528 C 0.33751 0.11829 0.34463 0.12176 0.3606 0.12338 C 0.36945 0.12546 0.37761 0.13125 0.38647 0.13333 C 0.40174 0.1368 0.4165 0.13935 0.43195 0.14143 C 0.4422 0.14606 0.45296 0.14745 0.46372 0.14745 " pathEditMode="relative" ptsTypes="fffffffffffffffffff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6 C 0.00313 0.00046 0.01719 0.00092 0.02275 0.00416 C 0.02448 0.00509 0.02587 0.00648 0.02726 0.0081 C 0.0283 0.00926 0.029 0.01134 0.03021 0.01227 C 0.03386 0.01481 0.03837 0.01481 0.04236 0.0162 C 0.04636 0.02129 0.0507 0.02592 0.05608 0.02824 C 0.06007 0.03009 0.06806 0.0324 0.06806 0.0324 C 0.07396 0.03981 0.08038 0.04097 0.08785 0.04444 C 0.09254 0.05092 0.09809 0.05254 0.10452 0.05463 C 0.1132 0.06227 0.12483 0.06319 0.13472 0.06666 C 0.13959 0.07615 0.14688 0.07615 0.15452 0.08078 C 0.17448 0.09259 0.14896 0.07801 0.16511 0.08889 C 0.17309 0.09421 0.18386 0.09514 0.19236 0.09907 C 0.1974 0.10139 0.20243 0.10301 0.20747 0.10509 C 0.21059 0.10625 0.21667 0.10903 0.21667 0.10903 C 0.22396 0.11574 0.23091 0.11643 0.23941 0.11921 C 0.25087 0.12315 0.26094 0.12731 0.27275 0.1294 C 0.28091 0.13657 0.29202 0.13819 0.30139 0.14143 C 0.32032 0.13935 0.31511 0.14467 0.32118 0.1375 " pathEditMode="relative" ptsTypes="ffffffffffffffffff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4.44444E-6 C 0.06424 0.00371 0.12813 0.01227 0.19237 0.01227 " pathEditMode="relative" ptsTypes="fA"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C 0.0125 -0.00139 0.01805 -0.00277 0.02882 -0.00601 C 0.03507 -0.01481 0.02795 -0.00601 0.03646 -0.01226 C 0.05139 -0.02314 0.03958 -0.01805 0.05156 -0.02222 C 0.05555 -0.02777 0.05885 -0.02685 0.06371 -0.03032 C 0.07482 -0.03796 0.08593 -0.04004 0.09843 -0.04236 C 0.1 -0.04305 0.10312 -0.04444 0.10312 -0.04444 " pathEditMode="relative" ptsTypes="ffffffA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uropa-bei-nacht 1-1024x7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39388"/>
            <a:ext cx="417396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 takhle krásně září Evropská města v noci.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723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276872"/>
            <a:ext cx="5370316" cy="707886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Děkuji vám za pozornost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86236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70213" cy="18928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  <a:p>
            <a:endParaRPr lang="cs-CZ" sz="1100" dirty="0" smtClean="0"/>
          </a:p>
          <a:p>
            <a:endParaRPr lang="cs-CZ" sz="1100" dirty="0"/>
          </a:p>
          <a:p>
            <a:r>
              <a:rPr lang="cs-CZ" sz="1100" smtClean="0"/>
              <a:t>WORK</a:t>
            </a:r>
            <a:r>
              <a:rPr lang="cs-CZ" sz="1100" dirty="0"/>
              <a:t>, </a:t>
            </a:r>
            <a:r>
              <a:rPr lang="cs-CZ" sz="1100" dirty="0" err="1"/>
              <a:t>Own</a:t>
            </a:r>
            <a:r>
              <a:rPr lang="cs-CZ" sz="1100" dirty="0"/>
              <a:t>. </a:t>
            </a:r>
            <a:r>
              <a:rPr lang="cs-CZ" sz="1100" i="1" dirty="0"/>
              <a:t>Wikipedie</a:t>
            </a:r>
            <a:r>
              <a:rPr lang="cs-CZ" sz="1100" dirty="0"/>
              <a:t> [online]. [cit. 28.2.2013]. Dostupný na WWW: </a:t>
            </a:r>
            <a:r>
              <a:rPr lang="cs-CZ" sz="1100" dirty="0">
                <a:hlinkClick r:id="rId2"/>
              </a:rPr>
              <a:t>http://cs.wikipedia.org/wiki/Soubor:Central_Europe_(proposal_2).</a:t>
            </a:r>
            <a:r>
              <a:rPr lang="cs-CZ" sz="1100" dirty="0" smtClean="0">
                <a:hlinkClick r:id="rId2"/>
              </a:rPr>
              <a:t>PNG</a:t>
            </a:r>
            <a:endParaRPr lang="cs-CZ" sz="1100" dirty="0" smtClean="0"/>
          </a:p>
          <a:p>
            <a:r>
              <a:rPr lang="cs-CZ" sz="1100" dirty="0"/>
              <a:t>DBACHMANN, </a:t>
            </a:r>
            <a:r>
              <a:rPr lang="cs-CZ" sz="1100" dirty="0" err="1"/>
              <a:t>Ssolbergj</a:t>
            </a:r>
            <a:r>
              <a:rPr lang="cs-CZ" sz="1100" dirty="0"/>
              <a:t>. </a:t>
            </a:r>
            <a:r>
              <a:rPr lang="cs-CZ" sz="1100" i="1" dirty="0"/>
              <a:t>Wikipedie</a:t>
            </a:r>
            <a:r>
              <a:rPr lang="cs-CZ" sz="1100" dirty="0"/>
              <a:t> [online]. [cit. 28.2.2013</a:t>
            </a:r>
            <a:r>
              <a:rPr lang="cs-CZ" sz="1100" dirty="0" smtClean="0"/>
              <a:t>].</a:t>
            </a:r>
          </a:p>
          <a:p>
            <a:r>
              <a:rPr lang="cs-CZ" sz="1100" dirty="0" smtClean="0"/>
              <a:t> </a:t>
            </a:r>
            <a:r>
              <a:rPr lang="cs-CZ" sz="1100" dirty="0"/>
              <a:t>Dostupný na WWW: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cs.wikipedia.org/wiki/Soubor:Europe_orthographic_Caucasus_Urals_boundary.svg</a:t>
            </a:r>
            <a:endParaRPr lang="cs-CZ" sz="1100" dirty="0" smtClean="0"/>
          </a:p>
          <a:p>
            <a:r>
              <a:rPr lang="cs-CZ" sz="1100" dirty="0"/>
              <a:t>GFSC, </a:t>
            </a:r>
            <a:r>
              <a:rPr lang="cs-CZ" sz="1100" dirty="0" err="1"/>
              <a:t>Nasa</a:t>
            </a:r>
            <a:r>
              <a:rPr lang="cs-CZ" sz="1100" dirty="0"/>
              <a:t>. </a:t>
            </a:r>
            <a:r>
              <a:rPr lang="cs-CZ" sz="1100" i="1" dirty="0"/>
              <a:t>Wikipedie</a:t>
            </a:r>
            <a:r>
              <a:rPr lang="cs-CZ" sz="1100" dirty="0"/>
              <a:t> [online]. [cit. 28.2.2013]. Dostupný na WWW: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cs.wikipedia.org/wiki/Soubor:Europa-bei-nacht_1-1024x768.jpg</a:t>
            </a:r>
            <a:endParaRPr lang="cs-CZ" sz="1100" dirty="0" smtClean="0"/>
          </a:p>
          <a:p>
            <a:r>
              <a:rPr lang="cs-CZ" sz="1100" dirty="0" smtClean="0"/>
              <a:t>JOSE</a:t>
            </a:r>
            <a:r>
              <a:rPr lang="cs-CZ" sz="1100" dirty="0"/>
              <a:t>, San. </a:t>
            </a:r>
            <a:r>
              <a:rPr lang="cs-CZ" sz="1100" i="1" dirty="0"/>
              <a:t>Wikipedie</a:t>
            </a:r>
            <a:r>
              <a:rPr lang="cs-CZ" sz="1100" dirty="0"/>
              <a:t> [online]. [cit. 28.2.2013]. Dostupný na WWW: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commons.wikimedia.org/wiki/File:Europe_topography_map.png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563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257</TotalTime>
  <Words>320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VY __ III/2__INOVACE _  239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Evropa</dc:title>
  <dc:creator>AK</dc:creator>
  <cp:lastModifiedBy>Učitel v PC učebně</cp:lastModifiedBy>
  <cp:revision>34</cp:revision>
  <dcterms:created xsi:type="dcterms:W3CDTF">2013-02-28T14:50:19Z</dcterms:created>
  <dcterms:modified xsi:type="dcterms:W3CDTF">2013-04-10T12:39:51Z</dcterms:modified>
</cp:coreProperties>
</file>