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</a:t>
          </a:r>
          <a:r>
            <a:rPr lang="cs-CZ" sz="2000" dirty="0" smtClean="0"/>
            <a:t>PODMĚTEM DĚTI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VY_32_INOVACE_7_SHODA </a:t>
          </a:r>
          <a:r>
            <a:rPr lang="cs-CZ" sz="2000" baseline="0" dirty="0" smtClean="0"/>
            <a:t>PŘÍSUDKU S PODMĚTEM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B3F8FC-FFC6-481B-B9C6-F5A2369BB531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F9DFB1-7945-4BFB-87B1-C2951EC97F10}" type="presOf" srcId="{D1D4F407-5343-4D3F-B5B9-D407B03CAEB4}" destId="{AED2198E-93D5-4001-81B4-73124B309672}" srcOrd="1" destOrd="0" presId="urn:microsoft.com/office/officeart/2005/8/layout/target3"/>
    <dgm:cxn modelId="{44CAAD9B-3154-48F2-9D73-F9C1495EBAB8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2F06E6C-CC43-47A5-967E-03AAEDAB1B8A}" type="presOf" srcId="{D1B46980-6531-4606-95E6-44980827E919}" destId="{2BE915AB-18AA-4053-B92C-3BFC9ED204BB}" srcOrd="1" destOrd="0" presId="urn:microsoft.com/office/officeart/2005/8/layout/target3"/>
    <dgm:cxn modelId="{4545355E-EE2F-4864-B75B-83458CDCA2CB}" type="presOf" srcId="{4C35D32F-0EAB-4CD7-82EE-45574DC2A586}" destId="{890E4F0B-2866-4A3F-A3C7-2A14B1797930}" srcOrd="1" destOrd="0" presId="urn:microsoft.com/office/officeart/2005/8/layout/target3"/>
    <dgm:cxn modelId="{C9AEE9ED-3ACA-421B-A3EB-4DD01C17230A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FB93FA0-CB4A-4808-9D1E-A1AB3F362A8D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59B915-FD9B-4C53-83B6-393DF552B807}" type="presOf" srcId="{757F3AB3-0718-4624-B441-E567A8F0AB56}" destId="{333A1088-737F-45CB-B68E-254E46348037}" srcOrd="0" destOrd="0" presId="urn:microsoft.com/office/officeart/2005/8/layout/target3"/>
    <dgm:cxn modelId="{0A76A307-52CA-4DE4-A562-A1124828ED19}" type="presOf" srcId="{D1D4F407-5343-4D3F-B5B9-D407B03CAEB4}" destId="{D005CE8C-CC26-4C3E-AC11-E15060ECD759}" srcOrd="0" destOrd="0" presId="urn:microsoft.com/office/officeart/2005/8/layout/target3"/>
    <dgm:cxn modelId="{64EA11C4-44D5-4656-9EA1-2584016AA329}" type="presOf" srcId="{B651F6E3-6281-48DB-9319-2AEAFDAE7572}" destId="{6BB5E863-4638-4E1D-BFDE-399D028AC4ED}" srcOrd="1" destOrd="0" presId="urn:microsoft.com/office/officeart/2005/8/layout/target3"/>
    <dgm:cxn modelId="{6B2C025C-1884-4314-A104-33E7767A378F}" type="presOf" srcId="{D8197B8C-B260-4A16-BDF4-0947B075E274}" destId="{5A5FFA88-C948-4069-8E93-59FA12366E83}" srcOrd="1" destOrd="0" presId="urn:microsoft.com/office/officeart/2005/8/layout/target3"/>
    <dgm:cxn modelId="{DEEBED0B-F651-4547-9DA8-986FE252876E}" type="presParOf" srcId="{333A1088-737F-45CB-B68E-254E46348037}" destId="{F5ABB229-8D3B-4694-996A-96F23CF14429}" srcOrd="0" destOrd="0" presId="urn:microsoft.com/office/officeart/2005/8/layout/target3"/>
    <dgm:cxn modelId="{6C3D169C-ECEC-4312-B8A2-CEAF699FF8CD}" type="presParOf" srcId="{333A1088-737F-45CB-B68E-254E46348037}" destId="{F41139FD-01EE-4571-8B17-4FB00FC51163}" srcOrd="1" destOrd="0" presId="urn:microsoft.com/office/officeart/2005/8/layout/target3"/>
    <dgm:cxn modelId="{738DB805-C529-458F-8B35-40D382246918}" type="presParOf" srcId="{333A1088-737F-45CB-B68E-254E46348037}" destId="{D005CE8C-CC26-4C3E-AC11-E15060ECD759}" srcOrd="2" destOrd="0" presId="urn:microsoft.com/office/officeart/2005/8/layout/target3"/>
    <dgm:cxn modelId="{4C9C4728-720F-4D87-B519-C9375F923968}" type="presParOf" srcId="{333A1088-737F-45CB-B68E-254E46348037}" destId="{2C702D82-9B77-49B7-9568-BB8EB47C3372}" srcOrd="3" destOrd="0" presId="urn:microsoft.com/office/officeart/2005/8/layout/target3"/>
    <dgm:cxn modelId="{94456E35-E4AF-4533-9FE9-92320A1B86E0}" type="presParOf" srcId="{333A1088-737F-45CB-B68E-254E46348037}" destId="{A52A0455-90FF-4808-ABD0-F02540D31D5A}" srcOrd="4" destOrd="0" presId="urn:microsoft.com/office/officeart/2005/8/layout/target3"/>
    <dgm:cxn modelId="{784BA668-B6AB-40AA-8280-BF4F16E2DFD9}" type="presParOf" srcId="{333A1088-737F-45CB-B68E-254E46348037}" destId="{6140AFEC-043D-4C43-A2F9-D0F5331DF3A3}" srcOrd="5" destOrd="0" presId="urn:microsoft.com/office/officeart/2005/8/layout/target3"/>
    <dgm:cxn modelId="{326B6331-186E-469C-BF02-F2053A66EE61}" type="presParOf" srcId="{333A1088-737F-45CB-B68E-254E46348037}" destId="{9358AC05-5D7D-4327-9F80-1AD486AEA664}" srcOrd="6" destOrd="0" presId="urn:microsoft.com/office/officeart/2005/8/layout/target3"/>
    <dgm:cxn modelId="{A1FC1916-A1DF-4655-9231-B6DEF33794C6}" type="presParOf" srcId="{333A1088-737F-45CB-B68E-254E46348037}" destId="{313FC574-E1CD-4FB4-B054-0B805CE0447D}" srcOrd="7" destOrd="0" presId="urn:microsoft.com/office/officeart/2005/8/layout/target3"/>
    <dgm:cxn modelId="{750416BD-2F08-4F67-8EE2-B82E355AF3A1}" type="presParOf" srcId="{333A1088-737F-45CB-B68E-254E46348037}" destId="{619D679B-A015-4ECF-8348-D1034C574F40}" srcOrd="8" destOrd="0" presId="urn:microsoft.com/office/officeart/2005/8/layout/target3"/>
    <dgm:cxn modelId="{D85BD867-AB89-4718-B75D-6167FC40B31C}" type="presParOf" srcId="{333A1088-737F-45CB-B68E-254E46348037}" destId="{322283A8-4A27-4CDA-BAE3-F381106A9174}" srcOrd="9" destOrd="0" presId="urn:microsoft.com/office/officeart/2005/8/layout/target3"/>
    <dgm:cxn modelId="{A059D82A-EAD1-4CFC-B798-ED644A8F8736}" type="presParOf" srcId="{333A1088-737F-45CB-B68E-254E46348037}" destId="{FFC9F71D-1B4F-4AD9-A4A6-86ADEFC8AF5C}" srcOrd="10" destOrd="0" presId="urn:microsoft.com/office/officeart/2005/8/layout/target3"/>
    <dgm:cxn modelId="{6E153096-B032-467D-B443-C37623D9D27F}" type="presParOf" srcId="{333A1088-737F-45CB-B68E-254E46348037}" destId="{25B08C86-7E15-44DC-BE7F-FFB55DD49D12}" srcOrd="11" destOrd="0" presId="urn:microsoft.com/office/officeart/2005/8/layout/target3"/>
    <dgm:cxn modelId="{4E8EDEEB-6C68-4704-9174-18243E6DA718}" type="presParOf" srcId="{333A1088-737F-45CB-B68E-254E46348037}" destId="{76644BE8-9D7C-4C09-B250-3D10AF48CBB7}" srcOrd="12" destOrd="0" presId="urn:microsoft.com/office/officeart/2005/8/layout/target3"/>
    <dgm:cxn modelId="{8391BECE-6922-4DF4-A2D8-799FD55B4DC9}" type="presParOf" srcId="{333A1088-737F-45CB-B68E-254E46348037}" destId="{EE85B701-7295-41C0-BA7A-34D3756A2AE6}" srcOrd="13" destOrd="0" presId="urn:microsoft.com/office/officeart/2005/8/layout/target3"/>
    <dgm:cxn modelId="{24A554B7-17DE-4390-9761-B031A0AB4983}" type="presParOf" srcId="{333A1088-737F-45CB-B68E-254E46348037}" destId="{8BEBB6EC-1DAA-4CAC-8A25-BC0FCBD5DBD5}" srcOrd="14" destOrd="0" presId="urn:microsoft.com/office/officeart/2005/8/layout/target3"/>
    <dgm:cxn modelId="{B1CA4649-F07D-416E-94CA-33186559CFEE}" type="presParOf" srcId="{333A1088-737F-45CB-B68E-254E46348037}" destId="{AED2198E-93D5-4001-81B4-73124B309672}" srcOrd="15" destOrd="0" presId="urn:microsoft.com/office/officeart/2005/8/layout/target3"/>
    <dgm:cxn modelId="{C6AB266C-4FD5-4C62-A540-0C52E20F5054}" type="presParOf" srcId="{333A1088-737F-45CB-B68E-254E46348037}" destId="{2BE915AB-18AA-4053-B92C-3BFC9ED204BB}" srcOrd="16" destOrd="0" presId="urn:microsoft.com/office/officeart/2005/8/layout/target3"/>
    <dgm:cxn modelId="{B9105851-7A52-430F-AF43-A3782682985A}" type="presParOf" srcId="{333A1088-737F-45CB-B68E-254E46348037}" destId="{6BB5E863-4638-4E1D-BFDE-399D028AC4ED}" srcOrd="17" destOrd="0" presId="urn:microsoft.com/office/officeart/2005/8/layout/target3"/>
    <dgm:cxn modelId="{50C4B804-3BFE-46EC-B16F-95B19DB49C74}" type="presParOf" srcId="{333A1088-737F-45CB-B68E-254E46348037}" destId="{5A5FFA88-C948-4069-8E93-59FA12366E83}" srcOrd="18" destOrd="0" presId="urn:microsoft.com/office/officeart/2005/8/layout/target3"/>
    <dgm:cxn modelId="{0FF39563-92A2-4BFA-BD5B-0D65140D298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VY_32_INOVACE_7_SHODA </a:t>
          </a:r>
          <a:r>
            <a:rPr lang="cs-CZ" sz="2000" kern="1200" baseline="0" dirty="0" smtClean="0"/>
            <a:t>PŘÍSUDKU S PODMĚTEM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</a:t>
          </a:r>
          <a:r>
            <a:rPr lang="cs-CZ" sz="2000" kern="1200" dirty="0" smtClean="0"/>
            <a:t>PODMĚTEM DĚTI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3E430A-5CB5-47C0-A646-3C674FDBC193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78DFB7-CAE1-4E66-95E8-646A35E37AF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79D30-DC81-4603-96FD-1F4305C40478}" type="datetimeFigureOut">
              <a:rPr lang="cs-CZ" smtClean="0"/>
              <a:t>31.5.2013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FC413B-0B2C-431C-9874-4681B46306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Materiál  je určen pro žáky 4.ročníku.</a:t>
            </a:r>
          </a:p>
          <a:p>
            <a:r>
              <a:rPr lang="cs-CZ" sz="2000" dirty="0" smtClean="0"/>
              <a:t>Zde je vysvětlena problematika shody přísudku s podmětem DĚTI.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r>
              <a:rPr lang="cs-CZ" sz="2000" dirty="0" smtClean="0"/>
              <a:t> 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PODSTATNÉ JMÉNO DÍTĚ JAKO PODMĚT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b="1" u="sng" dirty="0" smtClean="0">
                <a:latin typeface="Bradley Hand ITC" pitchFamily="66" charset="0"/>
              </a:rPr>
              <a:t>JEDNOTNÉ  ČÍSLO</a:t>
            </a:r>
            <a:endParaRPr lang="cs-CZ" sz="2000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TO </a:t>
            </a:r>
            <a:r>
              <a:rPr lang="cs-CZ" sz="2000" dirty="0" smtClean="0"/>
              <a:t> </a:t>
            </a:r>
            <a:r>
              <a:rPr lang="cs-CZ" sz="2000" i="1" dirty="0" smtClean="0"/>
              <a:t>DÍTĚ </a:t>
            </a:r>
            <a:r>
              <a:rPr lang="cs-CZ" sz="2000" dirty="0" smtClean="0"/>
              <a:t> je podstatné jméno rodu středního v jednotném čísle</a:t>
            </a:r>
          </a:p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                      v  příčestí minulém píšeme koncovku  </a:t>
            </a:r>
            <a:r>
              <a:rPr lang="cs-CZ" sz="3600" dirty="0" smtClean="0">
                <a:solidFill>
                  <a:srgbClr val="FF0000"/>
                </a:solidFill>
              </a:rPr>
              <a:t>-o</a:t>
            </a:r>
          </a:p>
          <a:p>
            <a:r>
              <a:rPr lang="cs-CZ" sz="2000" dirty="0">
                <a:solidFill>
                  <a:srgbClr val="FF0000"/>
                </a:solidFill>
              </a:rPr>
              <a:t> </a:t>
            </a:r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 smtClean="0"/>
          </a:p>
          <a:p>
            <a:r>
              <a:rPr lang="cs-CZ" sz="2000" dirty="0" smtClean="0"/>
              <a:t>Např.</a:t>
            </a:r>
            <a:endParaRPr lang="cs-CZ" sz="2000" dirty="0"/>
          </a:p>
          <a:p>
            <a:r>
              <a:rPr lang="cs-CZ" sz="2000" dirty="0" smtClean="0"/>
              <a:t> Dítě na louce pouštělo papírového draka.</a:t>
            </a:r>
          </a:p>
          <a:p>
            <a:endParaRPr lang="cs-CZ" sz="3600" dirty="0">
              <a:solidFill>
                <a:srgbClr val="FF0000"/>
              </a:solidFill>
            </a:endParaRPr>
          </a:p>
          <a:p>
            <a:endParaRPr lang="cs-CZ" sz="3600" dirty="0" smtClean="0"/>
          </a:p>
          <a:p>
            <a:endParaRPr lang="cs-CZ" sz="2000" dirty="0"/>
          </a:p>
        </p:txBody>
      </p:sp>
      <p:sp>
        <p:nvSpPr>
          <p:cNvPr id="5" name="Šipka doprava 4"/>
          <p:cNvSpPr/>
          <p:nvPr/>
        </p:nvSpPr>
        <p:spPr>
          <a:xfrm>
            <a:off x="971600" y="2924944"/>
            <a:ext cx="978408" cy="48463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Documents and Settings\xp\Local Settings\Temporary Internet Files\Content.IE5\SX7A2TT0\MP9001851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780928"/>
            <a:ext cx="1432176" cy="2153648"/>
          </a:xfrm>
          <a:prstGeom prst="rect">
            <a:avLst/>
          </a:prstGeom>
          <a:noFill/>
        </p:spPr>
      </p:pic>
      <p:pic>
        <p:nvPicPr>
          <p:cNvPr id="1029" name="Picture 5" descr="C:\Documents and Settings\xp\Local Settings\Temporary Internet Files\Content.IE5\P56S2URS\MC9004404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404664"/>
            <a:ext cx="1200445" cy="9065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PODSTATNÉ JMÉNO DĚTI JAKO PODMĚT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u="sng" dirty="0" smtClean="0">
                <a:latin typeface="Bradley Hand ITC" pitchFamily="66" charset="0"/>
              </a:rPr>
              <a:t>MNOŽNÉ ČÍSLO</a:t>
            </a:r>
            <a:endParaRPr lang="cs-CZ" sz="2000" dirty="0" smtClean="0">
              <a:latin typeface="Bradley Hand ITC" pitchFamily="66" charset="0"/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TY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 DĚTI JE podstatné jméno rodu středního v množném čísle</a:t>
            </a:r>
          </a:p>
          <a:p>
            <a:endParaRPr lang="cs-CZ" sz="2000" dirty="0"/>
          </a:p>
          <a:p>
            <a:r>
              <a:rPr lang="cs-CZ" sz="2000" dirty="0" smtClean="0"/>
              <a:t>                       v příčestím minulém píšeme koncovku </a:t>
            </a:r>
            <a:r>
              <a:rPr lang="cs-CZ" dirty="0" smtClean="0">
                <a:solidFill>
                  <a:srgbClr val="FF0000"/>
                </a:solidFill>
              </a:rPr>
              <a:t> - y</a:t>
            </a:r>
            <a:r>
              <a:rPr lang="cs-CZ" sz="2000" dirty="0" smtClean="0"/>
              <a:t> 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Např.  Děti si hrály na pískovišti.</a:t>
            </a:r>
            <a:endParaRPr lang="cs-CZ" sz="2000" dirty="0"/>
          </a:p>
          <a:p>
            <a:endParaRPr lang="cs-CZ" sz="2000" dirty="0"/>
          </a:p>
        </p:txBody>
      </p:sp>
      <p:pic>
        <p:nvPicPr>
          <p:cNvPr id="2051" name="Picture 3" descr="C:\Documents and Settings\xp\Local Settings\Temporary Internet Files\Content.IE5\SX7A2TT0\MP9004222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48680"/>
            <a:ext cx="1152128" cy="761485"/>
          </a:xfrm>
          <a:prstGeom prst="rect">
            <a:avLst/>
          </a:prstGeom>
          <a:noFill/>
        </p:spPr>
      </p:pic>
      <p:sp>
        <p:nvSpPr>
          <p:cNvPr id="7" name="Šipka doprava 6"/>
          <p:cNvSpPr/>
          <p:nvPr/>
        </p:nvSpPr>
        <p:spPr>
          <a:xfrm>
            <a:off x="971600" y="3284984"/>
            <a:ext cx="978408" cy="484632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Documents and Settings\xp\Local Settings\Temporary Internet Files\Content.IE5\P56S2URS\MC900437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077072"/>
            <a:ext cx="1660865" cy="14163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3399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PODSTATNÉ JMÉNO DÍTĚ JAKO PODMĚT - SHRNUTÍ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endParaRPr lang="cs-CZ" sz="2800" b="1" dirty="0" smtClean="0">
              <a:latin typeface="Bradley Hand ITC" pitchFamily="66" charset="0"/>
            </a:endParaRPr>
          </a:p>
          <a:p>
            <a:r>
              <a:rPr lang="cs-CZ" sz="2800" b="1" dirty="0" smtClean="0">
                <a:latin typeface="Bradley Hand ITC" pitchFamily="66" charset="0"/>
              </a:rPr>
              <a:t>Podstatné  jméno  </a:t>
            </a:r>
            <a:r>
              <a:rPr lang="cs-CZ" sz="2800" b="1" dirty="0" smtClean="0">
                <a:solidFill>
                  <a:srgbClr val="FF0000"/>
                </a:solidFill>
                <a:latin typeface="Bradley Hand ITC" pitchFamily="66" charset="0"/>
              </a:rPr>
              <a:t>dítě</a:t>
            </a:r>
            <a:r>
              <a:rPr lang="cs-CZ" sz="2800" b="1" dirty="0" smtClean="0">
                <a:latin typeface="Bradley Hand ITC" pitchFamily="66" charset="0"/>
              </a:rPr>
              <a:t>  má  v množném  čísle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Bradley Hand ITC" pitchFamily="66" charset="0"/>
              </a:rPr>
              <a:t>Tvar  rodu  ženského</a:t>
            </a:r>
            <a:r>
              <a:rPr lang="cs-CZ" sz="2800" b="1" dirty="0" smtClean="0">
                <a:latin typeface="Bradley Hand ITC" pitchFamily="66" charset="0"/>
              </a:rPr>
              <a:t>.  Jestliže  je  ve  větě  podmětem  slovo  </a:t>
            </a:r>
            <a:r>
              <a:rPr lang="cs-CZ" sz="2800" b="1" dirty="0" smtClean="0">
                <a:solidFill>
                  <a:srgbClr val="0070C0"/>
                </a:solidFill>
                <a:latin typeface="Bradley Hand ITC" pitchFamily="66" charset="0"/>
              </a:rPr>
              <a:t>děti</a:t>
            </a:r>
            <a:r>
              <a:rPr lang="cs-CZ" sz="2800" b="1" dirty="0" smtClean="0">
                <a:latin typeface="Bradley Hand ITC" pitchFamily="66" charset="0"/>
              </a:rPr>
              <a:t>, píšeme  v  koncovce  příčestí minulého  tvrdé </a:t>
            </a:r>
            <a:r>
              <a:rPr lang="cs-CZ" sz="2800" b="1" dirty="0">
                <a:solidFill>
                  <a:srgbClr val="FF0000"/>
                </a:solidFill>
                <a:latin typeface="Bradley Hand ITC" pitchFamily="66" charset="0"/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  <a:latin typeface="Bradley Hand ITC" pitchFamily="66" charset="0"/>
              </a:rPr>
              <a:t>-</a:t>
            </a:r>
            <a:r>
              <a:rPr lang="cs-CZ" sz="2800" b="1" dirty="0" err="1" smtClean="0">
                <a:solidFill>
                  <a:srgbClr val="0070C0"/>
                </a:solidFill>
                <a:latin typeface="Bradley Hand ITC" pitchFamily="66" charset="0"/>
              </a:rPr>
              <a:t>y</a:t>
            </a:r>
            <a:r>
              <a:rPr lang="cs-CZ" sz="2800" b="1" dirty="0" smtClean="0">
                <a:latin typeface="Bradley Hand ITC" pitchFamily="66" charset="0"/>
              </a:rPr>
              <a:t>.</a:t>
            </a:r>
            <a:endParaRPr lang="cs-CZ" sz="2800" b="1" dirty="0">
              <a:solidFill>
                <a:srgbClr val="0070C0"/>
              </a:solidFill>
              <a:latin typeface="Bradley Hand ITC" pitchFamily="66" charset="0"/>
            </a:endParaRPr>
          </a:p>
        </p:txBody>
      </p:sp>
      <p:pic>
        <p:nvPicPr>
          <p:cNvPr id="3075" name="Picture 3" descr="C:\Documents and Settings\xp\Local Settings\Temporary Internet Files\Content.IE5\O4KPLS3P\MC9004324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789040"/>
            <a:ext cx="1787525" cy="1860550"/>
          </a:xfrm>
          <a:prstGeom prst="rect">
            <a:avLst/>
          </a:prstGeom>
          <a:noFill/>
        </p:spPr>
      </p:pic>
      <p:pic>
        <p:nvPicPr>
          <p:cNvPr id="3076" name="Picture 4" descr="C:\Documents and Settings\xp\Local Settings\Temporary Internet Files\Content.IE5\SX7A2TT0\MC9004361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404664"/>
            <a:ext cx="1512168" cy="5268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155</Words>
  <Application>Microsoft Office PowerPoint</Application>
  <PresentationFormat>Předvádění na obrazovce (4:3)</PresentationFormat>
  <Paragraphs>40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ANOTACE</vt:lpstr>
      <vt:lpstr>PODSTATNÉ JMÉNO DÍTĚ JAKO PODMĚT</vt:lpstr>
      <vt:lpstr>PODSTATNÉ JMÉNO DĚTI JAKO PODMĚT</vt:lpstr>
      <vt:lpstr>PODSTATNÉ JMÉNO DÍTĚ JAKO PODMĚT - SHRNUTÍ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10</cp:revision>
  <dcterms:created xsi:type="dcterms:W3CDTF">2013-05-31T19:25:45Z</dcterms:created>
  <dcterms:modified xsi:type="dcterms:W3CDTF">2013-05-31T20:59:21Z</dcterms:modified>
</cp:coreProperties>
</file>