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1" r:id="rId11"/>
    <p:sldId id="273" r:id="rId12"/>
    <p:sldId id="265" r:id="rId13"/>
    <p:sldId id="266" r:id="rId14"/>
    <p:sldId id="267" r:id="rId15"/>
    <p:sldId id="268" r:id="rId16"/>
    <p:sldId id="269" r:id="rId17"/>
    <p:sldId id="270" r:id="rId18"/>
    <p:sldId id="27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B83180-7789-45AB-9B58-7AC000B19EA4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DA1C06-0816-43F4-89E5-46BE0DBEC3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593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1C06-0816-43F4-89E5-46BE0DBEC38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A1C06-0816-43F4-89E5-46BE0DBEC380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7CEA9-2D1C-40E7-A8E5-51A42E520EC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70325-C1ED-434E-B735-8BA3218D2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7CEA9-2D1C-40E7-A8E5-51A42E520EC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70325-C1ED-434E-B735-8BA3218D2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7CEA9-2D1C-40E7-A8E5-51A42E520EC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70325-C1ED-434E-B735-8BA3218D2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7CEA9-2D1C-40E7-A8E5-51A42E520EC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70325-C1ED-434E-B735-8BA3218D2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7CEA9-2D1C-40E7-A8E5-51A42E520EC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70325-C1ED-434E-B735-8BA3218D2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7CEA9-2D1C-40E7-A8E5-51A42E520EC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70325-C1ED-434E-B735-8BA3218D2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7CEA9-2D1C-40E7-A8E5-51A42E520EC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70325-C1ED-434E-B735-8BA3218D2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7CEA9-2D1C-40E7-A8E5-51A42E520EC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70325-C1ED-434E-B735-8BA3218D2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7CEA9-2D1C-40E7-A8E5-51A42E520EC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70325-C1ED-434E-B735-8BA3218D2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7CEA9-2D1C-40E7-A8E5-51A42E520EC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70325-C1ED-434E-B735-8BA3218D2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7CEA9-2D1C-40E7-A8E5-51A42E520EC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70325-C1ED-434E-B735-8BA3218D2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917CEA9-2D1C-40E7-A8E5-51A42E520EC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0170325-C1ED-434E-B735-8BA3218D2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dissolve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4/47/Brama_Pravcicka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1/18/Prachovske_skaly_CZ_02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c/ca/Msenske_poklicky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7/7e/Starostaastarostov%C3%A1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9/94/Hazmburk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f/f8/Ctin%C4%9Bves,_%C5%98%C3%ADp_a_obec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1/15/%C4%8Certovy_hlavy1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//upload.wikimedia.org/wikipedia/commons/0/0c/Boubinsky_prales_during_NS_Boubinsky_prales_in_summer_2011_(10)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//upload.wikimedia.org/wikipedia/commons/5/52/Betl%C3%A9m_u_Kuksu_-_Klan%C4%9Bn%C3%AD_T%C5%99%C3%AD_kr%C3%A1l%C5%AF.jp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//upload.wikimedia.org/wikipedia/commons/9/93/Punkevn%C3%AD_jeskyn%C4%9B39.jp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//upload.wikimedia.org/wikipedia/commons/6/6d/Praded_letecky_pohled_01.jp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//upload.wikimedia.org/wikipedia/commons/b/b4/Lysohorsk%C3%A1_rozsocha,_SZ.jp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//upload.wikimedia.org/wikipedia/commons/8/8b/Palava.od.SZ.JPG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//upload.wikimedia.org/wikipedia/commons/d/da/Kralicky-Sneznik-02.jpg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17581" y="2492896"/>
            <a:ext cx="7175351" cy="2432561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200" dirty="0" smtClean="0"/>
              <a:t>VY__III/2__INOVACE__225</a:t>
            </a:r>
            <a:br>
              <a:rPr lang="cs-CZ" sz="2200" dirty="0" smtClean="0"/>
            </a:b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 smtClean="0"/>
              <a:t>ZEMĚPIS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Přírodní a kulturní památky České republiky</a:t>
            </a:r>
            <a:endParaRPr lang="cs-CZ" sz="3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476672"/>
            <a:ext cx="3767138" cy="1328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04664"/>
            <a:ext cx="6081712" cy="1485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7831051"/>
              </p:ext>
            </p:extLst>
          </p:nvPr>
        </p:nvGraphicFramePr>
        <p:xfrm>
          <a:off x="1259632" y="2276872"/>
          <a:ext cx="6624736" cy="3662934"/>
        </p:xfrm>
        <a:graphic>
          <a:graphicData uri="http://schemas.openxmlformats.org/drawingml/2006/table">
            <a:tbl>
              <a:tblPr/>
              <a:tblGrid>
                <a:gridCol w="1419225"/>
                <a:gridCol w="5205511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Autor DUM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Mgr. Jindřich Láska, s využitím publikace internetových stránek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Datum (období) vzniku DUM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10. 11. 2012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Ročník a typ školy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6. ročník základní školy praktické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ŠVP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„Učíme se pro život“ ,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č.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j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. 580/07 RVP pro ZV, příloha pro LMP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Vzdělávací oblast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Vzdělávací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obor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Zeměpis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0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Vyučovací předmět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Zeměpis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Téma (klíčová slova)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Přírodní a kulturní památky ČR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Očekávaný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výstup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Učební  materiál přírodní a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kulturní památky ČR má žákovi rozšířit obzor a vytvořit představu o konkrétní přírodní lokalitě. Žák si tak  obohatí vědomosti  o ČR.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Druh učebního materiálu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Prezentace  s obrázky ,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které zobrazují jednotlivé CHKO v ČR.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Anotace (popis způsobu použití)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Žák sleduje prezentaci  předváděnou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učitelem na interaktivní tabuli, poslouchá výklad, zapojuje se do diskuse, odpovídá na otázky související s prezentací, plní  pokyny učitele (např. s pomocí učitele prezentaci předvádí ). Žákům lze prezentaci přeposlat na jednotlivé počítače na jejich školní  e-maily, aby si ji mohli samostatně prohlížet a  aktivně se zapojit do diskuse k danému úkolu.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Celková velikost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cs-CZ" sz="1100" smtClean="0">
                          <a:latin typeface="Calibri"/>
                          <a:ea typeface="Calibri"/>
                          <a:cs typeface="Times New Roman"/>
                        </a:rPr>
                        <a:t>, 58</a:t>
                      </a:r>
                      <a:r>
                        <a:rPr lang="cs-CZ" sz="1100" baseline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MB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Soubor:Brama Pravcick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4664"/>
            <a:ext cx="7848872" cy="554461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259632" y="6309320"/>
            <a:ext cx="6840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Pravčická brána – České Švýcarsko, Hřensko </a:t>
            </a:r>
            <a:endParaRPr lang="cs-CZ" sz="1400" b="1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Soubor:Prachovske skaly CZ 0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16632"/>
            <a:ext cx="7620000" cy="57150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187624" y="6165304"/>
            <a:ext cx="65527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/>
              <a:t>Prachovské skály</a:t>
            </a:r>
            <a:endParaRPr lang="cs-CZ" sz="1600" b="1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oubor:Msenske poklick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60648"/>
            <a:ext cx="7920880" cy="57150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827584" y="6165304"/>
            <a:ext cx="6624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Mšenské pokličky</a:t>
            </a:r>
            <a:endParaRPr lang="cs-CZ" sz="1400" b="1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oubor:Starostaastarostová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16632"/>
            <a:ext cx="7992888" cy="57150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755576" y="6165304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Adršpašské skály – skalní útvar „Starosta a starostová“ </a:t>
            </a:r>
            <a:endParaRPr lang="cs-CZ" b="1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oubor:Hazmburk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188640"/>
            <a:ext cx="7488830" cy="561662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331640" y="6237312"/>
            <a:ext cx="60486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Hrad Hazmburk – České středohoří </a:t>
            </a:r>
            <a:endParaRPr lang="cs-CZ" sz="1400" b="1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Soubor:Ctiněves, Říp a obec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32656"/>
            <a:ext cx="7620000" cy="57150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899592" y="6309320"/>
            <a:ext cx="58326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Hora Říp</a:t>
            </a:r>
            <a:endParaRPr lang="cs-CZ" sz="1400" b="1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Čertovy hlavy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1" y="332656"/>
            <a:ext cx="8105965" cy="54006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899592" y="6165304"/>
            <a:ext cx="57606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Pískovcové reliéfy „Čertovy hlavy“ (Želízy okr. Mělník)</a:t>
            </a:r>
            <a:endParaRPr lang="cs-CZ" sz="1400" b="1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Soubor:Boubinsky prales during NS Boubinsky prales in summer 2011 (10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8322124" cy="554461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683568" y="6165304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Boubínský prales - Šumava</a:t>
            </a:r>
            <a:endParaRPr lang="cs-CZ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brdy.info/kras/2010/amerika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979" y="188640"/>
            <a:ext cx="8554333" cy="5688632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39552" y="6165304"/>
            <a:ext cx="65527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/>
              <a:t>Velká Amerika – Český kras</a:t>
            </a:r>
            <a:endParaRPr lang="cs-CZ" sz="1600" b="1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Soubor:Betlém u Kuksu - Klanění Tří králů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8214044" cy="5472608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827584" y="6021287"/>
            <a:ext cx="7200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Betlém u Kuksu – Klanění Tří králů </a:t>
            </a:r>
            <a:endParaRPr lang="cs-CZ" sz="1400" b="1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Soubor:Punkevní jeskyně39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3" y="332656"/>
            <a:ext cx="8430203" cy="5616624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547664" y="6237312"/>
            <a:ext cx="5112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Punkevní jeskyně – Macocha </a:t>
            </a:r>
            <a:endParaRPr lang="cs-CZ" sz="1400" b="1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Praded letecky pohled 0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60648"/>
            <a:ext cx="7620000" cy="57150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 flipH="1">
            <a:off x="2771800" y="6165304"/>
            <a:ext cx="48558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Praděd – Hrubý Jeseník</a:t>
            </a:r>
            <a:endParaRPr lang="cs-CZ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Soubor:Lysohorská rozsocha, SZ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88640"/>
            <a:ext cx="7620000" cy="57150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915816" y="6093296"/>
            <a:ext cx="66247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Moravskoslezské Beskydy – Lysá hora</a:t>
            </a:r>
            <a:endParaRPr lang="cs-CZ" sz="1600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Soubor:Palava.od.SZ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0648"/>
            <a:ext cx="7620000" cy="571500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483768" y="6165304"/>
            <a:ext cx="4032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Chráněná krajinná oblast - Pálava</a:t>
            </a:r>
            <a:endParaRPr lang="cs-CZ" sz="1400" b="1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764704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30722" name="Picture 2" descr="Soubor:Kralicky-Sneznik-0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76672"/>
            <a:ext cx="7892690" cy="554461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827584" y="6237312"/>
            <a:ext cx="64087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Kralický Sněžník </a:t>
            </a:r>
            <a:endParaRPr lang="cs-CZ" sz="1400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20688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600" b="1" dirty="0" smtClean="0"/>
              <a:t>Na území České republiky se nachází celkem 25 chráněných krajinných oblastí. Mezi nejznámější a nejnavštěvovanější patří CHKO Český ráj, CHKO Šumava, CHKO Český kras, CHKO Moravský kras atd. Chráněná krajinná oblast je určená k ochraně rozlehlejších území nebo celých geografických oblastí s harmonicky utvářenou krajinou a převahou přirozených ekosystémů.  </a:t>
            </a:r>
          </a:p>
          <a:p>
            <a:pPr algn="just"/>
            <a:endParaRPr lang="cs-CZ" sz="1600" b="1" dirty="0" smtClean="0"/>
          </a:p>
          <a:p>
            <a:pPr algn="just"/>
            <a:endParaRPr lang="cs-CZ" sz="1200" b="1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988840"/>
            <a:ext cx="7930376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obrázky:</a:t>
            </a:r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r>
              <a:rPr lang="cs-CZ" sz="800" dirty="0" smtClean="0"/>
              <a:t>SREDLOVA</a:t>
            </a:r>
            <a:r>
              <a:rPr lang="cs-CZ" sz="800" dirty="0"/>
              <a:t>, </a:t>
            </a:r>
            <a:r>
              <a:rPr lang="cs-CZ" sz="800" dirty="0" err="1"/>
              <a:t>Sredlova</a:t>
            </a:r>
            <a:r>
              <a:rPr lang="cs-CZ" sz="800" dirty="0"/>
              <a:t>. </a:t>
            </a:r>
            <a:r>
              <a:rPr lang="cs-CZ" sz="800" i="1" dirty="0"/>
              <a:t>Wikipedie</a:t>
            </a:r>
            <a:r>
              <a:rPr lang="cs-CZ" sz="800" dirty="0"/>
              <a:t> [online]. [cit. 7.1.2013]. Dostupný na WWW: http://cs.wikipedia.org/wiki/Soubor:Pravcicka_brana1.JPG</a:t>
            </a:r>
          </a:p>
          <a:p>
            <a:r>
              <a:rPr lang="cs-CZ" sz="800" dirty="0"/>
              <a:t>HAMMOND, </a:t>
            </a:r>
            <a:r>
              <a:rPr lang="cs-CZ" sz="800" dirty="0" err="1"/>
              <a:t>Maggie</a:t>
            </a:r>
            <a:r>
              <a:rPr lang="cs-CZ" sz="800" dirty="0"/>
              <a:t>. </a:t>
            </a:r>
            <a:r>
              <a:rPr lang="cs-CZ" sz="800" i="1" dirty="0"/>
              <a:t>Wikipedie</a:t>
            </a:r>
            <a:r>
              <a:rPr lang="cs-CZ" sz="800" dirty="0"/>
              <a:t> [online]. [cit. 7.1.2013]. Dostupný na WWW: http://cs.wikipedia.org/wiki/Soubor:Prachovske_skaly_CZ_02.jpg</a:t>
            </a:r>
          </a:p>
          <a:p>
            <a:r>
              <a:rPr lang="cs-CZ" sz="800" dirty="0"/>
              <a:t>ISLAND, </a:t>
            </a:r>
            <a:r>
              <a:rPr lang="cs-CZ" sz="800" dirty="0" err="1"/>
              <a:t>Joker</a:t>
            </a:r>
            <a:r>
              <a:rPr lang="cs-CZ" sz="800" dirty="0"/>
              <a:t>. </a:t>
            </a:r>
            <a:r>
              <a:rPr lang="cs-CZ" sz="800" i="1" dirty="0"/>
              <a:t>Wikipedie</a:t>
            </a:r>
            <a:r>
              <a:rPr lang="cs-CZ" sz="800" dirty="0"/>
              <a:t> [online]. [cit. 7.1.2013]. Dostupný na WWW: http://cs.wikipedia.org/wiki/Soubor:Msenske_poklicky.JPG</a:t>
            </a:r>
          </a:p>
          <a:p>
            <a:r>
              <a:rPr lang="cs-CZ" sz="800" dirty="0"/>
              <a:t>MAUDI, </a:t>
            </a:r>
            <a:r>
              <a:rPr lang="cs-CZ" sz="800" dirty="0" err="1"/>
              <a:t>Maudi</a:t>
            </a:r>
            <a:r>
              <a:rPr lang="cs-CZ" sz="800" dirty="0"/>
              <a:t>. </a:t>
            </a:r>
            <a:r>
              <a:rPr lang="cs-CZ" sz="800" i="1" dirty="0"/>
              <a:t>Wikipedie</a:t>
            </a:r>
            <a:r>
              <a:rPr lang="cs-CZ" sz="800" dirty="0"/>
              <a:t> [online]. [cit. 7.1.2013]. Dostupný na WWW: http://cs.wikipedia.org/wiki/Soubor:Starostaastarostov%C3%A1.JPG</a:t>
            </a:r>
          </a:p>
          <a:p>
            <a:r>
              <a:rPr lang="cs-CZ" sz="800" dirty="0"/>
              <a:t>MIRACETI, </a:t>
            </a:r>
            <a:r>
              <a:rPr lang="cs-CZ" sz="800" dirty="0" err="1"/>
              <a:t>Miraceti</a:t>
            </a:r>
            <a:r>
              <a:rPr lang="cs-CZ" sz="800" dirty="0"/>
              <a:t>. </a:t>
            </a:r>
            <a:r>
              <a:rPr lang="cs-CZ" sz="800" i="1" dirty="0"/>
              <a:t>Wikipedie</a:t>
            </a:r>
            <a:r>
              <a:rPr lang="cs-CZ" sz="800" dirty="0"/>
              <a:t> [online]. [cit. 7.1.2013]. Dostupný na WWW: http://cs.wikipedia.org/wiki/Soubor:Hazmburk.jpg</a:t>
            </a:r>
          </a:p>
          <a:p>
            <a:r>
              <a:rPr lang="cs-CZ" sz="800" dirty="0"/>
              <a:t>AKTRON, </a:t>
            </a:r>
            <a:r>
              <a:rPr lang="cs-CZ" sz="800" dirty="0" err="1"/>
              <a:t>Aktron</a:t>
            </a:r>
            <a:r>
              <a:rPr lang="cs-CZ" sz="800" dirty="0"/>
              <a:t>. </a:t>
            </a:r>
            <a:r>
              <a:rPr lang="cs-CZ" sz="800" i="1" dirty="0" err="1"/>
              <a:t>Wikimedia</a:t>
            </a:r>
            <a:r>
              <a:rPr lang="cs-CZ" sz="800" i="1" dirty="0"/>
              <a:t> </a:t>
            </a:r>
            <a:r>
              <a:rPr lang="cs-CZ" sz="800" i="1" dirty="0" err="1"/>
              <a:t>Commons</a:t>
            </a:r>
            <a:r>
              <a:rPr lang="cs-CZ" sz="800" dirty="0"/>
              <a:t> [online]. [cit. 7.1.2013]. Dostupný na WWW: http://cs.wikipedia.org/wiki/Soubor:Ctin%C4%9Bves,_%C5%98%C3%ADp_a_obec.jpg</a:t>
            </a:r>
          </a:p>
          <a:p>
            <a:r>
              <a:rPr lang="cs-CZ" sz="800" dirty="0"/>
              <a:t>PETR1868, Petr1868. </a:t>
            </a:r>
            <a:r>
              <a:rPr lang="cs-CZ" sz="800" i="1" dirty="0"/>
              <a:t>Wikipedie</a:t>
            </a:r>
            <a:r>
              <a:rPr lang="cs-CZ" sz="800" dirty="0"/>
              <a:t> [online]. [cit. 7.1.2013]. Dostupný na WWW: http://cs.wikipedia.org/wiki/Soubor:%C4%8Certovy_hlavy.jpg</a:t>
            </a:r>
          </a:p>
          <a:p>
            <a:r>
              <a:rPr lang="cs-CZ" sz="800" dirty="0"/>
              <a:t>CHMEE2, Chmee2. </a:t>
            </a:r>
            <a:r>
              <a:rPr lang="cs-CZ" sz="800" i="1" dirty="0"/>
              <a:t>Wikipedie</a:t>
            </a:r>
            <a:r>
              <a:rPr lang="cs-CZ" sz="800" dirty="0"/>
              <a:t> [online]. [cit. 7.1.2013]. Dostupný na WWW: http://cs.wikipedia.org/wiki/Soubor:Boubinsky_prales_during_NS_Boubinsky_prales</a:t>
            </a:r>
            <a:r>
              <a:rPr lang="cs-CZ" sz="800" dirty="0" smtClean="0"/>
              <a:t>_</a:t>
            </a:r>
          </a:p>
          <a:p>
            <a:r>
              <a:rPr lang="cs-CZ" sz="800" dirty="0" smtClean="0"/>
              <a:t>in_summer_2011</a:t>
            </a:r>
            <a:r>
              <a:rPr lang="cs-CZ" sz="800" dirty="0"/>
              <a:t>_(10).JPG</a:t>
            </a:r>
          </a:p>
          <a:p>
            <a:r>
              <a:rPr lang="cs-CZ" sz="800" dirty="0"/>
              <a:t>S:ŠJŮ, </a:t>
            </a:r>
            <a:r>
              <a:rPr lang="cs-CZ" sz="800" dirty="0" err="1"/>
              <a:t>Cs:šjů</a:t>
            </a:r>
            <a:r>
              <a:rPr lang="cs-CZ" sz="800" dirty="0"/>
              <a:t>. </a:t>
            </a:r>
            <a:r>
              <a:rPr lang="cs-CZ" sz="800" i="1" dirty="0"/>
              <a:t>Wikipedie</a:t>
            </a:r>
            <a:r>
              <a:rPr lang="cs-CZ" sz="800" dirty="0"/>
              <a:t> [online]. [cit. 7.1.2013]. Dostupný na WWW: http://cs.wikipedia.org/wiki/Soubor:Velk%C3%A1_Amerika_od_z%C3%A1padu_(01).jpg</a:t>
            </a:r>
          </a:p>
          <a:p>
            <a:r>
              <a:rPr lang="cs-CZ" sz="800" dirty="0"/>
              <a:t>PRAZAK, </a:t>
            </a:r>
            <a:r>
              <a:rPr lang="cs-CZ" sz="800" dirty="0" err="1"/>
              <a:t>Prazak</a:t>
            </a:r>
            <a:r>
              <a:rPr lang="cs-CZ" sz="800" dirty="0"/>
              <a:t>. </a:t>
            </a:r>
            <a:r>
              <a:rPr lang="cs-CZ" sz="800" i="1" dirty="0" err="1"/>
              <a:t>Creative</a:t>
            </a:r>
            <a:r>
              <a:rPr lang="cs-CZ" sz="800" i="1" dirty="0"/>
              <a:t> </a:t>
            </a:r>
            <a:r>
              <a:rPr lang="cs-CZ" sz="800" i="1" dirty="0" err="1"/>
              <a:t>Commons</a:t>
            </a:r>
            <a:r>
              <a:rPr lang="cs-CZ" sz="800" dirty="0"/>
              <a:t> [online]. [cit. 7.1.2013]. Dostupný na WWW: http://cs.wikipedia.org/wiki/Soubor:Betl%C3%A9m_u_Kuksu_-_Klan%C4%9Bn%C3%AD</a:t>
            </a:r>
            <a:r>
              <a:rPr lang="cs-CZ" sz="800" dirty="0" smtClean="0"/>
              <a:t>_</a:t>
            </a:r>
          </a:p>
          <a:p>
            <a:r>
              <a:rPr lang="cs-CZ" sz="800" dirty="0" smtClean="0"/>
              <a:t>T%C5%99%C3%AD_kr%C3%A1l%C5%AF.jpg</a:t>
            </a:r>
            <a:endParaRPr lang="cs-CZ" sz="800" dirty="0"/>
          </a:p>
          <a:p>
            <a:r>
              <a:rPr lang="cs-CZ" sz="800" dirty="0"/>
              <a:t>PRAZAK, </a:t>
            </a:r>
            <a:r>
              <a:rPr lang="cs-CZ" sz="800" dirty="0" err="1"/>
              <a:t>Prazak</a:t>
            </a:r>
            <a:r>
              <a:rPr lang="cs-CZ" sz="800" dirty="0"/>
              <a:t>. </a:t>
            </a:r>
            <a:r>
              <a:rPr lang="cs-CZ" sz="800" i="1" dirty="0" err="1"/>
              <a:t>Creative</a:t>
            </a:r>
            <a:r>
              <a:rPr lang="cs-CZ" sz="800" i="1" dirty="0"/>
              <a:t> </a:t>
            </a:r>
            <a:r>
              <a:rPr lang="cs-CZ" sz="800" i="1" dirty="0" err="1"/>
              <a:t>Commons</a:t>
            </a:r>
            <a:r>
              <a:rPr lang="cs-CZ" sz="800" dirty="0"/>
              <a:t> [online]. [cit. 7.1.2013]. Dostupný na WWW: http://cs.wikipedia.org/wiki/Soubor:Punkevn%C3%AD_jeskyn%C4%9B39.jpg</a:t>
            </a:r>
          </a:p>
          <a:p>
            <a:r>
              <a:rPr lang="cs-CZ" sz="800" dirty="0"/>
              <a:t>BENEŠ, Karel. </a:t>
            </a:r>
            <a:r>
              <a:rPr lang="cs-CZ" sz="800" i="1" dirty="0"/>
              <a:t>Wikipedie</a:t>
            </a:r>
            <a:r>
              <a:rPr lang="cs-CZ" sz="800" dirty="0"/>
              <a:t> [online]. [cit. 7.1.2013]. Dostupný na WWW: http://cs.wikipedia.org./wiki/Soubor:Praded_letecky_pohled_01.jpg</a:t>
            </a:r>
          </a:p>
          <a:p>
            <a:r>
              <a:rPr lang="cs-CZ" sz="800" dirty="0"/>
              <a:t>BARÁNEK, Daniel. </a:t>
            </a:r>
            <a:r>
              <a:rPr lang="cs-CZ" sz="800" i="1" dirty="0"/>
              <a:t>Wikipedie</a:t>
            </a:r>
            <a:r>
              <a:rPr lang="cs-CZ" sz="800" dirty="0"/>
              <a:t> [online]. [cit. 7.1.2013]. Dostupný na WWW: http://cs.wikipedia.org/wiki/Soubor:Lysohorsk%C3%A1_rozsocha,_SZ.jpg</a:t>
            </a:r>
          </a:p>
          <a:p>
            <a:r>
              <a:rPr lang="cs-CZ" sz="800" dirty="0"/>
              <a:t>AMIC, </a:t>
            </a:r>
            <a:r>
              <a:rPr lang="cs-CZ" sz="800" dirty="0" err="1"/>
              <a:t>Amic</a:t>
            </a:r>
            <a:r>
              <a:rPr lang="cs-CZ" sz="800" dirty="0"/>
              <a:t>. </a:t>
            </a:r>
            <a:r>
              <a:rPr lang="cs-CZ" sz="800" i="1" dirty="0"/>
              <a:t>Wikipedie</a:t>
            </a:r>
            <a:r>
              <a:rPr lang="cs-CZ" sz="800" dirty="0"/>
              <a:t> [online]. [cit. 7.1.2013]. Dostupný na WWW: http://cs.wikipedia.org/wiki/Soubor:Palava.od.SZ.JPG</a:t>
            </a:r>
          </a:p>
          <a:p>
            <a:r>
              <a:rPr lang="cs-CZ" sz="800" dirty="0"/>
              <a:t>STRÁNSKÝ, Marek. </a:t>
            </a:r>
            <a:r>
              <a:rPr lang="cs-CZ" sz="800" i="1" dirty="0"/>
              <a:t>Wikipedie</a:t>
            </a:r>
            <a:r>
              <a:rPr lang="cs-CZ" sz="800" dirty="0"/>
              <a:t> [online]. [cit. 7.1.2013]. Dostupný na WWW: http://cs.wikipedia.org/wiki/Soubor:Kralicky-Sneznik-02.jpg</a:t>
            </a:r>
          </a:p>
          <a:p>
            <a:endParaRPr lang="cs-CZ" sz="1000" dirty="0"/>
          </a:p>
        </p:txBody>
      </p:sp>
    </p:spTree>
  </p:cSld>
  <p:clrMapOvr>
    <a:masterClrMapping/>
  </p:clrMapOvr>
  <p:transition spd="med" advTm="30000">
    <p:comb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597</TotalTime>
  <Words>340</Words>
  <Application>Microsoft Office PowerPoint</Application>
  <PresentationFormat>Předvádění na obrazovce (4:3)</PresentationFormat>
  <Paragraphs>65</Paragraphs>
  <Slides>18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Aerodynamika</vt:lpstr>
      <vt:lpstr>VY__III/2__INOVACE__225  ZEMĚPIS    Přírodní a kulturní památky České republiky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 _ _ INOVACE _ _ ZEMĚPIS Přírodní a kulturní památky České republiky</dc:title>
  <dc:creator>ADMIN</dc:creator>
  <cp:lastModifiedBy>Učitel v PC učebně</cp:lastModifiedBy>
  <cp:revision>88</cp:revision>
  <dcterms:created xsi:type="dcterms:W3CDTF">2012-11-06T16:22:04Z</dcterms:created>
  <dcterms:modified xsi:type="dcterms:W3CDTF">2013-03-18T08:06:39Z</dcterms:modified>
</cp:coreProperties>
</file>