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49" r:id="rId2"/>
  </p:sldMasterIdLst>
  <p:notesMasterIdLst>
    <p:notesMasterId r:id="rId19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sz="2400" kern="1200">
        <a:solidFill>
          <a:schemeClr val="bg1"/>
        </a:solidFill>
        <a:latin typeface="Times New Roman" pitchFamily="18" charset="0"/>
        <a:ea typeface="SimSun" charset="-122"/>
        <a:cs typeface="+mn-cs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sz="2400" kern="1200">
        <a:solidFill>
          <a:schemeClr val="bg1"/>
        </a:solidFill>
        <a:latin typeface="Times New Roman" pitchFamily="18" charset="0"/>
        <a:ea typeface="SimSun" charset="-122"/>
        <a:cs typeface="+mn-cs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sz="2400" kern="1200">
        <a:solidFill>
          <a:schemeClr val="bg1"/>
        </a:solidFill>
        <a:latin typeface="Times New Roman" pitchFamily="18" charset="0"/>
        <a:ea typeface="SimSun" charset="-122"/>
        <a:cs typeface="+mn-cs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sz="2400" kern="1200">
        <a:solidFill>
          <a:schemeClr val="bg1"/>
        </a:solidFill>
        <a:latin typeface="Times New Roman" pitchFamily="18" charset="0"/>
        <a:ea typeface="SimSun" charset="-122"/>
        <a:cs typeface="+mn-cs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sz="2400" kern="1200">
        <a:solidFill>
          <a:schemeClr val="bg1"/>
        </a:solidFill>
        <a:latin typeface="Times New Roman" pitchFamily="18" charset="0"/>
        <a:ea typeface="SimSun" charset="-122"/>
        <a:cs typeface="+mn-cs"/>
      </a:defRPr>
    </a:lvl5pPr>
    <a:lvl6pPr marL="2286000" algn="l" defTabSz="914400" rtl="0" eaLnBrk="1" latinLnBrk="0" hangingPunct="1">
      <a:defRPr sz="2400" kern="1200">
        <a:solidFill>
          <a:schemeClr val="bg1"/>
        </a:solidFill>
        <a:latin typeface="Times New Roman" pitchFamily="18" charset="0"/>
        <a:ea typeface="SimSun" charset="-122"/>
        <a:cs typeface="+mn-cs"/>
      </a:defRPr>
    </a:lvl6pPr>
    <a:lvl7pPr marL="2743200" algn="l" defTabSz="914400" rtl="0" eaLnBrk="1" latinLnBrk="0" hangingPunct="1">
      <a:defRPr sz="2400" kern="1200">
        <a:solidFill>
          <a:schemeClr val="bg1"/>
        </a:solidFill>
        <a:latin typeface="Times New Roman" pitchFamily="18" charset="0"/>
        <a:ea typeface="SimSun" charset="-122"/>
        <a:cs typeface="+mn-cs"/>
      </a:defRPr>
    </a:lvl7pPr>
    <a:lvl8pPr marL="3200400" algn="l" defTabSz="914400" rtl="0" eaLnBrk="1" latinLnBrk="0" hangingPunct="1">
      <a:defRPr sz="2400" kern="1200">
        <a:solidFill>
          <a:schemeClr val="bg1"/>
        </a:solidFill>
        <a:latin typeface="Times New Roman" pitchFamily="18" charset="0"/>
        <a:ea typeface="SimSun" charset="-122"/>
        <a:cs typeface="+mn-cs"/>
      </a:defRPr>
    </a:lvl8pPr>
    <a:lvl9pPr marL="3657600" algn="l" defTabSz="914400" rtl="0" eaLnBrk="1" latinLnBrk="0" hangingPunct="1">
      <a:defRPr sz="2400" kern="1200">
        <a:solidFill>
          <a:schemeClr val="bg1"/>
        </a:solidFill>
        <a:latin typeface="Times New Roman" pitchFamily="18" charset="0"/>
        <a:ea typeface="SimSun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AutoShape 1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2970213" cy="455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buSzPct val="45000"/>
              <a:buFont typeface="Wingdings" pitchFamily="2" charset="2"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defRPr>
            </a:lvl1pPr>
          </a:lstStyle>
          <a:p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3886200" y="0"/>
            <a:ext cx="2970213" cy="455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buSzPct val="45000"/>
              <a:buFont typeface="Wingdings" pitchFamily="2" charset="2"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defRPr>
            </a:lvl1pPr>
          </a:lstStyle>
          <a:p>
            <a:endParaRPr lang="cs-CZ"/>
          </a:p>
        </p:txBody>
      </p:sp>
      <p:sp>
        <p:nvSpPr>
          <p:cNvPr id="3076" name="Rectangle 4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0413" cy="3427413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/>
          </p:nvPr>
        </p:nvSpPr>
        <p:spPr bwMode="auto">
          <a:xfrm>
            <a:off x="914400" y="4343400"/>
            <a:ext cx="5027613" cy="411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/>
          </p:nvPr>
        </p:nvSpPr>
        <p:spPr bwMode="auto">
          <a:xfrm>
            <a:off x="0" y="8686800"/>
            <a:ext cx="2970213" cy="455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buSzPct val="45000"/>
              <a:buFont typeface="Wingdings" pitchFamily="2" charset="2"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defRPr>
            </a:lvl1pPr>
          </a:lstStyle>
          <a:p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/>
          </p:nvPr>
        </p:nvSpPr>
        <p:spPr bwMode="auto">
          <a:xfrm>
            <a:off x="3886200" y="8686800"/>
            <a:ext cx="2970213" cy="455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buSzPct val="45000"/>
              <a:buFont typeface="Wingdings" pitchFamily="2" charset="2"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defRPr>
            </a:lvl1pPr>
          </a:lstStyle>
          <a:p>
            <a:fld id="{B51D40F0-EDDF-4678-8147-A1591450A81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385503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511E6134-0FFB-4703-997B-C2487E002DB8}" type="slidenum">
              <a:rPr lang="cs-CZ"/>
              <a:pPr/>
              <a:t>1</a:t>
            </a:fld>
            <a:endParaRPr lang="cs-CZ"/>
          </a:p>
        </p:txBody>
      </p:sp>
      <p:sp>
        <p:nvSpPr>
          <p:cNvPr id="2048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048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0C1E064-09B6-4229-84AD-383F3EB7A5F4}" type="slidenum">
              <a:rPr lang="cs-CZ"/>
              <a:pPr/>
              <a:t>3</a:t>
            </a:fld>
            <a:endParaRPr lang="cs-CZ"/>
          </a:p>
        </p:txBody>
      </p:sp>
      <p:sp>
        <p:nvSpPr>
          <p:cNvPr id="2252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253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10BDFB8E-508C-493C-8CD4-12FDE1B54F44}" type="slidenum">
              <a:rPr lang="cs-CZ"/>
              <a:pPr/>
              <a:t>4</a:t>
            </a:fld>
            <a:endParaRPr lang="cs-CZ"/>
          </a:p>
        </p:txBody>
      </p:sp>
      <p:sp>
        <p:nvSpPr>
          <p:cNvPr id="2355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355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6C6F1413-C0EA-424D-80D4-36F76B2AA2BD}" type="slidenum">
              <a:rPr lang="cs-CZ"/>
              <a:pPr/>
              <a:t>5</a:t>
            </a:fld>
            <a:endParaRPr lang="cs-CZ"/>
          </a:p>
        </p:txBody>
      </p:sp>
      <p:sp>
        <p:nvSpPr>
          <p:cNvPr id="2457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457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88C62824-65A3-4CC0-A991-F952B9F29F38}" type="slidenum">
              <a:rPr lang="cs-CZ"/>
              <a:pPr/>
              <a:t>6</a:t>
            </a:fld>
            <a:endParaRPr lang="cs-CZ"/>
          </a:p>
        </p:txBody>
      </p:sp>
      <p:sp>
        <p:nvSpPr>
          <p:cNvPr id="2560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560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E4040040-6C84-4D50-A957-BEDD465D5E46}" type="slidenum">
              <a:rPr lang="cs-CZ"/>
              <a:pPr/>
              <a:t>7</a:t>
            </a:fld>
            <a:endParaRPr lang="cs-CZ"/>
          </a:p>
        </p:txBody>
      </p:sp>
      <p:sp>
        <p:nvSpPr>
          <p:cNvPr id="2662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662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0B2FB21C-8F7D-480E-A327-25699CB18380}" type="slidenum">
              <a:rPr lang="cs-CZ"/>
              <a:pPr/>
              <a:t>8</a:t>
            </a:fld>
            <a:endParaRPr lang="cs-CZ"/>
          </a:p>
        </p:txBody>
      </p:sp>
      <p:sp>
        <p:nvSpPr>
          <p:cNvPr id="2764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765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E28461D-E939-498E-BBE8-1D8613F9826B}" type="slidenum">
              <a:rPr lang="cs-CZ"/>
              <a:pPr/>
              <a:t>9</a:t>
            </a:fld>
            <a:endParaRPr lang="cs-CZ"/>
          </a:p>
        </p:txBody>
      </p:sp>
      <p:sp>
        <p:nvSpPr>
          <p:cNvPr id="2867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867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8AC427C8-56FE-4365-AA2A-380C6B6AF07E}" type="slidenum">
              <a:rPr lang="cs-CZ"/>
              <a:pPr/>
              <a:t>10</a:t>
            </a:fld>
            <a:endParaRPr lang="cs-CZ"/>
          </a:p>
        </p:txBody>
      </p:sp>
      <p:sp>
        <p:nvSpPr>
          <p:cNvPr id="2969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969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1B8B6EB0-69FE-4934-B445-D4B4C1635A1C}" type="slidenum">
              <a:rPr lang="cs-CZ"/>
              <a:pPr/>
              <a:t>11</a:t>
            </a:fld>
            <a:endParaRPr lang="cs-CZ"/>
          </a:p>
        </p:txBody>
      </p:sp>
      <p:sp>
        <p:nvSpPr>
          <p:cNvPr id="3072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56EC154F-BD1B-454F-B8B3-378010CE3E43}" type="slidenum">
              <a:rPr lang="cs-CZ"/>
              <a:pPr/>
              <a:t>12</a:t>
            </a:fld>
            <a:endParaRPr lang="cs-CZ"/>
          </a:p>
        </p:txBody>
      </p:sp>
      <p:sp>
        <p:nvSpPr>
          <p:cNvPr id="3174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174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14B41E35-1383-41F0-B09C-6A95C85E4FCE}" type="slidenum">
              <a:rPr lang="cs-CZ"/>
              <a:pPr/>
              <a:t>13</a:t>
            </a:fld>
            <a:endParaRPr lang="cs-CZ"/>
          </a:p>
        </p:txBody>
      </p:sp>
      <p:sp>
        <p:nvSpPr>
          <p:cNvPr id="3276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277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75A24C14-B953-427C-ABEF-DF3B7955B4E9}" type="slidenum">
              <a:rPr lang="cs-CZ"/>
              <a:pPr/>
              <a:t>14</a:t>
            </a:fld>
            <a:endParaRPr lang="cs-CZ"/>
          </a:p>
        </p:txBody>
      </p:sp>
      <p:sp>
        <p:nvSpPr>
          <p:cNvPr id="3379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379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A1964A5A-00B0-4782-8C5E-ECB63B6AC3B4}" type="slidenum">
              <a:rPr lang="cs-CZ"/>
              <a:pPr/>
              <a:t>15</a:t>
            </a:fld>
            <a:endParaRPr lang="cs-CZ"/>
          </a:p>
        </p:txBody>
      </p:sp>
      <p:sp>
        <p:nvSpPr>
          <p:cNvPr id="3481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481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5434841F-2BF5-4EA4-9C07-90FF59D70F76}" type="slidenum">
              <a:rPr lang="cs-CZ"/>
              <a:pPr/>
              <a:t>16</a:t>
            </a:fld>
            <a:endParaRPr lang="cs-CZ"/>
          </a:p>
        </p:txBody>
      </p:sp>
      <p:sp>
        <p:nvSpPr>
          <p:cNvPr id="3584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584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8CA76191-CC0B-4CD4-A0AC-990FF0F7065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27569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8589799F-C66F-4DE4-B745-8D6E6001AB0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57559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D7A46C0E-55FE-4CB5-BAC1-F33DBABC602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58379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66800" y="1752600"/>
            <a:ext cx="3732213" cy="41132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51413" y="1752600"/>
            <a:ext cx="3733800" cy="41132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17CF0BFC-E144-42D9-A519-B4BD1902122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42354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6E229A44-DE59-46BE-8DA5-6E6319CAE56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88455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9EE6B6D4-7747-45E2-9EC7-EBB521CAF6A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8626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F71BDA78-2CA2-4966-8AE2-3A599CD6BD7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4169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EC272A2F-A113-4370-B799-F15D33787EA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45214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59AA8D0C-33D3-4FA3-BC74-49A8D55852A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01199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75A30275-A6D7-4129-BBF4-D492AFF9C74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77529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34950"/>
            <a:ext cx="1903413" cy="56308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066800" y="234950"/>
            <a:ext cx="5562600" cy="56308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9CA1F3F4-4EC4-4783-A98E-CD6FE479053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57019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B4222257-F0A2-4D58-98F1-78CFD8198DB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06545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C0B06821-0022-4403-B2B5-D385A48DF14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99728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6F46F50D-1FE6-486E-ADCC-F137DAD9E33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52681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6613" y="1604963"/>
            <a:ext cx="4038600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8B88AFC7-EEC6-434B-931D-CBD6931303B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66855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5E837ECE-6986-47F6-B32D-F63A28DF136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82827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88E6B456-B416-4557-A580-C2C128F03F3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58791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E01C9244-DC78-4E95-8722-1385631A024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22606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FA219EA1-AABA-4C29-8B65-24F4C2D5AA1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164429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929B28DB-538A-47BA-B054-E8E3953551E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162204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29B40C71-891B-4301-8244-7C484E4C98E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85941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604963"/>
            <a:ext cx="2055813" cy="45243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9800" cy="45243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CB34272B-C8D6-4651-9509-A5DDE79907F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182806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911350"/>
            <a:ext cx="7720013" cy="143351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>
          <a:xfrm>
            <a:off x="1084263" y="6096000"/>
            <a:ext cx="1903412" cy="455613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idx="11"/>
          </p:nvPr>
        </p:nvSpPr>
        <p:spPr>
          <a:xfrm>
            <a:off x="3522663" y="6096000"/>
            <a:ext cx="2894012" cy="455613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2"/>
          </p:nvPr>
        </p:nvSpPr>
        <p:spPr>
          <a:xfrm>
            <a:off x="6951663" y="6096000"/>
            <a:ext cx="1903412" cy="455613"/>
          </a:xfrm>
        </p:spPr>
        <p:txBody>
          <a:bodyPr/>
          <a:lstStyle>
            <a:lvl1pPr>
              <a:defRPr/>
            </a:lvl1pPr>
          </a:lstStyle>
          <a:p>
            <a:fld id="{88B8FBAB-D3B0-48AD-918C-FE6FA7995D1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9043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06D5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609600" y="228600"/>
            <a:ext cx="8239125" cy="6391275"/>
          </a:xfrm>
          <a:prstGeom prst="rect">
            <a:avLst/>
          </a:prstGeom>
          <a:solidFill>
            <a:srgbClr val="EDE7E3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26" name="Line 2"/>
          <p:cNvSpPr>
            <a:spLocks noChangeShapeType="1"/>
          </p:cNvSpPr>
          <p:nvPr/>
        </p:nvSpPr>
        <p:spPr bwMode="auto">
          <a:xfrm>
            <a:off x="1016000" y="1600200"/>
            <a:ext cx="7670800" cy="1588"/>
          </a:xfrm>
          <a:prstGeom prst="line">
            <a:avLst/>
          </a:prstGeom>
          <a:noFill/>
          <a:ln w="3240">
            <a:solidFill>
              <a:srgbClr val="CBBD83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334"/>
          <a:stretch>
            <a:fillRect/>
          </a:stretch>
        </p:blipFill>
        <p:spPr bwMode="auto">
          <a:xfrm>
            <a:off x="0" y="50800"/>
            <a:ext cx="1181100" cy="4057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b="5334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999"/>
          <a:stretch>
            <a:fillRect/>
          </a:stretch>
        </p:blipFill>
        <p:spPr bwMode="auto">
          <a:xfrm>
            <a:off x="0" y="4222750"/>
            <a:ext cx="1181100" cy="2571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t="39999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029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1066800" y="234950"/>
            <a:ext cx="7618413" cy="1433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6800" y="1752600"/>
            <a:ext cx="7618413" cy="411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dt"/>
          </p:nvPr>
        </p:nvSpPr>
        <p:spPr bwMode="auto">
          <a:xfrm>
            <a:off x="1014413" y="6107113"/>
            <a:ext cx="1903412" cy="458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defRPr>
            </a:lvl1pPr>
          </a:lstStyle>
          <a:p>
            <a:endParaRPr lang="cs-CZ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ftr"/>
          </p:nvPr>
        </p:nvSpPr>
        <p:spPr bwMode="auto">
          <a:xfrm>
            <a:off x="3452813" y="6107113"/>
            <a:ext cx="2894012" cy="458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defRPr>
            </a:lvl1pPr>
          </a:lstStyle>
          <a:p>
            <a:endParaRPr lang="cs-CZ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sldNum"/>
          </p:nvPr>
        </p:nvSpPr>
        <p:spPr bwMode="auto">
          <a:xfrm>
            <a:off x="6881813" y="6107113"/>
            <a:ext cx="1903412" cy="458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defRPr>
            </a:lvl1pPr>
          </a:lstStyle>
          <a:p>
            <a:fld id="{7CBDBEFD-DB71-4F90-AAB6-01FC1D445575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xStyles>
    <p:titleStyle>
      <a:lvl1pPr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221304"/>
          </a:solidFill>
          <a:latin typeface="+mj-lt"/>
          <a:ea typeface="+mj-ea"/>
          <a:cs typeface="+mj-cs"/>
        </a:defRPr>
      </a:lvl1pPr>
      <a:lvl2pPr marL="742950" indent="-28575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221304"/>
          </a:solidFill>
          <a:latin typeface="Times New Roman" pitchFamily="18" charset="0"/>
          <a:ea typeface="SimSun" charset="-122"/>
        </a:defRPr>
      </a:lvl2pPr>
      <a:lvl3pPr marL="11430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221304"/>
          </a:solidFill>
          <a:latin typeface="Times New Roman" pitchFamily="18" charset="0"/>
          <a:ea typeface="SimSun" charset="-122"/>
        </a:defRPr>
      </a:lvl3pPr>
      <a:lvl4pPr marL="16002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221304"/>
          </a:solidFill>
          <a:latin typeface="Times New Roman" pitchFamily="18" charset="0"/>
          <a:ea typeface="SimSun" charset="-122"/>
        </a:defRPr>
      </a:lvl4pPr>
      <a:lvl5pPr marL="20574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221304"/>
          </a:solidFill>
          <a:latin typeface="Times New Roman" pitchFamily="18" charset="0"/>
          <a:ea typeface="SimSun" charset="-122"/>
        </a:defRPr>
      </a:lvl5pPr>
      <a:lvl6pPr marL="25146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221304"/>
          </a:solidFill>
          <a:latin typeface="Times New Roman" pitchFamily="18" charset="0"/>
          <a:ea typeface="SimSun" charset="-122"/>
        </a:defRPr>
      </a:lvl6pPr>
      <a:lvl7pPr marL="29718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221304"/>
          </a:solidFill>
          <a:latin typeface="Times New Roman" pitchFamily="18" charset="0"/>
          <a:ea typeface="SimSun" charset="-122"/>
        </a:defRPr>
      </a:lvl7pPr>
      <a:lvl8pPr marL="34290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221304"/>
          </a:solidFill>
          <a:latin typeface="Times New Roman" pitchFamily="18" charset="0"/>
          <a:ea typeface="SimSun" charset="-122"/>
        </a:defRPr>
      </a:lvl8pPr>
      <a:lvl9pPr marL="38862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221304"/>
          </a:solidFill>
          <a:latin typeface="Times New Roman" pitchFamily="18" charset="0"/>
          <a:ea typeface="SimSun" charset="-122"/>
        </a:defRPr>
      </a:lvl9pPr>
    </p:titleStyle>
    <p:bodyStyle>
      <a:lvl1pPr marL="342900" indent="-342900" algn="l" defTabSz="449263" rtl="0" fontAlgn="base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fontAlgn="base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800"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fontAlgn="base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400"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06D5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528638" y="201613"/>
            <a:ext cx="8397875" cy="6467475"/>
          </a:xfrm>
          <a:prstGeom prst="rect">
            <a:avLst/>
          </a:prstGeom>
          <a:blipFill dpi="0" rotWithShape="0">
            <a:blip r:embed="rId14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800"/>
            <a:ext cx="1181100" cy="428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596900" y="4130675"/>
            <a:ext cx="1041400" cy="457200"/>
          </a:xfrm>
          <a:prstGeom prst="rect">
            <a:avLst/>
          </a:prstGeom>
          <a:blipFill dpi="0" rotWithShape="0">
            <a:blip r:embed="rId14"/>
            <a:srcRect/>
            <a:tile tx="0" ty="0" sx="100000" sy="100000" flip="none" algn="tl"/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999"/>
          <a:stretch>
            <a:fillRect/>
          </a:stretch>
        </p:blipFill>
        <p:spPr bwMode="auto">
          <a:xfrm>
            <a:off x="0" y="4222750"/>
            <a:ext cx="1181100" cy="2571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t="39999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053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1911350"/>
            <a:ext cx="7720013" cy="1433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1084263" y="6096000"/>
            <a:ext cx="1903412" cy="455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buSzPct val="45000"/>
              <a:buFont typeface="Wingdings" pitchFamily="2" charset="2"/>
              <a:buNone/>
              <a:tabLst>
                <a:tab pos="723900" algn="l"/>
                <a:tab pos="1447800" algn="l"/>
              </a:tabLst>
              <a:defRPr sz="140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defRPr>
            </a:lvl1pPr>
          </a:lstStyle>
          <a:p>
            <a:endParaRPr lang="cs-CZ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3522663" y="6096000"/>
            <a:ext cx="2894012" cy="455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ctr">
              <a:buSzPct val="45000"/>
              <a:buFont typeface="Wingdings" pitchFamily="2" charset="2"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defRPr>
            </a:lvl1pPr>
          </a:lstStyle>
          <a:p>
            <a:endParaRPr lang="cs-CZ"/>
          </a:p>
        </p:txBody>
      </p:sp>
      <p:sp>
        <p:nvSpPr>
          <p:cNvPr id="2056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6951663" y="6096000"/>
            <a:ext cx="1903412" cy="455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buSzPct val="45000"/>
              <a:buFont typeface="Wingdings" pitchFamily="2" charset="2"/>
              <a:buNone/>
              <a:tabLst>
                <a:tab pos="723900" algn="l"/>
                <a:tab pos="1447800" algn="l"/>
              </a:tabLst>
              <a:defRPr sz="140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defRPr>
            </a:lvl1pPr>
          </a:lstStyle>
          <a:p>
            <a:fld id="{7BCEC82C-32B2-4E71-9BCC-800FE6E9A1E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2057" name="Rectangle 9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8013" cy="452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221304"/>
          </a:solidFill>
          <a:latin typeface="+mj-lt"/>
          <a:ea typeface="+mj-ea"/>
          <a:cs typeface="+mj-cs"/>
        </a:defRPr>
      </a:lvl1pPr>
      <a:lvl2pPr marL="742950" indent="-28575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221304"/>
          </a:solidFill>
          <a:latin typeface="Times New Roman" pitchFamily="18" charset="0"/>
          <a:ea typeface="SimSun" charset="-122"/>
        </a:defRPr>
      </a:lvl2pPr>
      <a:lvl3pPr marL="11430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221304"/>
          </a:solidFill>
          <a:latin typeface="Times New Roman" pitchFamily="18" charset="0"/>
          <a:ea typeface="SimSun" charset="-122"/>
        </a:defRPr>
      </a:lvl3pPr>
      <a:lvl4pPr marL="16002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221304"/>
          </a:solidFill>
          <a:latin typeface="Times New Roman" pitchFamily="18" charset="0"/>
          <a:ea typeface="SimSun" charset="-122"/>
        </a:defRPr>
      </a:lvl4pPr>
      <a:lvl5pPr marL="20574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221304"/>
          </a:solidFill>
          <a:latin typeface="Times New Roman" pitchFamily="18" charset="0"/>
          <a:ea typeface="SimSun" charset="-122"/>
        </a:defRPr>
      </a:lvl5pPr>
      <a:lvl6pPr marL="25146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221304"/>
          </a:solidFill>
          <a:latin typeface="Times New Roman" pitchFamily="18" charset="0"/>
          <a:ea typeface="SimSun" charset="-122"/>
        </a:defRPr>
      </a:lvl6pPr>
      <a:lvl7pPr marL="29718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221304"/>
          </a:solidFill>
          <a:latin typeface="Times New Roman" pitchFamily="18" charset="0"/>
          <a:ea typeface="SimSun" charset="-122"/>
        </a:defRPr>
      </a:lvl7pPr>
      <a:lvl8pPr marL="34290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221304"/>
          </a:solidFill>
          <a:latin typeface="Times New Roman" pitchFamily="18" charset="0"/>
          <a:ea typeface="SimSun" charset="-122"/>
        </a:defRPr>
      </a:lvl8pPr>
      <a:lvl9pPr marL="38862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221304"/>
          </a:solidFill>
          <a:latin typeface="Times New Roman" pitchFamily="18" charset="0"/>
          <a:ea typeface="SimSun" charset="-122"/>
        </a:defRPr>
      </a:lvl9pPr>
    </p:titleStyle>
    <p:bodyStyle>
      <a:lvl1pPr marL="342900" indent="-342900" algn="l" defTabSz="449263" rtl="0" fontAlgn="base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fontAlgn="base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800"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fontAlgn="base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400"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openclipart.org/detail/86623/halloween-large-dead-tree-by-cgbug" TargetMode="External"/><Relationship Id="rId3" Type="http://schemas.openxmlformats.org/officeDocument/2006/relationships/hyperlink" Target="http://openclipart.org/detail/386/man-face-cartoon-by-gerald_g" TargetMode="External"/><Relationship Id="rId7" Type="http://schemas.openxmlformats.org/officeDocument/2006/relationships/hyperlink" Target="http://openclipart.org/detail/166634/tree-silhouette-9-by-chrisdesign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penclipart.org/detail/4657/the-seven-seal:-final-scene-silhouette-by-sonojacker" TargetMode="External"/><Relationship Id="rId5" Type="http://schemas.openxmlformats.org/officeDocument/2006/relationships/hyperlink" Target="http://openclipart.org/detail/472/adult-and-child-by-liftarn" TargetMode="External"/><Relationship Id="rId10" Type="http://schemas.openxmlformats.org/officeDocument/2006/relationships/hyperlink" Target="http://openclipart.org/detail/173690/car-sport-automobilis-by-keistutis-173690" TargetMode="External"/><Relationship Id="rId4" Type="http://schemas.openxmlformats.org/officeDocument/2006/relationships/hyperlink" Target="http://openclipart.org/detail/173173/happy-family-by-vlodco_zotov-173173" TargetMode="External"/><Relationship Id="rId9" Type="http://schemas.openxmlformats.org/officeDocument/2006/relationships/hyperlink" Target="http://openclipart.org/detail/8765/tree-silhouettes-by-chrisdesign-8765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ublicdomainpictures.net/view-image.php?image=7030&amp;picture=stan" TargetMode="External"/><Relationship Id="rId3" Type="http://schemas.openxmlformats.org/officeDocument/2006/relationships/hyperlink" Target="http://openclipart.org/detail/28625/ducato-by-we71jo" TargetMode="External"/><Relationship Id="rId7" Type="http://schemas.openxmlformats.org/officeDocument/2006/relationships/hyperlink" Target="http://www.publicdomainpictures.net/view-image.php?image=36693&amp;picture=turisticka-obuv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penclipart.org/detail/173952/shoe-by-spacefem-173952" TargetMode="External"/><Relationship Id="rId11" Type="http://schemas.openxmlformats.org/officeDocument/2006/relationships/hyperlink" Target="http://cs.wikipedia.org/wiki/Soubor:Krabi%C4%8Dka_posledn%C3%AD_z%C3%A1chrany,_z%C3%A1kladn%C3%AD_obsah.jpg" TargetMode="External"/><Relationship Id="rId5" Type="http://schemas.openxmlformats.org/officeDocument/2006/relationships/hyperlink" Target="http://openclipart.org/detail/28497/house-icon-by-purzen" TargetMode="External"/><Relationship Id="rId10" Type="http://schemas.openxmlformats.org/officeDocument/2006/relationships/hyperlink" Target="http://openclipart.org/detail/48985/backpacker-by-gerald_g-48985" TargetMode="External"/><Relationship Id="rId4" Type="http://schemas.openxmlformats.org/officeDocument/2006/relationships/hyperlink" Target="http://openclipart.org/detail/38929/netalloy-cape-code-by-netalloy" TargetMode="External"/><Relationship Id="rId9" Type="http://schemas.openxmlformats.org/officeDocument/2006/relationships/hyperlink" Target="http://www.publicdomainpictures.net/view-image.php?image=25061&amp;picture=svitiln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Grp="1" noChangeArrowheads="1"/>
          </p:cNvSpPr>
          <p:nvPr>
            <p:ph type="title"/>
          </p:nvPr>
        </p:nvSpPr>
        <p:spPr>
          <a:xfrm>
            <a:off x="914400" y="-38100"/>
            <a:ext cx="7721600" cy="5335588"/>
          </a:xfrm>
          <a:ln/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 </a:t>
            </a:r>
            <a:r>
              <a:rPr lang="cs-CZ" sz="2000"/>
              <a:t>VY</a:t>
            </a:r>
            <a:r>
              <a:rPr lang="cs-CZ" sz="2000" smtClean="0"/>
              <a:t>__III/2__INOVACE__233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ZEMĚPIS</a:t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dirty="0"/>
              <a:t>Měření a odhad vzdálenosti </a:t>
            </a:r>
            <a:br>
              <a:rPr lang="cs-CZ" dirty="0"/>
            </a:br>
            <a:r>
              <a:rPr lang="cs-CZ" dirty="0"/>
              <a:t>v terénu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0" y="762000"/>
            <a:ext cx="3697288" cy="10668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990600" y="908050"/>
            <a:ext cx="7543800" cy="5943600"/>
            <a:chOff x="-2" y="-2"/>
            <a:chExt cx="7202" cy="5185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0" y="0"/>
              <a:ext cx="7198" cy="5181"/>
              <a:chOff x="0" y="0"/>
              <a:chExt cx="7198" cy="5181"/>
            </a:xfrm>
          </p:grpSpPr>
          <p:grpSp>
            <p:nvGrpSpPr>
              <p:cNvPr id="7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1352" cy="403"/>
                <a:chOff x="0" y="0"/>
                <a:chExt cx="1352" cy="403"/>
              </a:xfrm>
            </p:grpSpPr>
            <p:sp>
              <p:nvSpPr>
                <p:cNvPr id="77" name="Rectangle 5"/>
                <p:cNvSpPr>
                  <a:spLocks noChangeArrowheads="1"/>
                </p:cNvSpPr>
                <p:nvPr/>
              </p:nvSpPr>
              <p:spPr bwMode="auto">
                <a:xfrm>
                  <a:off x="43" y="0"/>
                  <a:ext cx="1266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cs-CZ" sz="1200">
                      <a:solidFill>
                        <a:schemeClr val="tx1"/>
                      </a:solidFill>
                      <a:cs typeface="Times New Roman" pitchFamily="18" charset="0"/>
                    </a:rPr>
                    <a:t>Autor DUM</a:t>
                  </a:r>
                </a:p>
                <a:p>
                  <a:pPr eaLnBrk="0" hangingPunct="0"/>
                  <a:endParaRPr lang="cs-CZ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78" name="Rectangle 6"/>
                <p:cNvSpPr>
                  <a:spLocks noChangeArrowheads="1"/>
                </p:cNvSpPr>
                <p:nvPr/>
              </p:nvSpPr>
              <p:spPr bwMode="auto">
                <a:xfrm>
                  <a:off x="0" y="0"/>
                  <a:ext cx="1352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cs-CZ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8" name="Group 7"/>
              <p:cNvGrpSpPr>
                <a:grpSpLocks/>
              </p:cNvGrpSpPr>
              <p:nvPr/>
            </p:nvGrpSpPr>
            <p:grpSpPr bwMode="auto">
              <a:xfrm>
                <a:off x="1352" y="0"/>
                <a:ext cx="5846" cy="403"/>
                <a:chOff x="1352" y="0"/>
                <a:chExt cx="5846" cy="403"/>
              </a:xfrm>
            </p:grpSpPr>
            <p:sp>
              <p:nvSpPr>
                <p:cNvPr id="75" name="Rectangle 8"/>
                <p:cNvSpPr>
                  <a:spLocks noChangeArrowheads="1"/>
                </p:cNvSpPr>
                <p:nvPr/>
              </p:nvSpPr>
              <p:spPr bwMode="auto">
                <a:xfrm>
                  <a:off x="1395" y="0"/>
                  <a:ext cx="5760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cs-CZ" sz="1200">
                      <a:solidFill>
                        <a:schemeClr val="tx1"/>
                      </a:solidFill>
                      <a:cs typeface="Times New Roman" pitchFamily="18" charset="0"/>
                    </a:rPr>
                    <a:t>Mgr. </a:t>
                  </a:r>
                  <a:r>
                    <a:rPr lang="cs-CZ" sz="1200">
                      <a:solidFill>
                        <a:schemeClr val="tx1"/>
                      </a:solidFill>
                    </a:rPr>
                    <a:t>Jarmila Borecká</a:t>
                  </a:r>
                </a:p>
                <a:p>
                  <a:pPr eaLnBrk="0" hangingPunct="0"/>
                  <a:endParaRPr lang="cs-CZ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76" name="Rectangle 9"/>
                <p:cNvSpPr>
                  <a:spLocks noChangeArrowheads="1"/>
                </p:cNvSpPr>
                <p:nvPr/>
              </p:nvSpPr>
              <p:spPr bwMode="auto">
                <a:xfrm>
                  <a:off x="1352" y="0"/>
                  <a:ext cx="5846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cs-CZ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9" name="Group 10"/>
              <p:cNvGrpSpPr>
                <a:grpSpLocks/>
              </p:cNvGrpSpPr>
              <p:nvPr/>
            </p:nvGrpSpPr>
            <p:grpSpPr bwMode="auto">
              <a:xfrm>
                <a:off x="0" y="403"/>
                <a:ext cx="1352" cy="403"/>
                <a:chOff x="0" y="403"/>
                <a:chExt cx="1352" cy="403"/>
              </a:xfrm>
            </p:grpSpPr>
            <p:sp>
              <p:nvSpPr>
                <p:cNvPr id="73" name="Rectangle 11"/>
                <p:cNvSpPr>
                  <a:spLocks noChangeArrowheads="1"/>
                </p:cNvSpPr>
                <p:nvPr/>
              </p:nvSpPr>
              <p:spPr bwMode="auto">
                <a:xfrm>
                  <a:off x="43" y="403"/>
                  <a:ext cx="1266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cs-CZ" sz="1200">
                      <a:solidFill>
                        <a:schemeClr val="tx1"/>
                      </a:solidFill>
                      <a:cs typeface="Times New Roman" pitchFamily="18" charset="0"/>
                    </a:rPr>
                    <a:t>Datum (období) vzniku DUM</a:t>
                  </a:r>
                </a:p>
                <a:p>
                  <a:pPr eaLnBrk="0" hangingPunct="0"/>
                  <a:endParaRPr lang="cs-CZ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74" name="Rectangle 12"/>
                <p:cNvSpPr>
                  <a:spLocks noChangeArrowheads="1"/>
                </p:cNvSpPr>
                <p:nvPr/>
              </p:nvSpPr>
              <p:spPr bwMode="auto">
                <a:xfrm>
                  <a:off x="0" y="403"/>
                  <a:ext cx="1352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cs-CZ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10" name="Group 13"/>
              <p:cNvGrpSpPr>
                <a:grpSpLocks/>
              </p:cNvGrpSpPr>
              <p:nvPr/>
            </p:nvGrpSpPr>
            <p:grpSpPr bwMode="auto">
              <a:xfrm>
                <a:off x="1352" y="403"/>
                <a:ext cx="5846" cy="403"/>
                <a:chOff x="1352" y="403"/>
                <a:chExt cx="5846" cy="403"/>
              </a:xfrm>
            </p:grpSpPr>
            <p:sp>
              <p:nvSpPr>
                <p:cNvPr id="71" name="Rectangle 14"/>
                <p:cNvSpPr>
                  <a:spLocks noChangeArrowheads="1"/>
                </p:cNvSpPr>
                <p:nvPr/>
              </p:nvSpPr>
              <p:spPr bwMode="auto">
                <a:xfrm>
                  <a:off x="1395" y="403"/>
                  <a:ext cx="5760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cs-CZ" sz="1200">
                      <a:solidFill>
                        <a:schemeClr val="tx1"/>
                      </a:solidFill>
                    </a:rPr>
                    <a:t>10.3.2013</a:t>
                  </a:r>
                </a:p>
                <a:p>
                  <a:pPr eaLnBrk="0" hangingPunct="0"/>
                  <a:endParaRPr lang="cs-CZ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72" name="Rectangle 15"/>
                <p:cNvSpPr>
                  <a:spLocks noChangeArrowheads="1"/>
                </p:cNvSpPr>
                <p:nvPr/>
              </p:nvSpPr>
              <p:spPr bwMode="auto">
                <a:xfrm>
                  <a:off x="1352" y="403"/>
                  <a:ext cx="5846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cs-CZ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11" name="Group 16"/>
              <p:cNvGrpSpPr>
                <a:grpSpLocks/>
              </p:cNvGrpSpPr>
              <p:nvPr/>
            </p:nvGrpSpPr>
            <p:grpSpPr bwMode="auto">
              <a:xfrm>
                <a:off x="0" y="806"/>
                <a:ext cx="1352" cy="403"/>
                <a:chOff x="0" y="806"/>
                <a:chExt cx="1352" cy="403"/>
              </a:xfrm>
            </p:grpSpPr>
            <p:sp>
              <p:nvSpPr>
                <p:cNvPr id="69" name="Rectangle 17"/>
                <p:cNvSpPr>
                  <a:spLocks noChangeArrowheads="1"/>
                </p:cNvSpPr>
                <p:nvPr/>
              </p:nvSpPr>
              <p:spPr bwMode="auto">
                <a:xfrm>
                  <a:off x="43" y="806"/>
                  <a:ext cx="1266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cs-CZ" sz="1200">
                      <a:solidFill>
                        <a:schemeClr val="tx1"/>
                      </a:solidFill>
                      <a:cs typeface="Times New Roman" pitchFamily="18" charset="0"/>
                    </a:rPr>
                    <a:t>Ročník a typ školy</a:t>
                  </a:r>
                </a:p>
                <a:p>
                  <a:pPr eaLnBrk="0" hangingPunct="0"/>
                  <a:endParaRPr lang="cs-CZ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70" name="Rectangle 18"/>
                <p:cNvSpPr>
                  <a:spLocks noChangeArrowheads="1"/>
                </p:cNvSpPr>
                <p:nvPr/>
              </p:nvSpPr>
              <p:spPr bwMode="auto">
                <a:xfrm>
                  <a:off x="0" y="806"/>
                  <a:ext cx="1352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cs-CZ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12" name="Group 19"/>
              <p:cNvGrpSpPr>
                <a:grpSpLocks/>
              </p:cNvGrpSpPr>
              <p:nvPr/>
            </p:nvGrpSpPr>
            <p:grpSpPr bwMode="auto">
              <a:xfrm>
                <a:off x="1352" y="806"/>
                <a:ext cx="5846" cy="403"/>
                <a:chOff x="1352" y="806"/>
                <a:chExt cx="5846" cy="403"/>
              </a:xfrm>
            </p:grpSpPr>
            <p:sp>
              <p:nvSpPr>
                <p:cNvPr id="67" name="Rectangle 20"/>
                <p:cNvSpPr>
                  <a:spLocks noChangeArrowheads="1"/>
                </p:cNvSpPr>
                <p:nvPr/>
              </p:nvSpPr>
              <p:spPr bwMode="auto">
                <a:xfrm>
                  <a:off x="1395" y="806"/>
                  <a:ext cx="5760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cs-CZ" sz="1200">
                      <a:solidFill>
                        <a:schemeClr val="tx1"/>
                      </a:solidFill>
                    </a:rPr>
                    <a:t>9. </a:t>
                  </a:r>
                  <a:r>
                    <a:rPr lang="cs-CZ" sz="1200">
                      <a:solidFill>
                        <a:schemeClr val="tx1"/>
                      </a:solidFill>
                      <a:cs typeface="Times New Roman" pitchFamily="18" charset="0"/>
                    </a:rPr>
                    <a:t> ročník ZŠ praktické</a:t>
                  </a:r>
                </a:p>
                <a:p>
                  <a:pPr eaLnBrk="0" hangingPunct="0"/>
                  <a:endParaRPr lang="cs-CZ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68" name="Rectangle 21"/>
                <p:cNvSpPr>
                  <a:spLocks noChangeArrowheads="1"/>
                </p:cNvSpPr>
                <p:nvPr/>
              </p:nvSpPr>
              <p:spPr bwMode="auto">
                <a:xfrm>
                  <a:off x="1352" y="806"/>
                  <a:ext cx="5846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cs-CZ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13" name="Group 22"/>
              <p:cNvGrpSpPr>
                <a:grpSpLocks/>
              </p:cNvGrpSpPr>
              <p:nvPr/>
            </p:nvGrpSpPr>
            <p:grpSpPr bwMode="auto">
              <a:xfrm>
                <a:off x="0" y="1209"/>
                <a:ext cx="1352" cy="403"/>
                <a:chOff x="0" y="1209"/>
                <a:chExt cx="1352" cy="403"/>
              </a:xfrm>
            </p:grpSpPr>
            <p:sp>
              <p:nvSpPr>
                <p:cNvPr id="65" name="Rectangle 23"/>
                <p:cNvSpPr>
                  <a:spLocks noChangeArrowheads="1"/>
                </p:cNvSpPr>
                <p:nvPr/>
              </p:nvSpPr>
              <p:spPr bwMode="auto">
                <a:xfrm>
                  <a:off x="43" y="1209"/>
                  <a:ext cx="1266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cs-CZ" sz="1200">
                      <a:solidFill>
                        <a:schemeClr val="tx1"/>
                      </a:solidFill>
                      <a:cs typeface="Times New Roman" pitchFamily="18" charset="0"/>
                    </a:rPr>
                    <a:t>ŠVP</a:t>
                  </a:r>
                </a:p>
                <a:p>
                  <a:pPr eaLnBrk="0" hangingPunct="0"/>
                  <a:endParaRPr lang="cs-CZ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66" name="Rectangle 24"/>
                <p:cNvSpPr>
                  <a:spLocks noChangeArrowheads="1"/>
                </p:cNvSpPr>
                <p:nvPr/>
              </p:nvSpPr>
              <p:spPr bwMode="auto">
                <a:xfrm>
                  <a:off x="0" y="1209"/>
                  <a:ext cx="1352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cs-CZ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14" name="Group 25"/>
              <p:cNvGrpSpPr>
                <a:grpSpLocks/>
              </p:cNvGrpSpPr>
              <p:nvPr/>
            </p:nvGrpSpPr>
            <p:grpSpPr bwMode="auto">
              <a:xfrm>
                <a:off x="1352" y="1209"/>
                <a:ext cx="5846" cy="403"/>
                <a:chOff x="1352" y="1209"/>
                <a:chExt cx="5846" cy="403"/>
              </a:xfrm>
            </p:grpSpPr>
            <p:sp>
              <p:nvSpPr>
                <p:cNvPr id="63" name="Rectangle 26"/>
                <p:cNvSpPr>
                  <a:spLocks noChangeArrowheads="1"/>
                </p:cNvSpPr>
                <p:nvPr/>
              </p:nvSpPr>
              <p:spPr bwMode="auto">
                <a:xfrm>
                  <a:off x="1395" y="1209"/>
                  <a:ext cx="5760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cs-CZ" sz="1200">
                      <a:solidFill>
                        <a:schemeClr val="tx1"/>
                      </a:solidFill>
                      <a:cs typeface="Times New Roman" pitchFamily="18" charset="0"/>
                    </a:rPr>
                    <a:t>„Učíme se pro život“, č.j. 580/07, RVP pro ZV, příloha pro LMP</a:t>
                  </a:r>
                </a:p>
                <a:p>
                  <a:pPr eaLnBrk="0" hangingPunct="0"/>
                  <a:endParaRPr lang="cs-CZ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64" name="Rectangle 27"/>
                <p:cNvSpPr>
                  <a:spLocks noChangeArrowheads="1"/>
                </p:cNvSpPr>
                <p:nvPr/>
              </p:nvSpPr>
              <p:spPr bwMode="auto">
                <a:xfrm>
                  <a:off x="1352" y="1209"/>
                  <a:ext cx="5846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cs-CZ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15" name="Group 28"/>
              <p:cNvGrpSpPr>
                <a:grpSpLocks/>
              </p:cNvGrpSpPr>
              <p:nvPr/>
            </p:nvGrpSpPr>
            <p:grpSpPr bwMode="auto">
              <a:xfrm>
                <a:off x="0" y="1612"/>
                <a:ext cx="1352" cy="403"/>
                <a:chOff x="0" y="1612"/>
                <a:chExt cx="1352" cy="403"/>
              </a:xfrm>
            </p:grpSpPr>
            <p:sp>
              <p:nvSpPr>
                <p:cNvPr id="61" name="Rectangle 29"/>
                <p:cNvSpPr>
                  <a:spLocks noChangeArrowheads="1"/>
                </p:cNvSpPr>
                <p:nvPr/>
              </p:nvSpPr>
              <p:spPr bwMode="auto">
                <a:xfrm>
                  <a:off x="43" y="1612"/>
                  <a:ext cx="1266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cs-CZ" sz="1200">
                      <a:solidFill>
                        <a:schemeClr val="tx1"/>
                      </a:solidFill>
                      <a:cs typeface="Times New Roman" pitchFamily="18" charset="0"/>
                    </a:rPr>
                    <a:t>Vzdělávací oblast</a:t>
                  </a:r>
                </a:p>
                <a:p>
                  <a:pPr eaLnBrk="0" hangingPunct="0"/>
                  <a:endParaRPr lang="cs-CZ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62" name="Rectangle 30"/>
                <p:cNvSpPr>
                  <a:spLocks noChangeArrowheads="1"/>
                </p:cNvSpPr>
                <p:nvPr/>
              </p:nvSpPr>
              <p:spPr bwMode="auto">
                <a:xfrm>
                  <a:off x="0" y="1612"/>
                  <a:ext cx="1352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cs-CZ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16" name="Group 31"/>
              <p:cNvGrpSpPr>
                <a:grpSpLocks/>
              </p:cNvGrpSpPr>
              <p:nvPr/>
            </p:nvGrpSpPr>
            <p:grpSpPr bwMode="auto">
              <a:xfrm>
                <a:off x="1352" y="1612"/>
                <a:ext cx="5846" cy="403"/>
                <a:chOff x="1352" y="1612"/>
                <a:chExt cx="5846" cy="403"/>
              </a:xfrm>
            </p:grpSpPr>
            <p:sp>
              <p:nvSpPr>
                <p:cNvPr id="59" name="Rectangle 32"/>
                <p:cNvSpPr>
                  <a:spLocks noChangeArrowheads="1"/>
                </p:cNvSpPr>
                <p:nvPr/>
              </p:nvSpPr>
              <p:spPr bwMode="auto">
                <a:xfrm>
                  <a:off x="1395" y="1612"/>
                  <a:ext cx="5760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cs-CZ" sz="1200">
                      <a:solidFill>
                        <a:schemeClr val="tx1"/>
                      </a:solidFill>
                    </a:rPr>
                    <a:t>Člověk a příroda</a:t>
                  </a:r>
                </a:p>
                <a:p>
                  <a:pPr eaLnBrk="0" hangingPunct="0"/>
                  <a:endParaRPr lang="cs-CZ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60" name="Rectangle 33"/>
                <p:cNvSpPr>
                  <a:spLocks noChangeArrowheads="1"/>
                </p:cNvSpPr>
                <p:nvPr/>
              </p:nvSpPr>
              <p:spPr bwMode="auto">
                <a:xfrm>
                  <a:off x="1352" y="1612"/>
                  <a:ext cx="5846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cs-CZ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17" name="Group 34"/>
              <p:cNvGrpSpPr>
                <a:grpSpLocks/>
              </p:cNvGrpSpPr>
              <p:nvPr/>
            </p:nvGrpSpPr>
            <p:grpSpPr bwMode="auto">
              <a:xfrm>
                <a:off x="0" y="2015"/>
                <a:ext cx="1352" cy="403"/>
                <a:chOff x="0" y="2015"/>
                <a:chExt cx="1352" cy="403"/>
              </a:xfrm>
            </p:grpSpPr>
            <p:sp>
              <p:nvSpPr>
                <p:cNvPr id="57" name="Rectangle 35"/>
                <p:cNvSpPr>
                  <a:spLocks noChangeArrowheads="1"/>
                </p:cNvSpPr>
                <p:nvPr/>
              </p:nvSpPr>
              <p:spPr bwMode="auto">
                <a:xfrm>
                  <a:off x="43" y="2015"/>
                  <a:ext cx="1266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cs-CZ" sz="1200">
                      <a:solidFill>
                        <a:schemeClr val="tx1"/>
                      </a:solidFill>
                      <a:cs typeface="Times New Roman" pitchFamily="18" charset="0"/>
                    </a:rPr>
                    <a:t>Vzdělávací obor</a:t>
                  </a:r>
                </a:p>
                <a:p>
                  <a:pPr eaLnBrk="0" hangingPunct="0"/>
                  <a:endParaRPr lang="cs-CZ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58" name="Rectangle 36"/>
                <p:cNvSpPr>
                  <a:spLocks noChangeArrowheads="1"/>
                </p:cNvSpPr>
                <p:nvPr/>
              </p:nvSpPr>
              <p:spPr bwMode="auto">
                <a:xfrm>
                  <a:off x="0" y="2015"/>
                  <a:ext cx="1352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cs-CZ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18" name="Group 37"/>
              <p:cNvGrpSpPr>
                <a:grpSpLocks/>
              </p:cNvGrpSpPr>
              <p:nvPr/>
            </p:nvGrpSpPr>
            <p:grpSpPr bwMode="auto">
              <a:xfrm>
                <a:off x="1352" y="2015"/>
                <a:ext cx="5846" cy="403"/>
                <a:chOff x="1352" y="2015"/>
                <a:chExt cx="5846" cy="403"/>
              </a:xfrm>
            </p:grpSpPr>
            <p:sp>
              <p:nvSpPr>
                <p:cNvPr id="55" name="Rectangle 38"/>
                <p:cNvSpPr>
                  <a:spLocks noChangeArrowheads="1"/>
                </p:cNvSpPr>
                <p:nvPr/>
              </p:nvSpPr>
              <p:spPr bwMode="auto">
                <a:xfrm>
                  <a:off x="1395" y="2015"/>
                  <a:ext cx="5760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cs-CZ" sz="1200">
                      <a:solidFill>
                        <a:schemeClr val="tx1"/>
                      </a:solidFill>
                    </a:rPr>
                    <a:t>Člověk a příroda</a:t>
                  </a:r>
                </a:p>
                <a:p>
                  <a:pPr eaLnBrk="0" hangingPunct="0"/>
                  <a:endParaRPr lang="cs-CZ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56" name="Rectangle 39"/>
                <p:cNvSpPr>
                  <a:spLocks noChangeArrowheads="1"/>
                </p:cNvSpPr>
                <p:nvPr/>
              </p:nvSpPr>
              <p:spPr bwMode="auto">
                <a:xfrm>
                  <a:off x="1352" y="2015"/>
                  <a:ext cx="5846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cs-CZ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19" name="Group 40"/>
              <p:cNvGrpSpPr>
                <a:grpSpLocks/>
              </p:cNvGrpSpPr>
              <p:nvPr/>
            </p:nvGrpSpPr>
            <p:grpSpPr bwMode="auto">
              <a:xfrm>
                <a:off x="0" y="2418"/>
                <a:ext cx="1352" cy="403"/>
                <a:chOff x="0" y="2418"/>
                <a:chExt cx="1352" cy="403"/>
              </a:xfrm>
            </p:grpSpPr>
            <p:sp>
              <p:nvSpPr>
                <p:cNvPr id="53" name="Rectangle 41"/>
                <p:cNvSpPr>
                  <a:spLocks noChangeArrowheads="1"/>
                </p:cNvSpPr>
                <p:nvPr/>
              </p:nvSpPr>
              <p:spPr bwMode="auto">
                <a:xfrm>
                  <a:off x="43" y="2418"/>
                  <a:ext cx="1266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cs-CZ" sz="1200">
                      <a:solidFill>
                        <a:schemeClr val="tx1"/>
                      </a:solidFill>
                      <a:cs typeface="Times New Roman" pitchFamily="18" charset="0"/>
                    </a:rPr>
                    <a:t>Vyučovací předmět</a:t>
                  </a:r>
                </a:p>
                <a:p>
                  <a:pPr eaLnBrk="0" hangingPunct="0"/>
                  <a:endParaRPr lang="cs-CZ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54" name="Rectangle 42"/>
                <p:cNvSpPr>
                  <a:spLocks noChangeArrowheads="1"/>
                </p:cNvSpPr>
                <p:nvPr/>
              </p:nvSpPr>
              <p:spPr bwMode="auto">
                <a:xfrm>
                  <a:off x="0" y="2418"/>
                  <a:ext cx="1352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cs-CZ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20" name="Group 43"/>
              <p:cNvGrpSpPr>
                <a:grpSpLocks/>
              </p:cNvGrpSpPr>
              <p:nvPr/>
            </p:nvGrpSpPr>
            <p:grpSpPr bwMode="auto">
              <a:xfrm>
                <a:off x="1352" y="2418"/>
                <a:ext cx="5846" cy="403"/>
                <a:chOff x="1352" y="2418"/>
                <a:chExt cx="5846" cy="403"/>
              </a:xfrm>
            </p:grpSpPr>
            <p:sp>
              <p:nvSpPr>
                <p:cNvPr id="51" name="Rectangle 44"/>
                <p:cNvSpPr>
                  <a:spLocks noChangeArrowheads="1"/>
                </p:cNvSpPr>
                <p:nvPr/>
              </p:nvSpPr>
              <p:spPr bwMode="auto">
                <a:xfrm>
                  <a:off x="1395" y="2418"/>
                  <a:ext cx="5760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cs-CZ" sz="1200">
                      <a:solidFill>
                        <a:schemeClr val="tx1"/>
                      </a:solidFill>
                    </a:rPr>
                    <a:t>Zeměpis</a:t>
                  </a:r>
                </a:p>
                <a:p>
                  <a:pPr eaLnBrk="0" hangingPunct="0"/>
                  <a:endParaRPr lang="cs-CZ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52" name="Rectangle 45"/>
                <p:cNvSpPr>
                  <a:spLocks noChangeArrowheads="1"/>
                </p:cNvSpPr>
                <p:nvPr/>
              </p:nvSpPr>
              <p:spPr bwMode="auto">
                <a:xfrm>
                  <a:off x="1352" y="2418"/>
                  <a:ext cx="5846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cs-CZ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21" name="Group 46"/>
              <p:cNvGrpSpPr>
                <a:grpSpLocks/>
              </p:cNvGrpSpPr>
              <p:nvPr/>
            </p:nvGrpSpPr>
            <p:grpSpPr bwMode="auto">
              <a:xfrm>
                <a:off x="0" y="2821"/>
                <a:ext cx="1352" cy="403"/>
                <a:chOff x="0" y="2821"/>
                <a:chExt cx="1352" cy="403"/>
              </a:xfrm>
            </p:grpSpPr>
            <p:sp>
              <p:nvSpPr>
                <p:cNvPr id="49" name="Rectangle 47"/>
                <p:cNvSpPr>
                  <a:spLocks noChangeArrowheads="1"/>
                </p:cNvSpPr>
                <p:nvPr/>
              </p:nvSpPr>
              <p:spPr bwMode="auto">
                <a:xfrm>
                  <a:off x="43" y="2821"/>
                  <a:ext cx="1266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cs-CZ" sz="1200">
                      <a:solidFill>
                        <a:schemeClr val="tx1"/>
                      </a:solidFill>
                      <a:cs typeface="Times New Roman" pitchFamily="18" charset="0"/>
                    </a:rPr>
                    <a:t>Téma (klíčová slova)</a:t>
                  </a:r>
                </a:p>
                <a:p>
                  <a:pPr eaLnBrk="0" hangingPunct="0"/>
                  <a:endParaRPr lang="cs-CZ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50" name="Rectangle 48"/>
                <p:cNvSpPr>
                  <a:spLocks noChangeArrowheads="1"/>
                </p:cNvSpPr>
                <p:nvPr/>
              </p:nvSpPr>
              <p:spPr bwMode="auto">
                <a:xfrm>
                  <a:off x="0" y="2821"/>
                  <a:ext cx="1352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cs-CZ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22" name="Group 49"/>
              <p:cNvGrpSpPr>
                <a:grpSpLocks/>
              </p:cNvGrpSpPr>
              <p:nvPr/>
            </p:nvGrpSpPr>
            <p:grpSpPr bwMode="auto">
              <a:xfrm>
                <a:off x="1352" y="2821"/>
                <a:ext cx="5846" cy="403"/>
                <a:chOff x="1352" y="2821"/>
                <a:chExt cx="5846" cy="403"/>
              </a:xfrm>
            </p:grpSpPr>
            <p:sp>
              <p:nvSpPr>
                <p:cNvPr id="47" name="Rectangle 50"/>
                <p:cNvSpPr>
                  <a:spLocks noChangeArrowheads="1"/>
                </p:cNvSpPr>
                <p:nvPr/>
              </p:nvSpPr>
              <p:spPr bwMode="auto">
                <a:xfrm>
                  <a:off x="1395" y="2821"/>
                  <a:ext cx="5760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cs-CZ" sz="1200">
                      <a:solidFill>
                        <a:schemeClr val="tx1"/>
                      </a:solidFill>
                    </a:rPr>
                    <a:t>Odhad, krokování, vzdálenost, krabička poslední záchrany, pohyb v přírodě</a:t>
                  </a:r>
                  <a:endParaRPr lang="cs-CZ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8" name="Rectangle 51"/>
                <p:cNvSpPr>
                  <a:spLocks noChangeArrowheads="1"/>
                </p:cNvSpPr>
                <p:nvPr/>
              </p:nvSpPr>
              <p:spPr bwMode="auto">
                <a:xfrm>
                  <a:off x="1352" y="2821"/>
                  <a:ext cx="5846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cs-CZ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23" name="Group 52"/>
              <p:cNvGrpSpPr>
                <a:grpSpLocks/>
              </p:cNvGrpSpPr>
              <p:nvPr/>
            </p:nvGrpSpPr>
            <p:grpSpPr bwMode="auto">
              <a:xfrm>
                <a:off x="0" y="3224"/>
                <a:ext cx="1352" cy="403"/>
                <a:chOff x="0" y="3224"/>
                <a:chExt cx="1352" cy="403"/>
              </a:xfrm>
            </p:grpSpPr>
            <p:sp>
              <p:nvSpPr>
                <p:cNvPr id="45" name="Rectangle 53"/>
                <p:cNvSpPr>
                  <a:spLocks noChangeArrowheads="1"/>
                </p:cNvSpPr>
                <p:nvPr/>
              </p:nvSpPr>
              <p:spPr bwMode="auto">
                <a:xfrm>
                  <a:off x="43" y="3224"/>
                  <a:ext cx="1266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cs-CZ" sz="1200">
                      <a:solidFill>
                        <a:schemeClr val="tx1"/>
                      </a:solidFill>
                      <a:cs typeface="Times New Roman" pitchFamily="18" charset="0"/>
                    </a:rPr>
                    <a:t>Očekávaný výstup</a:t>
                  </a:r>
                </a:p>
                <a:p>
                  <a:pPr eaLnBrk="0" hangingPunct="0"/>
                  <a:endParaRPr lang="cs-CZ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6" name="Rectangle 54"/>
                <p:cNvSpPr>
                  <a:spLocks noChangeArrowheads="1"/>
                </p:cNvSpPr>
                <p:nvPr/>
              </p:nvSpPr>
              <p:spPr bwMode="auto">
                <a:xfrm>
                  <a:off x="0" y="3224"/>
                  <a:ext cx="1352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cs-CZ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24" name="Group 55"/>
              <p:cNvGrpSpPr>
                <a:grpSpLocks/>
              </p:cNvGrpSpPr>
              <p:nvPr/>
            </p:nvGrpSpPr>
            <p:grpSpPr bwMode="auto">
              <a:xfrm>
                <a:off x="1352" y="3224"/>
                <a:ext cx="5846" cy="403"/>
                <a:chOff x="1352" y="3224"/>
                <a:chExt cx="5846" cy="403"/>
              </a:xfrm>
            </p:grpSpPr>
            <p:sp>
              <p:nvSpPr>
                <p:cNvPr id="43" name="Rectangle 56"/>
                <p:cNvSpPr>
                  <a:spLocks noChangeArrowheads="1"/>
                </p:cNvSpPr>
                <p:nvPr/>
              </p:nvSpPr>
              <p:spPr bwMode="auto">
                <a:xfrm>
                  <a:off x="1395" y="3224"/>
                  <a:ext cx="5760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cs-CZ" sz="1200">
                      <a:solidFill>
                        <a:schemeClr val="tx1"/>
                      </a:solidFill>
                    </a:rPr>
                    <a:t>Žák se podrobně seznámí s metodami určování vzdálenosti v terénu, dozví se jaká je základní výstroj turisty , co má obsahovat krabička poslední záchrany a jak se má chovat v přírodě.</a:t>
                  </a:r>
                </a:p>
                <a:p>
                  <a:pPr eaLnBrk="0" hangingPunct="0"/>
                  <a:endParaRPr lang="cs-CZ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4" name="Rectangle 57"/>
                <p:cNvSpPr>
                  <a:spLocks noChangeArrowheads="1"/>
                </p:cNvSpPr>
                <p:nvPr/>
              </p:nvSpPr>
              <p:spPr bwMode="auto">
                <a:xfrm>
                  <a:off x="1352" y="3224"/>
                  <a:ext cx="5846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cs-CZ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25" name="Group 58"/>
              <p:cNvGrpSpPr>
                <a:grpSpLocks/>
              </p:cNvGrpSpPr>
              <p:nvPr/>
            </p:nvGrpSpPr>
            <p:grpSpPr bwMode="auto">
              <a:xfrm>
                <a:off x="0" y="3627"/>
                <a:ext cx="1352" cy="403"/>
                <a:chOff x="0" y="3627"/>
                <a:chExt cx="1352" cy="403"/>
              </a:xfrm>
            </p:grpSpPr>
            <p:sp>
              <p:nvSpPr>
                <p:cNvPr id="41" name="Rectangle 59"/>
                <p:cNvSpPr>
                  <a:spLocks noChangeArrowheads="1"/>
                </p:cNvSpPr>
                <p:nvPr/>
              </p:nvSpPr>
              <p:spPr bwMode="auto">
                <a:xfrm>
                  <a:off x="43" y="3627"/>
                  <a:ext cx="1266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cs-CZ" sz="1200">
                      <a:solidFill>
                        <a:schemeClr val="tx1"/>
                      </a:solidFill>
                      <a:cs typeface="Times New Roman" pitchFamily="18" charset="0"/>
                    </a:rPr>
                    <a:t>Druh učebního materiálu</a:t>
                  </a:r>
                </a:p>
                <a:p>
                  <a:pPr eaLnBrk="0" hangingPunct="0"/>
                  <a:endParaRPr lang="cs-CZ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2" name="Rectangle 60"/>
                <p:cNvSpPr>
                  <a:spLocks noChangeArrowheads="1"/>
                </p:cNvSpPr>
                <p:nvPr/>
              </p:nvSpPr>
              <p:spPr bwMode="auto">
                <a:xfrm>
                  <a:off x="0" y="3627"/>
                  <a:ext cx="1352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cs-CZ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26" name="Group 61"/>
              <p:cNvGrpSpPr>
                <a:grpSpLocks/>
              </p:cNvGrpSpPr>
              <p:nvPr/>
            </p:nvGrpSpPr>
            <p:grpSpPr bwMode="auto">
              <a:xfrm>
                <a:off x="1352" y="3627"/>
                <a:ext cx="5846" cy="403"/>
                <a:chOff x="1352" y="3627"/>
                <a:chExt cx="5846" cy="403"/>
              </a:xfrm>
            </p:grpSpPr>
            <p:sp>
              <p:nvSpPr>
                <p:cNvPr id="39" name="Rectangle 62"/>
                <p:cNvSpPr>
                  <a:spLocks noChangeArrowheads="1"/>
                </p:cNvSpPr>
                <p:nvPr/>
              </p:nvSpPr>
              <p:spPr bwMode="auto">
                <a:xfrm>
                  <a:off x="1395" y="3627"/>
                  <a:ext cx="5760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cs-CZ" sz="1200">
                      <a:solidFill>
                        <a:schemeClr val="tx1"/>
                      </a:solidFill>
                      <a:cs typeface="Times New Roman" pitchFamily="18" charset="0"/>
                    </a:rPr>
                    <a:t>Prezentace PowerPoint</a:t>
                  </a:r>
                </a:p>
                <a:p>
                  <a:pPr eaLnBrk="0" hangingPunct="0"/>
                  <a:endParaRPr lang="cs-CZ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0" name="Rectangle 63"/>
                <p:cNvSpPr>
                  <a:spLocks noChangeArrowheads="1"/>
                </p:cNvSpPr>
                <p:nvPr/>
              </p:nvSpPr>
              <p:spPr bwMode="auto">
                <a:xfrm>
                  <a:off x="1352" y="3627"/>
                  <a:ext cx="5846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cs-CZ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27" name="Group 64"/>
              <p:cNvGrpSpPr>
                <a:grpSpLocks/>
              </p:cNvGrpSpPr>
              <p:nvPr/>
            </p:nvGrpSpPr>
            <p:grpSpPr bwMode="auto">
              <a:xfrm>
                <a:off x="0" y="4030"/>
                <a:ext cx="1352" cy="633"/>
                <a:chOff x="0" y="4030"/>
                <a:chExt cx="1352" cy="633"/>
              </a:xfrm>
            </p:grpSpPr>
            <p:sp>
              <p:nvSpPr>
                <p:cNvPr id="37" name="Rectangle 65"/>
                <p:cNvSpPr>
                  <a:spLocks noChangeArrowheads="1"/>
                </p:cNvSpPr>
                <p:nvPr/>
              </p:nvSpPr>
              <p:spPr bwMode="auto">
                <a:xfrm>
                  <a:off x="43" y="4030"/>
                  <a:ext cx="1266" cy="63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cs-CZ" sz="1200">
                      <a:solidFill>
                        <a:schemeClr val="tx1"/>
                      </a:solidFill>
                      <a:cs typeface="Times New Roman" pitchFamily="18" charset="0"/>
                    </a:rPr>
                    <a:t>Anotace </a:t>
                  </a:r>
                </a:p>
                <a:p>
                  <a:pPr eaLnBrk="0" hangingPunct="0"/>
                  <a:r>
                    <a:rPr lang="cs-CZ" sz="1200">
                      <a:solidFill>
                        <a:schemeClr val="tx1"/>
                      </a:solidFill>
                      <a:cs typeface="Times New Roman" pitchFamily="18" charset="0"/>
                    </a:rPr>
                    <a:t>(popis způsobu použití)</a:t>
                  </a:r>
                </a:p>
                <a:p>
                  <a:pPr eaLnBrk="0" hangingPunct="0"/>
                  <a:endParaRPr lang="cs-CZ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8" name="Rectangle 66"/>
                <p:cNvSpPr>
                  <a:spLocks noChangeArrowheads="1"/>
                </p:cNvSpPr>
                <p:nvPr/>
              </p:nvSpPr>
              <p:spPr bwMode="auto">
                <a:xfrm>
                  <a:off x="0" y="4030"/>
                  <a:ext cx="1352" cy="63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cs-CZ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28" name="Group 67"/>
              <p:cNvGrpSpPr>
                <a:grpSpLocks/>
              </p:cNvGrpSpPr>
              <p:nvPr/>
            </p:nvGrpSpPr>
            <p:grpSpPr bwMode="auto">
              <a:xfrm>
                <a:off x="1352" y="4030"/>
                <a:ext cx="5846" cy="633"/>
                <a:chOff x="1352" y="4030"/>
                <a:chExt cx="5846" cy="633"/>
              </a:xfrm>
            </p:grpSpPr>
            <p:sp>
              <p:nvSpPr>
                <p:cNvPr id="35" name="Rectangle 68"/>
                <p:cNvSpPr>
                  <a:spLocks noChangeArrowheads="1"/>
                </p:cNvSpPr>
                <p:nvPr/>
              </p:nvSpPr>
              <p:spPr bwMode="auto">
                <a:xfrm>
                  <a:off x="1395" y="4030"/>
                  <a:ext cx="5760" cy="63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cs-CZ" sz="1200">
                      <a:solidFill>
                        <a:schemeClr val="tx1"/>
                      </a:solidFill>
                      <a:cs typeface="Times New Roman" pitchFamily="18" charset="0"/>
                    </a:rPr>
                    <a:t>Žák sleduje prezentaci učitele předváděnou na interaktivní tabuli, poslouchá výklad, zapojuje se do diskuze, odpovídá na otázky související s prezentací</a:t>
                  </a:r>
                  <a:r>
                    <a:rPr lang="cs-CZ" sz="1200">
                      <a:solidFill>
                        <a:schemeClr val="tx1"/>
                      </a:solidFill>
                    </a:rPr>
                    <a:t>. </a:t>
                  </a:r>
                  <a:r>
                    <a:rPr lang="cs-CZ" sz="1200">
                      <a:solidFill>
                        <a:schemeClr val="tx1"/>
                      </a:solidFill>
                      <a:cs typeface="Times New Roman" pitchFamily="18" charset="0"/>
                    </a:rPr>
                    <a:t>Žákům lze prezentaci přeposlat na jednotlivé počítače na jejich školní e-maily</a:t>
                  </a:r>
                  <a:r>
                    <a:rPr lang="cs-CZ" sz="1200">
                      <a:solidFill>
                        <a:schemeClr val="tx1"/>
                      </a:solidFill>
                    </a:rPr>
                    <a:t>.</a:t>
                  </a:r>
                  <a:endParaRPr lang="cs-CZ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6" name="Rectangle 69"/>
                <p:cNvSpPr>
                  <a:spLocks noChangeArrowheads="1"/>
                </p:cNvSpPr>
                <p:nvPr/>
              </p:nvSpPr>
              <p:spPr bwMode="auto">
                <a:xfrm>
                  <a:off x="1352" y="4030"/>
                  <a:ext cx="5846" cy="63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cs-CZ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29" name="Group 70"/>
              <p:cNvGrpSpPr>
                <a:grpSpLocks/>
              </p:cNvGrpSpPr>
              <p:nvPr/>
            </p:nvGrpSpPr>
            <p:grpSpPr bwMode="auto">
              <a:xfrm>
                <a:off x="0" y="4663"/>
                <a:ext cx="1352" cy="518"/>
                <a:chOff x="0" y="4663"/>
                <a:chExt cx="1352" cy="518"/>
              </a:xfrm>
            </p:grpSpPr>
            <p:sp>
              <p:nvSpPr>
                <p:cNvPr id="33" name="Rectangle 71"/>
                <p:cNvSpPr>
                  <a:spLocks noChangeArrowheads="1"/>
                </p:cNvSpPr>
                <p:nvPr/>
              </p:nvSpPr>
              <p:spPr bwMode="auto">
                <a:xfrm>
                  <a:off x="43" y="4663"/>
                  <a:ext cx="1266" cy="518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cs-CZ" sz="1200">
                      <a:solidFill>
                        <a:schemeClr val="tx1"/>
                      </a:solidFill>
                      <a:cs typeface="Times New Roman" pitchFamily="18" charset="0"/>
                    </a:rPr>
                    <a:t>Velikost</a:t>
                  </a:r>
                </a:p>
                <a:p>
                  <a:pPr eaLnBrk="0" hangingPunct="0"/>
                  <a:endParaRPr lang="cs-CZ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4" name="Rectangle 72"/>
                <p:cNvSpPr>
                  <a:spLocks noChangeArrowheads="1"/>
                </p:cNvSpPr>
                <p:nvPr/>
              </p:nvSpPr>
              <p:spPr bwMode="auto">
                <a:xfrm>
                  <a:off x="0" y="4663"/>
                  <a:ext cx="1352" cy="518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cs-CZ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30" name="Group 73"/>
              <p:cNvGrpSpPr>
                <a:grpSpLocks/>
              </p:cNvGrpSpPr>
              <p:nvPr/>
            </p:nvGrpSpPr>
            <p:grpSpPr bwMode="auto">
              <a:xfrm>
                <a:off x="1352" y="4663"/>
                <a:ext cx="5846" cy="518"/>
                <a:chOff x="1352" y="4663"/>
                <a:chExt cx="5846" cy="518"/>
              </a:xfrm>
            </p:grpSpPr>
            <p:sp>
              <p:nvSpPr>
                <p:cNvPr id="31" name="Rectangle 74"/>
                <p:cNvSpPr>
                  <a:spLocks noChangeArrowheads="1"/>
                </p:cNvSpPr>
                <p:nvPr/>
              </p:nvSpPr>
              <p:spPr bwMode="auto">
                <a:xfrm>
                  <a:off x="1395" y="4663"/>
                  <a:ext cx="5760" cy="518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/>
                <a:p>
                  <a:r>
                    <a:rPr lang="cs-CZ" sz="1200">
                      <a:solidFill>
                        <a:schemeClr val="tx1"/>
                      </a:solidFill>
                    </a:rPr>
                    <a:t>2,34 MB</a:t>
                  </a:r>
                  <a:endParaRPr lang="cs-CZ" sz="1200">
                    <a:solidFill>
                      <a:schemeClr val="tx1"/>
                    </a:solidFill>
                    <a:cs typeface="Times New Roman" pitchFamily="18" charset="0"/>
                  </a:endParaRPr>
                </a:p>
                <a:p>
                  <a:pPr eaLnBrk="0" hangingPunct="0"/>
                  <a:r>
                    <a:rPr lang="cs-CZ" sz="1200">
                      <a:solidFill>
                        <a:schemeClr val="tx1"/>
                      </a:solidFill>
                      <a:cs typeface="Times New Roman" pitchFamily="18" charset="0"/>
                    </a:rPr>
                    <a:t> </a:t>
                  </a:r>
                </a:p>
                <a:p>
                  <a:pPr eaLnBrk="0" hangingPunct="0"/>
                  <a:endParaRPr lang="cs-CZ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2" name="Rectangle 75"/>
                <p:cNvSpPr>
                  <a:spLocks noChangeArrowheads="1"/>
                </p:cNvSpPr>
                <p:nvPr/>
              </p:nvSpPr>
              <p:spPr bwMode="auto">
                <a:xfrm>
                  <a:off x="1352" y="4663"/>
                  <a:ext cx="5846" cy="518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/>
                <a:lstStyle/>
                <a:p>
                  <a:endParaRPr lang="cs-CZ">
                    <a:solidFill>
                      <a:schemeClr val="tx1"/>
                    </a:solidFill>
                  </a:endParaRPr>
                </a:p>
              </p:txBody>
            </p:sp>
          </p:grpSp>
        </p:grpSp>
        <p:sp>
          <p:nvSpPr>
            <p:cNvPr id="6" name="Rectangle 76"/>
            <p:cNvSpPr>
              <a:spLocks noChangeArrowheads="1"/>
            </p:cNvSpPr>
            <p:nvPr/>
          </p:nvSpPr>
          <p:spPr bwMode="auto">
            <a:xfrm>
              <a:off x="-2" y="-2"/>
              <a:ext cx="7202" cy="5185"/>
            </a:xfrm>
            <a:prstGeom prst="rect">
              <a:avLst/>
            </a:prstGeom>
            <a:noFill/>
            <a:ln w="6350">
              <a:solidFill>
                <a:srgbClr val="A0A0A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/>
            <a:p>
              <a:endParaRPr lang="cs-CZ">
                <a:solidFill>
                  <a:schemeClr val="tx1"/>
                </a:solidFill>
              </a:endParaRPr>
            </a:p>
          </p:txBody>
        </p:sp>
      </p:grpSp>
      <p:pic>
        <p:nvPicPr>
          <p:cNvPr id="7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62495"/>
            <a:ext cx="2245296" cy="647848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01471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381000"/>
            <a:ext cx="7620000" cy="1143000"/>
          </a:xfrm>
          <a:ln/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>
                <a:solidFill>
                  <a:srgbClr val="FF0000"/>
                </a:solidFill>
              </a:rPr>
              <a:t>Způsoby odhadu vzdálenosti</a:t>
            </a:r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1691680" y="2636912"/>
            <a:ext cx="6696744" cy="3240360"/>
          </a:xfrm>
          <a:solidFill>
            <a:srgbClr val="A1BD69"/>
          </a:solidFill>
          <a:ln/>
        </p:spPr>
        <p:txBody>
          <a:bodyPr/>
          <a:lstStyle/>
          <a:p>
            <a:pPr marL="608013" indent="-608013">
              <a:spcBef>
                <a:spcPts val="700"/>
              </a:spcBef>
              <a:buFont typeface="Times New Roman" pitchFamily="18" charset="0"/>
              <a:buAutoNum type="arabicPeriod"/>
              <a:tabLst>
                <a:tab pos="1177925" algn="l"/>
                <a:tab pos="2092325" algn="l"/>
                <a:tab pos="3006725" algn="l"/>
                <a:tab pos="3921125" algn="l"/>
                <a:tab pos="4835525" algn="l"/>
                <a:tab pos="5749925" algn="l"/>
                <a:tab pos="6664325" algn="l"/>
                <a:tab pos="7578725" algn="l"/>
                <a:tab pos="8493125" algn="l"/>
                <a:tab pos="9407525" algn="l"/>
                <a:tab pos="10321925" algn="l"/>
              </a:tabLst>
            </a:pPr>
            <a:r>
              <a:rPr lang="cs-CZ" sz="2800" dirty="0"/>
              <a:t>odhad vzdálenosti podle viditelnosti cíle</a:t>
            </a:r>
          </a:p>
          <a:p>
            <a:pPr marL="608013" indent="-608013">
              <a:spcBef>
                <a:spcPts val="700"/>
              </a:spcBef>
              <a:buFont typeface="Times New Roman" pitchFamily="18" charset="0"/>
              <a:buAutoNum type="arabicPeriod"/>
              <a:tabLst>
                <a:tab pos="1177925" algn="l"/>
                <a:tab pos="2092325" algn="l"/>
                <a:tab pos="3006725" algn="l"/>
                <a:tab pos="3921125" algn="l"/>
                <a:tab pos="4835525" algn="l"/>
                <a:tab pos="5749925" algn="l"/>
                <a:tab pos="6664325" algn="l"/>
                <a:tab pos="7578725" algn="l"/>
                <a:tab pos="8493125" algn="l"/>
                <a:tab pos="9407525" algn="l"/>
                <a:tab pos="10321925" algn="l"/>
              </a:tabLst>
            </a:pPr>
            <a:r>
              <a:rPr lang="cs-CZ" sz="2800" dirty="0"/>
              <a:t>krokováním</a:t>
            </a:r>
          </a:p>
          <a:p>
            <a:pPr marL="608013" indent="-608013">
              <a:spcBef>
                <a:spcPts val="700"/>
              </a:spcBef>
              <a:buFont typeface="Times New Roman" pitchFamily="18" charset="0"/>
              <a:buAutoNum type="arabicPeriod"/>
              <a:tabLst>
                <a:tab pos="1177925" algn="l"/>
                <a:tab pos="2092325" algn="l"/>
                <a:tab pos="3006725" algn="l"/>
                <a:tab pos="3921125" algn="l"/>
                <a:tab pos="4835525" algn="l"/>
                <a:tab pos="5749925" algn="l"/>
                <a:tab pos="6664325" algn="l"/>
                <a:tab pos="7578725" algn="l"/>
                <a:tab pos="8493125" algn="l"/>
                <a:tab pos="9407525" algn="l"/>
                <a:tab pos="10321925" algn="l"/>
              </a:tabLst>
            </a:pPr>
            <a:r>
              <a:rPr lang="cs-CZ" sz="2800" dirty="0"/>
              <a:t>odhad vzdálenosti nanášením známé délky</a:t>
            </a:r>
          </a:p>
          <a:p>
            <a:pPr marL="608013" indent="-608013">
              <a:spcBef>
                <a:spcPts val="700"/>
              </a:spcBef>
              <a:buFont typeface="Times New Roman" pitchFamily="18" charset="0"/>
              <a:buAutoNum type="arabicPeriod"/>
              <a:tabLst>
                <a:tab pos="1177925" algn="l"/>
                <a:tab pos="2092325" algn="l"/>
                <a:tab pos="3006725" algn="l"/>
                <a:tab pos="3921125" algn="l"/>
                <a:tab pos="4835525" algn="l"/>
                <a:tab pos="5749925" algn="l"/>
                <a:tab pos="6664325" algn="l"/>
                <a:tab pos="7578725" algn="l"/>
                <a:tab pos="8493125" algn="l"/>
                <a:tab pos="9407525" algn="l"/>
                <a:tab pos="10321925" algn="l"/>
              </a:tabLst>
            </a:pPr>
            <a:r>
              <a:rPr lang="cs-CZ" sz="2800" dirty="0"/>
              <a:t>šířková metoda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990600" y="228600"/>
            <a:ext cx="7848600" cy="685800"/>
          </a:xfrm>
          <a:ln/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200">
                <a:solidFill>
                  <a:srgbClr val="FF0000"/>
                </a:solidFill>
              </a:rPr>
              <a:t>1. Odhad vzdálenosti pomocí viditelnosti cíle </a:t>
            </a:r>
            <a:r>
              <a:rPr lang="cs-CZ" sz="360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2514600" y="762000"/>
            <a:ext cx="6248400" cy="5943600"/>
          </a:xfrm>
          <a:ln/>
        </p:spPr>
        <p:txBody>
          <a:bodyPr/>
          <a:lstStyle/>
          <a:p>
            <a:pPr indent="-341313">
              <a:lnSpc>
                <a:spcPct val="90000"/>
              </a:lnSpc>
              <a:spcBef>
                <a:spcPts val="700"/>
              </a:spcBef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sz="2800" b="1">
                <a:solidFill>
                  <a:srgbClr val="008000"/>
                </a:solidFill>
              </a:rPr>
              <a:t>do 100 m</a:t>
            </a:r>
            <a:r>
              <a:rPr lang="cs-CZ" sz="2800" b="1"/>
              <a:t> - podrobnosti na hlavě, </a:t>
            </a:r>
          </a:p>
          <a:p>
            <a:pPr indent="-341313">
              <a:lnSpc>
                <a:spcPct val="90000"/>
              </a:lnSpc>
              <a:spcBef>
                <a:spcPts val="700"/>
              </a:spcBef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sz="2800" b="1"/>
              <a:t>v obličeji člověka, květy na zahrádce</a:t>
            </a:r>
          </a:p>
          <a:p>
            <a:pPr indent="-341313">
              <a:lnSpc>
                <a:spcPct val="90000"/>
              </a:lnSpc>
              <a:spcBef>
                <a:spcPts val="700"/>
              </a:spcBef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sz="2800" b="1">
                <a:solidFill>
                  <a:srgbClr val="008000"/>
                </a:solidFill>
              </a:rPr>
              <a:t>do 200 m</a:t>
            </a:r>
            <a:r>
              <a:rPr lang="cs-CZ" sz="2800" b="1"/>
              <a:t> – paže a nohy na postavě člověka, tašky na střeše, rozbité okno</a:t>
            </a:r>
          </a:p>
          <a:p>
            <a:pPr indent="-341313">
              <a:lnSpc>
                <a:spcPct val="90000"/>
              </a:lnSpc>
              <a:spcBef>
                <a:spcPts val="700"/>
              </a:spcBef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sz="2800" b="1">
                <a:solidFill>
                  <a:srgbClr val="008000"/>
                </a:solidFill>
              </a:rPr>
              <a:t>do 500 m</a:t>
            </a:r>
            <a:r>
              <a:rPr lang="cs-CZ" sz="2800" b="1"/>
              <a:t> – zřetelně lidské postavy</a:t>
            </a:r>
          </a:p>
          <a:p>
            <a:pPr indent="-341313">
              <a:lnSpc>
                <a:spcPct val="90000"/>
              </a:lnSpc>
              <a:spcBef>
                <a:spcPts val="700"/>
              </a:spcBef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sz="2800" b="1">
                <a:solidFill>
                  <a:srgbClr val="008000"/>
                </a:solidFill>
              </a:rPr>
              <a:t>do 600 m</a:t>
            </a:r>
            <a:r>
              <a:rPr lang="cs-CZ" sz="2800" b="1"/>
              <a:t> – obrysy lidských postav</a:t>
            </a:r>
          </a:p>
          <a:p>
            <a:pPr indent="-341313">
              <a:lnSpc>
                <a:spcPct val="90000"/>
              </a:lnSpc>
              <a:spcBef>
                <a:spcPts val="700"/>
              </a:spcBef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sz="2800" b="1">
                <a:solidFill>
                  <a:srgbClr val="008000"/>
                </a:solidFill>
              </a:rPr>
              <a:t>do 1000 m</a:t>
            </a:r>
            <a:r>
              <a:rPr lang="cs-CZ" sz="2800" b="1"/>
              <a:t> – sloupy, jednotlivé stromy</a:t>
            </a:r>
          </a:p>
          <a:p>
            <a:pPr indent="-341313">
              <a:lnSpc>
                <a:spcPct val="90000"/>
              </a:lnSpc>
              <a:spcBef>
                <a:spcPts val="700"/>
              </a:spcBef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sz="2800" b="1">
                <a:solidFill>
                  <a:srgbClr val="008000"/>
                </a:solidFill>
              </a:rPr>
              <a:t>do 1500 m</a:t>
            </a:r>
            <a:r>
              <a:rPr lang="cs-CZ" sz="2800" b="1"/>
              <a:t> – pohyb auta, člověk v chůzi</a:t>
            </a:r>
          </a:p>
          <a:p>
            <a:pPr indent="-341313">
              <a:lnSpc>
                <a:spcPct val="90000"/>
              </a:lnSpc>
              <a:spcBef>
                <a:spcPts val="700"/>
              </a:spcBef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sz="2800" b="1">
                <a:solidFill>
                  <a:srgbClr val="008000"/>
                </a:solidFill>
              </a:rPr>
              <a:t>do 2500 m</a:t>
            </a:r>
            <a:r>
              <a:rPr lang="cs-CZ" sz="2800" b="1"/>
              <a:t> – osaměle stojící stromy, komíny na střeše</a:t>
            </a:r>
          </a:p>
          <a:p>
            <a:pPr indent="-341313">
              <a:lnSpc>
                <a:spcPct val="90000"/>
              </a:lnSpc>
              <a:spcBef>
                <a:spcPts val="700"/>
              </a:spcBef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sz="2800" b="1">
                <a:solidFill>
                  <a:srgbClr val="008000"/>
                </a:solidFill>
              </a:rPr>
              <a:t>do 3000 m</a:t>
            </a:r>
            <a:r>
              <a:rPr lang="cs-CZ" sz="2800" b="1"/>
              <a:t> – jedoucí autobus, nákladní auta</a:t>
            </a:r>
          </a:p>
          <a:p>
            <a:pPr indent="-341313">
              <a:lnSpc>
                <a:spcPct val="90000"/>
              </a:lnSpc>
              <a:spcBef>
                <a:spcPts val="700"/>
              </a:spcBef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sz="2800" b="1">
                <a:solidFill>
                  <a:srgbClr val="008000"/>
                </a:solidFill>
              </a:rPr>
              <a:t>do 5000 m</a:t>
            </a:r>
            <a:r>
              <a:rPr lang="cs-CZ" sz="2800" b="1"/>
              <a:t> – silnice, osamělé domy</a:t>
            </a: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762000"/>
            <a:ext cx="609600" cy="68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1524000"/>
            <a:ext cx="547688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2362200"/>
            <a:ext cx="1066800" cy="627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2971800"/>
            <a:ext cx="1752600" cy="547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4114800"/>
            <a:ext cx="533400" cy="247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176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3581400"/>
            <a:ext cx="37782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177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3581400"/>
            <a:ext cx="4318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178" name="Picture 10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0" y="3505200"/>
            <a:ext cx="37782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179" name="Picture 11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4724400"/>
            <a:ext cx="8096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180" name="Picture 12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6400800"/>
            <a:ext cx="228600" cy="179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181" name="Picture 13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00" y="6248400"/>
            <a:ext cx="228600" cy="179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182" name="Picture 14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4572000"/>
            <a:ext cx="347663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183" name="Picture 15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4876800"/>
            <a:ext cx="457200" cy="344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184" name="Picture 16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0" y="4648200"/>
            <a:ext cx="22542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7185" name="AutoShape 17"/>
          <p:cNvSpPr>
            <a:spLocks noChangeArrowheads="1"/>
          </p:cNvSpPr>
          <p:nvPr/>
        </p:nvSpPr>
        <p:spPr bwMode="auto">
          <a:xfrm>
            <a:off x="2057400" y="914400"/>
            <a:ext cx="457200" cy="2286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A1BD69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186" name="AutoShape 18"/>
          <p:cNvSpPr>
            <a:spLocks noChangeArrowheads="1"/>
          </p:cNvSpPr>
          <p:nvPr/>
        </p:nvSpPr>
        <p:spPr bwMode="auto">
          <a:xfrm>
            <a:off x="2133600" y="6248400"/>
            <a:ext cx="457200" cy="2286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A1BD69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187" name="AutoShape 19"/>
          <p:cNvSpPr>
            <a:spLocks noChangeArrowheads="1"/>
          </p:cNvSpPr>
          <p:nvPr/>
        </p:nvSpPr>
        <p:spPr bwMode="auto">
          <a:xfrm>
            <a:off x="1981200" y="5410200"/>
            <a:ext cx="457200" cy="2286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A1BD69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188" name="AutoShape 20"/>
          <p:cNvSpPr>
            <a:spLocks noChangeArrowheads="1"/>
          </p:cNvSpPr>
          <p:nvPr/>
        </p:nvSpPr>
        <p:spPr bwMode="auto">
          <a:xfrm>
            <a:off x="2057400" y="4648200"/>
            <a:ext cx="457200" cy="2286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A1BD69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189" name="AutoShape 21"/>
          <p:cNvSpPr>
            <a:spLocks noChangeArrowheads="1"/>
          </p:cNvSpPr>
          <p:nvPr/>
        </p:nvSpPr>
        <p:spPr bwMode="auto">
          <a:xfrm>
            <a:off x="1981200" y="4114800"/>
            <a:ext cx="457200" cy="2286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A1BD69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190" name="AutoShape 22"/>
          <p:cNvSpPr>
            <a:spLocks noChangeArrowheads="1"/>
          </p:cNvSpPr>
          <p:nvPr/>
        </p:nvSpPr>
        <p:spPr bwMode="auto">
          <a:xfrm>
            <a:off x="2057400" y="3733800"/>
            <a:ext cx="457200" cy="2286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A1BD69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191" name="AutoShape 23"/>
          <p:cNvSpPr>
            <a:spLocks noChangeArrowheads="1"/>
          </p:cNvSpPr>
          <p:nvPr/>
        </p:nvSpPr>
        <p:spPr bwMode="auto">
          <a:xfrm>
            <a:off x="2133600" y="3124200"/>
            <a:ext cx="457200" cy="2286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A1BD69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192" name="AutoShape 24"/>
          <p:cNvSpPr>
            <a:spLocks noChangeArrowheads="1"/>
          </p:cNvSpPr>
          <p:nvPr/>
        </p:nvSpPr>
        <p:spPr bwMode="auto">
          <a:xfrm>
            <a:off x="2133600" y="2667000"/>
            <a:ext cx="457200" cy="2286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A1BD69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193" name="AutoShape 25"/>
          <p:cNvSpPr>
            <a:spLocks noChangeArrowheads="1"/>
          </p:cNvSpPr>
          <p:nvPr/>
        </p:nvSpPr>
        <p:spPr bwMode="auto">
          <a:xfrm>
            <a:off x="1981200" y="1828800"/>
            <a:ext cx="457200" cy="2286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A1BD69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3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600200"/>
            <a:ext cx="1827213" cy="2057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819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533400"/>
            <a:ext cx="7772400" cy="5562600"/>
          </a:xfrm>
          <a:ln/>
        </p:spPr>
        <p:txBody>
          <a:bodyPr/>
          <a:lstStyle/>
          <a:p>
            <a:pPr indent="-341313">
              <a:buClrTx/>
              <a:buFontTx/>
              <a:buNone/>
              <a:tabLst>
                <a:tab pos="342900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/>
              <a:t>	</a:t>
            </a:r>
          </a:p>
        </p:txBody>
      </p:sp>
      <p:sp>
        <p:nvSpPr>
          <p:cNvPr id="8195" name="AutoShape 3"/>
          <p:cNvSpPr>
            <a:spLocks noChangeArrowheads="1"/>
          </p:cNvSpPr>
          <p:nvPr/>
        </p:nvSpPr>
        <p:spPr bwMode="auto">
          <a:xfrm>
            <a:off x="3200400" y="304800"/>
            <a:ext cx="5638800" cy="6220544"/>
          </a:xfrm>
          <a:prstGeom prst="wedgeRoundRectCallout">
            <a:avLst>
              <a:gd name="adj1" fmla="val -78407"/>
              <a:gd name="adj2" fmla="val 394"/>
              <a:gd name="adj3" fmla="val 16667"/>
            </a:avLst>
          </a:prstGeom>
          <a:solidFill>
            <a:srgbClr val="A1BD69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/>
          <a:lstStyle/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200">
                <a:solidFill>
                  <a:srgbClr val="000000"/>
                </a:solidFill>
              </a:rPr>
              <a:t>Odhad vzdálenosti závisí na viditelnosti cíle. Uvedené hodnoty platí pro jedince se zdravým zrakem a jsou závislé na počasí a stupni viditelnosti. Odhad může být zkreslený např. protější břehy jezera nebo objekty dobře osvětlené se zdají být blíže. Vzdálenější než ve skutečnosti se nám jeví menší a tmavší předměty.</a:t>
            </a:r>
          </a:p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z="32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381000"/>
            <a:ext cx="7620000" cy="1143000"/>
          </a:xfrm>
          <a:ln/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>
                <a:solidFill>
                  <a:srgbClr val="FF0000"/>
                </a:solidFill>
              </a:rPr>
              <a:t>2. Krokování</a:t>
            </a:r>
          </a:p>
        </p:txBody>
      </p:sp>
      <p:sp>
        <p:nvSpPr>
          <p:cNvPr id="921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1524000"/>
            <a:ext cx="7772400" cy="4572000"/>
          </a:xfrm>
          <a:ln/>
        </p:spPr>
        <p:txBody>
          <a:bodyPr/>
          <a:lstStyle/>
          <a:p>
            <a:pPr marL="341313" indent="-341313">
              <a:buFont typeface="Times New Roman" pitchFamily="18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/>
              <a:t>patří mezi přesnější měření vzdálenosti</a:t>
            </a:r>
          </a:p>
          <a:p>
            <a:pPr marL="341313" indent="-341313">
              <a:buFont typeface="Times New Roman" pitchFamily="18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/>
              <a:t>obvykle se počítají dvojkroky: délka kroku dospělého je přibližně 75cm, tzn. jeden dvojkrok má 150cm</a:t>
            </a: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3657600"/>
            <a:ext cx="1257300" cy="735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3657600"/>
            <a:ext cx="1257300" cy="735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600" y="5105400"/>
            <a:ext cx="1257300" cy="735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5181600"/>
            <a:ext cx="1257300" cy="735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223" name="Line 7"/>
          <p:cNvSpPr>
            <a:spLocks noChangeShapeType="1"/>
          </p:cNvSpPr>
          <p:nvPr/>
        </p:nvSpPr>
        <p:spPr bwMode="auto">
          <a:xfrm flipV="1">
            <a:off x="3962400" y="4418013"/>
            <a:ext cx="1588" cy="384175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24" name="Line 8"/>
          <p:cNvSpPr>
            <a:spLocks noChangeShapeType="1"/>
          </p:cNvSpPr>
          <p:nvPr/>
        </p:nvSpPr>
        <p:spPr bwMode="auto">
          <a:xfrm>
            <a:off x="1752600" y="4419600"/>
            <a:ext cx="1588" cy="381000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25" name="Line 9"/>
          <p:cNvSpPr>
            <a:spLocks noChangeShapeType="1"/>
          </p:cNvSpPr>
          <p:nvPr/>
        </p:nvSpPr>
        <p:spPr bwMode="auto">
          <a:xfrm>
            <a:off x="1752600" y="4800600"/>
            <a:ext cx="2209800" cy="1588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26" name="Text Box 10"/>
          <p:cNvSpPr txBox="1">
            <a:spLocks noChangeArrowheads="1"/>
          </p:cNvSpPr>
          <p:nvPr/>
        </p:nvSpPr>
        <p:spPr bwMode="auto">
          <a:xfrm>
            <a:off x="2286000" y="4343400"/>
            <a:ext cx="1219200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rgbClr val="000000"/>
                </a:solidFill>
                <a:latin typeface="Times New Roman" pitchFamily="18" charset="0"/>
                <a:ea typeface="SimSun" charset="-122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rgbClr val="000000"/>
                </a:solidFill>
                <a:latin typeface="Times New Roman" pitchFamily="18" charset="0"/>
                <a:ea typeface="SimSun" charset="-122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rgbClr val="000000"/>
                </a:solidFill>
                <a:latin typeface="Times New Roman" pitchFamily="18" charset="0"/>
                <a:ea typeface="SimSun" charset="-122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rgbClr val="000000"/>
                </a:solidFill>
                <a:latin typeface="Times New Roman" pitchFamily="18" charset="0"/>
                <a:ea typeface="SimSun" charset="-122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rgbClr val="000000"/>
                </a:solidFill>
                <a:latin typeface="Times New Roman" pitchFamily="18" charset="0"/>
                <a:ea typeface="SimSun" charset="-122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rgbClr val="000000"/>
                </a:solidFill>
                <a:latin typeface="Times New Roman" pitchFamily="18" charset="0"/>
                <a:ea typeface="SimSun" charset="-122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rgbClr val="000000"/>
                </a:solidFill>
                <a:latin typeface="Times New Roman" pitchFamily="18" charset="0"/>
                <a:ea typeface="SimSun" charset="-122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rgbClr val="000000"/>
                </a:solidFill>
                <a:latin typeface="Times New Roman" pitchFamily="18" charset="0"/>
                <a:ea typeface="SimSun" charset="-122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rgbClr val="000000"/>
                </a:solidFill>
                <a:latin typeface="Times New Roman" pitchFamily="18" charset="0"/>
                <a:ea typeface="SimSun" charset="-122"/>
              </a:defRPr>
            </a:lvl9pPr>
          </a:lstStyle>
          <a:p>
            <a:pPr>
              <a:spcBef>
                <a:spcPts val="1500"/>
              </a:spcBef>
              <a:buClrTx/>
              <a:buFontTx/>
              <a:buNone/>
            </a:pPr>
            <a:r>
              <a:rPr lang="cs-CZ" b="1">
                <a:solidFill>
                  <a:srgbClr val="008000"/>
                </a:solidFill>
              </a:rPr>
              <a:t>KROK</a:t>
            </a:r>
          </a:p>
        </p:txBody>
      </p:sp>
      <p:pic>
        <p:nvPicPr>
          <p:cNvPr id="9227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5029200"/>
            <a:ext cx="1257300" cy="735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228" name="Line 12"/>
          <p:cNvSpPr>
            <a:spLocks noChangeShapeType="1"/>
          </p:cNvSpPr>
          <p:nvPr/>
        </p:nvSpPr>
        <p:spPr bwMode="auto">
          <a:xfrm>
            <a:off x="1676400" y="5943600"/>
            <a:ext cx="1588" cy="381000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29" name="Line 13"/>
          <p:cNvSpPr>
            <a:spLocks noChangeShapeType="1"/>
          </p:cNvSpPr>
          <p:nvPr/>
        </p:nvSpPr>
        <p:spPr bwMode="auto">
          <a:xfrm>
            <a:off x="1676400" y="6324600"/>
            <a:ext cx="4419600" cy="1588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30" name="Text Box 14"/>
          <p:cNvSpPr txBox="1">
            <a:spLocks noChangeArrowheads="1"/>
          </p:cNvSpPr>
          <p:nvPr/>
        </p:nvSpPr>
        <p:spPr bwMode="auto">
          <a:xfrm>
            <a:off x="2514600" y="5867400"/>
            <a:ext cx="2514600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rgbClr val="000000"/>
                </a:solidFill>
                <a:latin typeface="Times New Roman" pitchFamily="18" charset="0"/>
                <a:ea typeface="SimSun" charset="-122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rgbClr val="000000"/>
                </a:solidFill>
                <a:latin typeface="Times New Roman" pitchFamily="18" charset="0"/>
                <a:ea typeface="SimSun" charset="-122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rgbClr val="000000"/>
                </a:solidFill>
                <a:latin typeface="Times New Roman" pitchFamily="18" charset="0"/>
                <a:ea typeface="SimSun" charset="-122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rgbClr val="000000"/>
                </a:solidFill>
                <a:latin typeface="Times New Roman" pitchFamily="18" charset="0"/>
                <a:ea typeface="SimSun" charset="-122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rgbClr val="000000"/>
                </a:solidFill>
                <a:latin typeface="Times New Roman" pitchFamily="18" charset="0"/>
                <a:ea typeface="SimSun" charset="-122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rgbClr val="000000"/>
                </a:solidFill>
                <a:latin typeface="Times New Roman" pitchFamily="18" charset="0"/>
                <a:ea typeface="SimSun" charset="-122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rgbClr val="000000"/>
                </a:solidFill>
                <a:latin typeface="Times New Roman" pitchFamily="18" charset="0"/>
                <a:ea typeface="SimSun" charset="-122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rgbClr val="000000"/>
                </a:solidFill>
                <a:latin typeface="Times New Roman" pitchFamily="18" charset="0"/>
                <a:ea typeface="SimSun" charset="-122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400">
                <a:solidFill>
                  <a:srgbClr val="000000"/>
                </a:solidFill>
                <a:latin typeface="Times New Roman" pitchFamily="18" charset="0"/>
                <a:ea typeface="SimSun" charset="-122"/>
              </a:defRPr>
            </a:lvl9pPr>
          </a:lstStyle>
          <a:p>
            <a:pPr>
              <a:spcBef>
                <a:spcPts val="1500"/>
              </a:spcBef>
              <a:buClrTx/>
              <a:buFontTx/>
              <a:buNone/>
            </a:pPr>
            <a:r>
              <a:rPr lang="cs-CZ" b="1">
                <a:solidFill>
                  <a:srgbClr val="008000"/>
                </a:solidFill>
              </a:rPr>
              <a:t>DVOJKROK</a:t>
            </a:r>
          </a:p>
        </p:txBody>
      </p:sp>
      <p:sp>
        <p:nvSpPr>
          <p:cNvPr id="9231" name="Line 15"/>
          <p:cNvSpPr>
            <a:spLocks noChangeShapeType="1"/>
          </p:cNvSpPr>
          <p:nvPr/>
        </p:nvSpPr>
        <p:spPr bwMode="auto">
          <a:xfrm flipV="1">
            <a:off x="6096000" y="5789613"/>
            <a:ext cx="1588" cy="536575"/>
          </a:xfrm>
          <a:prstGeom prst="line">
            <a:avLst/>
          </a:prstGeom>
          <a:noFill/>
          <a:ln w="9360">
            <a:solidFill>
              <a:srgbClr val="000000"/>
            </a:solidFill>
            <a:miter lim="800000"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234950"/>
            <a:ext cx="7620000" cy="1435100"/>
          </a:xfrm>
          <a:ln/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>
                <a:solidFill>
                  <a:srgbClr val="FF0000"/>
                </a:solidFill>
              </a:rPr>
              <a:t>3. Odhad vzdálenosti nanášením známé délky</a:t>
            </a:r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1066800" y="1752600"/>
            <a:ext cx="7620000" cy="4114800"/>
          </a:xfrm>
          <a:ln/>
        </p:spPr>
        <p:txBody>
          <a:bodyPr/>
          <a:lstStyle/>
          <a:p>
            <a:pPr marL="341313" indent="-341313">
              <a:buFont typeface="Times New Roman" pitchFamily="18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/>
              <a:t>využívá se tam, kde se vyskytují ve směru cíle dílčí úseky známé velikosti (telegrafní sloupy, patníky)</a:t>
            </a:r>
          </a:p>
          <a:p>
            <a:pPr marL="341313" indent="-341313">
              <a:buFont typeface="Times New Roman" pitchFamily="18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/>
              <a:t>zjistíme si jak jsou od sebe vzdáleny dva sloupy a vzdálenost vynásobíme počtem sloupů</a:t>
            </a: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0088" y="4679950"/>
            <a:ext cx="5010150" cy="173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319088"/>
            <a:ext cx="7213600" cy="642937"/>
          </a:xfrm>
          <a:ln/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600">
                <a:solidFill>
                  <a:srgbClr val="FF0000"/>
                </a:solidFill>
              </a:rPr>
              <a:t>4. Šířková metoda</a:t>
            </a:r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1260475" y="900113"/>
            <a:ext cx="7380288" cy="3827462"/>
          </a:xfrm>
          <a:ln/>
        </p:spPr>
        <p:txBody>
          <a:bodyPr/>
          <a:lstStyle/>
          <a:p>
            <a:pPr marL="341313" indent="-341313">
              <a:lnSpc>
                <a:spcPct val="90000"/>
              </a:lnSpc>
              <a:spcBef>
                <a:spcPts val="700"/>
              </a:spcBef>
              <a:buFont typeface="Times New Roman" pitchFamily="18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400"/>
              <a:t>v natažené ruce držíme tužku nebo jiný předmět s hrotem (cca. 65 cm od očí)</a:t>
            </a:r>
          </a:p>
          <a:p>
            <a:pPr marL="341313" indent="-341313">
              <a:lnSpc>
                <a:spcPct val="90000"/>
              </a:lnSpc>
              <a:spcBef>
                <a:spcPts val="700"/>
              </a:spcBef>
              <a:buFont typeface="Times New Roman" pitchFamily="18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400"/>
              <a:t>jedním okem zamíříme hrotem na bod, jehož vzdálenost odhadujeme</a:t>
            </a:r>
          </a:p>
          <a:p>
            <a:pPr marL="341313" indent="-341313">
              <a:lnSpc>
                <a:spcPct val="90000"/>
              </a:lnSpc>
              <a:spcBef>
                <a:spcPts val="700"/>
              </a:spcBef>
              <a:buFont typeface="Times New Roman" pitchFamily="18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400"/>
              <a:t>bez pohnutí hlavy a paže se podíváme na tento bod znovu, ale druhým okem</a:t>
            </a:r>
          </a:p>
          <a:p>
            <a:pPr marL="341313" indent="-341313">
              <a:lnSpc>
                <a:spcPct val="90000"/>
              </a:lnSpc>
              <a:spcBef>
                <a:spcPts val="700"/>
              </a:spcBef>
              <a:buFont typeface="Times New Roman" pitchFamily="18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400"/>
              <a:t>hrot tužky s nám vychýlí</a:t>
            </a:r>
          </a:p>
          <a:p>
            <a:pPr marL="341313" indent="-341313">
              <a:lnSpc>
                <a:spcPct val="90000"/>
              </a:lnSpc>
              <a:spcBef>
                <a:spcPts val="700"/>
              </a:spcBef>
              <a:buFont typeface="Times New Roman" pitchFamily="18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400"/>
              <a:t>odhadneme velikost odchylky</a:t>
            </a:r>
          </a:p>
          <a:p>
            <a:pPr marL="341313" indent="-341313">
              <a:lnSpc>
                <a:spcPct val="90000"/>
              </a:lnSpc>
              <a:spcBef>
                <a:spcPts val="700"/>
              </a:spcBef>
              <a:buFont typeface="Times New Roman" pitchFamily="18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2400"/>
              <a:t>tuto vzdálenost vynásobíme číslem 10 a obdržíme hledanou vzdálenost </a:t>
            </a:r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975" y="4762500"/>
            <a:ext cx="4946650" cy="171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381000"/>
            <a:ext cx="7620000" cy="1143000"/>
          </a:xfrm>
          <a:ln/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/>
              <a:t>Základní výstroj pěšího turisty</a:t>
            </a:r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1066800" y="1752600"/>
            <a:ext cx="7620000" cy="4114800"/>
          </a:xfrm>
          <a:ln/>
        </p:spPr>
        <p:txBody>
          <a:bodyPr/>
          <a:lstStyle/>
          <a:p>
            <a:pPr marL="608013" indent="-608013">
              <a:spcBef>
                <a:spcPts val="700"/>
              </a:spcBef>
              <a:buFont typeface="Times New Roman" pitchFamily="18" charset="0"/>
              <a:buAutoNum type="arabicPeriod"/>
              <a:tabLst>
                <a:tab pos="1177925" algn="l"/>
                <a:tab pos="2092325" algn="l"/>
                <a:tab pos="3006725" algn="l"/>
                <a:tab pos="3921125" algn="l"/>
                <a:tab pos="4835525" algn="l"/>
                <a:tab pos="5749925" algn="l"/>
                <a:tab pos="6664325" algn="l"/>
                <a:tab pos="7578725" algn="l"/>
                <a:tab pos="8493125" algn="l"/>
                <a:tab pos="9407525" algn="l"/>
                <a:tab pos="10321925" algn="l"/>
              </a:tabLst>
            </a:pPr>
            <a:r>
              <a:rPr lang="cs-CZ" sz="2800"/>
              <a:t>Pevná obuv</a:t>
            </a:r>
          </a:p>
          <a:p>
            <a:pPr marL="608013" indent="-608013">
              <a:spcBef>
                <a:spcPts val="700"/>
              </a:spcBef>
              <a:buFont typeface="Times New Roman" pitchFamily="18" charset="0"/>
              <a:buAutoNum type="arabicPeriod"/>
              <a:tabLst>
                <a:tab pos="1177925" algn="l"/>
                <a:tab pos="2092325" algn="l"/>
                <a:tab pos="3006725" algn="l"/>
                <a:tab pos="3921125" algn="l"/>
                <a:tab pos="4835525" algn="l"/>
                <a:tab pos="5749925" algn="l"/>
                <a:tab pos="6664325" algn="l"/>
                <a:tab pos="7578725" algn="l"/>
                <a:tab pos="8493125" algn="l"/>
                <a:tab pos="9407525" algn="l"/>
                <a:tab pos="10321925" algn="l"/>
              </a:tabLst>
            </a:pPr>
            <a:r>
              <a:rPr lang="cs-CZ" sz="2800"/>
              <a:t>Odpovídající oděv (pláštěnka nebo větrovka)</a:t>
            </a:r>
          </a:p>
          <a:p>
            <a:pPr marL="608013" indent="-608013">
              <a:spcBef>
                <a:spcPts val="700"/>
              </a:spcBef>
              <a:buFont typeface="Times New Roman" pitchFamily="18" charset="0"/>
              <a:buAutoNum type="arabicPeriod"/>
              <a:tabLst>
                <a:tab pos="1177925" algn="l"/>
                <a:tab pos="2092325" algn="l"/>
                <a:tab pos="3006725" algn="l"/>
                <a:tab pos="3921125" algn="l"/>
                <a:tab pos="4835525" algn="l"/>
                <a:tab pos="5749925" algn="l"/>
                <a:tab pos="6664325" algn="l"/>
                <a:tab pos="7578725" algn="l"/>
                <a:tab pos="8493125" algn="l"/>
                <a:tab pos="9407525" algn="l"/>
                <a:tab pos="10321925" algn="l"/>
              </a:tabLst>
            </a:pPr>
            <a:r>
              <a:rPr lang="cs-CZ" sz="2800"/>
              <a:t>Batoh</a:t>
            </a:r>
          </a:p>
          <a:p>
            <a:pPr marL="608013" indent="-608013">
              <a:spcBef>
                <a:spcPts val="700"/>
              </a:spcBef>
              <a:buFont typeface="Times New Roman" pitchFamily="18" charset="0"/>
              <a:buAutoNum type="arabicPeriod"/>
              <a:tabLst>
                <a:tab pos="1177925" algn="l"/>
                <a:tab pos="2092325" algn="l"/>
                <a:tab pos="3006725" algn="l"/>
                <a:tab pos="3921125" algn="l"/>
                <a:tab pos="4835525" algn="l"/>
                <a:tab pos="5749925" algn="l"/>
                <a:tab pos="6664325" algn="l"/>
                <a:tab pos="7578725" algn="l"/>
                <a:tab pos="8493125" algn="l"/>
                <a:tab pos="9407525" algn="l"/>
                <a:tab pos="10321925" algn="l"/>
              </a:tabLst>
            </a:pPr>
            <a:r>
              <a:rPr lang="cs-CZ" sz="2800"/>
              <a:t>Spací pytel</a:t>
            </a:r>
          </a:p>
          <a:p>
            <a:pPr marL="608013" indent="-608013">
              <a:spcBef>
                <a:spcPts val="700"/>
              </a:spcBef>
              <a:buFont typeface="Times New Roman" pitchFamily="18" charset="0"/>
              <a:buAutoNum type="arabicPeriod"/>
              <a:tabLst>
                <a:tab pos="1177925" algn="l"/>
                <a:tab pos="2092325" algn="l"/>
                <a:tab pos="3006725" algn="l"/>
                <a:tab pos="3921125" algn="l"/>
                <a:tab pos="4835525" algn="l"/>
                <a:tab pos="5749925" algn="l"/>
                <a:tab pos="6664325" algn="l"/>
                <a:tab pos="7578725" algn="l"/>
                <a:tab pos="8493125" algn="l"/>
                <a:tab pos="9407525" algn="l"/>
                <a:tab pos="10321925" algn="l"/>
              </a:tabLst>
            </a:pPr>
            <a:r>
              <a:rPr lang="cs-CZ" sz="2800"/>
              <a:t>Stan </a:t>
            </a:r>
          </a:p>
          <a:p>
            <a:pPr marL="608013" indent="-608013">
              <a:spcBef>
                <a:spcPts val="700"/>
              </a:spcBef>
              <a:buFont typeface="Times New Roman" pitchFamily="18" charset="0"/>
              <a:buAutoNum type="arabicPeriod"/>
              <a:tabLst>
                <a:tab pos="1177925" algn="l"/>
                <a:tab pos="2092325" algn="l"/>
                <a:tab pos="3006725" algn="l"/>
                <a:tab pos="3921125" algn="l"/>
                <a:tab pos="4835525" algn="l"/>
                <a:tab pos="5749925" algn="l"/>
                <a:tab pos="6664325" algn="l"/>
                <a:tab pos="7578725" algn="l"/>
                <a:tab pos="8493125" algn="l"/>
                <a:tab pos="9407525" algn="l"/>
                <a:tab pos="10321925" algn="l"/>
              </a:tabLst>
            </a:pPr>
            <a:r>
              <a:rPr lang="cs-CZ" sz="2800"/>
              <a:t>Karimatka</a:t>
            </a:r>
          </a:p>
          <a:p>
            <a:pPr marL="608013" indent="-608013">
              <a:spcBef>
                <a:spcPts val="700"/>
              </a:spcBef>
              <a:buFont typeface="Times New Roman" pitchFamily="18" charset="0"/>
              <a:buAutoNum type="arabicPeriod"/>
              <a:tabLst>
                <a:tab pos="1177925" algn="l"/>
                <a:tab pos="2092325" algn="l"/>
                <a:tab pos="3006725" algn="l"/>
                <a:tab pos="3921125" algn="l"/>
                <a:tab pos="4835525" algn="l"/>
                <a:tab pos="5749925" algn="l"/>
                <a:tab pos="6664325" algn="l"/>
                <a:tab pos="7578725" algn="l"/>
                <a:tab pos="8493125" algn="l"/>
                <a:tab pos="9407525" algn="l"/>
                <a:tab pos="10321925" algn="l"/>
              </a:tabLst>
            </a:pPr>
            <a:r>
              <a:rPr lang="cs-CZ" sz="2800"/>
              <a:t>KPZ – krabička poslední záchrany </a:t>
            </a:r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600" y="2895600"/>
            <a:ext cx="1700213" cy="1709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3200400"/>
            <a:ext cx="1914525" cy="1285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229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2400" y="5410200"/>
            <a:ext cx="1457325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229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400" y="5029200"/>
            <a:ext cx="1003300" cy="120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381000"/>
            <a:ext cx="7620000" cy="1143000"/>
          </a:xfrm>
          <a:ln/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>
                <a:solidFill>
                  <a:srgbClr val="FF0000"/>
                </a:solidFill>
              </a:rPr>
              <a:t>Krabička poslední záchrany</a:t>
            </a:r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990600" y="1828800"/>
            <a:ext cx="3581400" cy="4114800"/>
          </a:xfrm>
          <a:solidFill>
            <a:srgbClr val="A1BD69"/>
          </a:solidFill>
          <a:ln/>
        </p:spPr>
        <p:txBody>
          <a:bodyPr/>
          <a:lstStyle/>
          <a:p>
            <a:pPr indent="-341313"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/>
              <a:t>Krabička poslední</a:t>
            </a:r>
          </a:p>
          <a:p>
            <a:pPr indent="-341313"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/>
              <a:t>záchrany by měla</a:t>
            </a:r>
          </a:p>
          <a:p>
            <a:pPr indent="-341313"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/>
              <a:t>obsahovat drobné</a:t>
            </a:r>
          </a:p>
          <a:p>
            <a:pPr indent="-341313"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/>
              <a:t>předměty, které vám </a:t>
            </a:r>
          </a:p>
          <a:p>
            <a:pPr indent="-341313"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/>
              <a:t>pomohou nebo vám</a:t>
            </a:r>
          </a:p>
          <a:p>
            <a:pPr indent="-341313"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/>
              <a:t>dokonce zachrání</a:t>
            </a:r>
          </a:p>
          <a:p>
            <a:pPr indent="-341313"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/>
              <a:t>život.</a:t>
            </a:r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1981200"/>
            <a:ext cx="4191000" cy="3829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685800" y="304800"/>
            <a:ext cx="7772400" cy="685800"/>
          </a:xfrm>
          <a:ln/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600">
                <a:solidFill>
                  <a:srgbClr val="FF0000"/>
                </a:solidFill>
              </a:rPr>
              <a:t>Krabička poslední záchrany</a:t>
            </a:r>
          </a:p>
        </p:txBody>
      </p:sp>
      <p:sp>
        <p:nvSpPr>
          <p:cNvPr id="14338" name="Rectangle 2"/>
          <p:cNvSpPr>
            <a:spLocks noChangeArrowheads="1"/>
          </p:cNvSpPr>
          <p:nvPr/>
        </p:nvSpPr>
        <p:spPr bwMode="auto">
          <a:xfrm>
            <a:off x="1295400" y="1143000"/>
            <a:ext cx="6934200" cy="5032375"/>
          </a:xfrm>
          <a:prstGeom prst="rect">
            <a:avLst/>
          </a:prstGeom>
          <a:solidFill>
            <a:srgbClr val="FF99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pPr>
              <a:lnSpc>
                <a:spcPct val="90000"/>
              </a:lnSpc>
              <a:spcBef>
                <a:spcPts val="1250"/>
              </a:spcBef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000">
                <a:solidFill>
                  <a:srgbClr val="221304"/>
                </a:solidFill>
              </a:rPr>
              <a:t>- svíčka, pár zápalek a škrtátko </a:t>
            </a:r>
            <a:br>
              <a:rPr lang="cs-CZ" sz="2000">
                <a:solidFill>
                  <a:srgbClr val="221304"/>
                </a:solidFill>
              </a:rPr>
            </a:br>
            <a:r>
              <a:rPr lang="cs-CZ" sz="2000">
                <a:solidFill>
                  <a:srgbClr val="221304"/>
                </a:solidFill>
              </a:rPr>
              <a:t>- zabalená kostka lihu </a:t>
            </a:r>
            <a:br>
              <a:rPr lang="cs-CZ" sz="2000">
                <a:solidFill>
                  <a:srgbClr val="221304"/>
                </a:solidFill>
              </a:rPr>
            </a:br>
            <a:r>
              <a:rPr lang="cs-CZ" sz="2000">
                <a:solidFill>
                  <a:srgbClr val="221304"/>
                </a:solidFill>
              </a:rPr>
              <a:t>- kousek březové kůry k zapálení ohně</a:t>
            </a:r>
            <a:br>
              <a:rPr lang="cs-CZ" sz="2000">
                <a:solidFill>
                  <a:srgbClr val="221304"/>
                </a:solidFill>
              </a:rPr>
            </a:br>
            <a:r>
              <a:rPr lang="cs-CZ" sz="2000">
                <a:solidFill>
                  <a:srgbClr val="221304"/>
                </a:solidFill>
              </a:rPr>
              <a:t>- kousek papíru  </a:t>
            </a:r>
            <a:br>
              <a:rPr lang="cs-CZ" sz="2000">
                <a:solidFill>
                  <a:srgbClr val="221304"/>
                </a:solidFill>
              </a:rPr>
            </a:br>
            <a:r>
              <a:rPr lang="cs-CZ" sz="2000">
                <a:solidFill>
                  <a:srgbClr val="221304"/>
                </a:solidFill>
              </a:rPr>
              <a:t>- obyčejná tužka, lze s ní psát téměř na cokoliv a nerozpijí se </a:t>
            </a:r>
            <a:br>
              <a:rPr lang="cs-CZ" sz="2000">
                <a:solidFill>
                  <a:srgbClr val="221304"/>
                </a:solidFill>
              </a:rPr>
            </a:br>
            <a:r>
              <a:rPr lang="cs-CZ" sz="2000">
                <a:solidFill>
                  <a:srgbClr val="221304"/>
                </a:solidFill>
              </a:rPr>
              <a:t>- kousek křídy (značení cesty) </a:t>
            </a:r>
            <a:br>
              <a:rPr lang="cs-CZ" sz="2000">
                <a:solidFill>
                  <a:srgbClr val="221304"/>
                </a:solidFill>
              </a:rPr>
            </a:br>
            <a:r>
              <a:rPr lang="cs-CZ" sz="2000">
                <a:solidFill>
                  <a:srgbClr val="221304"/>
                </a:solidFill>
              </a:rPr>
              <a:t>- jehla a nitě (min. černá a bílá) </a:t>
            </a:r>
            <a:br>
              <a:rPr lang="cs-CZ" sz="2000">
                <a:solidFill>
                  <a:srgbClr val="221304"/>
                </a:solidFill>
              </a:rPr>
            </a:br>
            <a:r>
              <a:rPr lang="cs-CZ" sz="2000">
                <a:solidFill>
                  <a:srgbClr val="221304"/>
                </a:solidFill>
              </a:rPr>
              <a:t>- špendlíky zavírací a obyčejné </a:t>
            </a:r>
            <a:br>
              <a:rPr lang="cs-CZ" sz="2000">
                <a:solidFill>
                  <a:srgbClr val="221304"/>
                </a:solidFill>
              </a:rPr>
            </a:br>
            <a:r>
              <a:rPr lang="cs-CZ" sz="2000">
                <a:solidFill>
                  <a:srgbClr val="221304"/>
                </a:solidFill>
              </a:rPr>
              <a:t>- knoflíky (tři různé velikosti - od kalhot, od košile, olivka) </a:t>
            </a:r>
            <a:br>
              <a:rPr lang="cs-CZ" sz="2000">
                <a:solidFill>
                  <a:srgbClr val="221304"/>
                </a:solidFill>
              </a:rPr>
            </a:br>
            <a:r>
              <a:rPr lang="cs-CZ" sz="2000">
                <a:solidFill>
                  <a:srgbClr val="221304"/>
                </a:solidFill>
              </a:rPr>
              <a:t>- alespoň 2 polštářkové náplasti (raději více, raději větší) </a:t>
            </a:r>
            <a:br>
              <a:rPr lang="cs-CZ" sz="2000">
                <a:solidFill>
                  <a:srgbClr val="221304"/>
                </a:solidFill>
              </a:rPr>
            </a:br>
            <a:r>
              <a:rPr lang="cs-CZ" sz="2000">
                <a:solidFill>
                  <a:srgbClr val="221304"/>
                </a:solidFill>
              </a:rPr>
              <a:t>- žiletka </a:t>
            </a:r>
            <a:br>
              <a:rPr lang="cs-CZ" sz="2000">
                <a:solidFill>
                  <a:srgbClr val="221304"/>
                </a:solidFill>
              </a:rPr>
            </a:br>
            <a:r>
              <a:rPr lang="cs-CZ" sz="2000">
                <a:solidFill>
                  <a:srgbClr val="221304"/>
                </a:solidFill>
              </a:rPr>
              <a:t>- kus slabého drátu a provázku  </a:t>
            </a:r>
            <a:br>
              <a:rPr lang="cs-CZ" sz="2000">
                <a:solidFill>
                  <a:srgbClr val="221304"/>
                </a:solidFill>
              </a:rPr>
            </a:br>
            <a:r>
              <a:rPr lang="cs-CZ" sz="2000">
                <a:solidFill>
                  <a:srgbClr val="221304"/>
                </a:solidFill>
              </a:rPr>
              <a:t>- gumičky </a:t>
            </a:r>
            <a:br>
              <a:rPr lang="cs-CZ" sz="2000">
                <a:solidFill>
                  <a:srgbClr val="221304"/>
                </a:solidFill>
              </a:rPr>
            </a:br>
            <a:r>
              <a:rPr lang="cs-CZ" sz="2000">
                <a:solidFill>
                  <a:srgbClr val="221304"/>
                </a:solidFill>
              </a:rPr>
              <a:t>- 50 Kč bankovku a několik mincí na telefon </a:t>
            </a:r>
            <a:br>
              <a:rPr lang="cs-CZ" sz="2000">
                <a:solidFill>
                  <a:srgbClr val="221304"/>
                </a:solidFill>
              </a:rPr>
            </a:br>
            <a:r>
              <a:rPr lang="cs-CZ" sz="2000">
                <a:solidFill>
                  <a:srgbClr val="221304"/>
                </a:solidFill>
              </a:rPr>
              <a:t>- poštovní známka na dopis a na pohled </a:t>
            </a:r>
            <a:br>
              <a:rPr lang="cs-CZ" sz="2000">
                <a:solidFill>
                  <a:srgbClr val="221304"/>
                </a:solidFill>
              </a:rPr>
            </a:br>
            <a:r>
              <a:rPr lang="cs-CZ" sz="2000">
                <a:solidFill>
                  <a:srgbClr val="221304"/>
                </a:solidFill>
              </a:rPr>
              <a:t>- náhradní žárovička do vaší baterky </a:t>
            </a:r>
            <a:br>
              <a:rPr lang="cs-CZ" sz="2000">
                <a:solidFill>
                  <a:srgbClr val="221304"/>
                </a:solidFill>
              </a:rPr>
            </a:br>
            <a:r>
              <a:rPr lang="cs-CZ" sz="2000">
                <a:solidFill>
                  <a:srgbClr val="221304"/>
                </a:solidFill>
              </a:rPr>
              <a:t>- lísteček s tísňovými telefonními čísly přilepený na vnitřní straně víčka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685800" y="457200"/>
            <a:ext cx="7772400" cy="685800"/>
          </a:xfrm>
          <a:ln/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600">
                <a:solidFill>
                  <a:srgbClr val="FF0000"/>
                </a:solidFill>
              </a:rPr>
              <a:t>Pravidla pro pohyb v přírodě</a:t>
            </a:r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1143000" y="1295400"/>
            <a:ext cx="7696200" cy="4800600"/>
          </a:xfrm>
          <a:solidFill>
            <a:srgbClr val="A1BD69"/>
          </a:solidFill>
          <a:ln/>
        </p:spPr>
        <p:txBody>
          <a:bodyPr/>
          <a:lstStyle/>
          <a:p>
            <a:pPr indent="-341313">
              <a:spcBef>
                <a:spcPts val="700"/>
              </a:spcBef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sz="2800"/>
              <a:t>1.</a:t>
            </a:r>
            <a:r>
              <a:rPr lang="cs-CZ"/>
              <a:t> </a:t>
            </a:r>
            <a:r>
              <a:rPr lang="cs-CZ" sz="2800"/>
              <a:t>V přírodě se pohybujeme tak, aby jsme ji nepoškodili. Zároveň se chováme ohleduplně k jiným návštěvníkům. </a:t>
            </a:r>
          </a:p>
          <a:p>
            <a:pPr indent="-341313">
              <a:spcBef>
                <a:spcPts val="700"/>
              </a:spcBef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sz="2800"/>
              <a:t>2. Délku a náročnost tras volíme úměrně </a:t>
            </a:r>
          </a:p>
          <a:p>
            <a:pPr indent="-341313">
              <a:spcBef>
                <a:spcPts val="700"/>
              </a:spcBef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sz="2800"/>
              <a:t>	svému věku, zdravotnímu stavu,</a:t>
            </a:r>
          </a:p>
          <a:p>
            <a:pPr indent="-341313">
              <a:spcBef>
                <a:spcPts val="700"/>
              </a:spcBef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sz="2800"/>
              <a:t>	fyzické zdatnosti a terénním</a:t>
            </a:r>
          </a:p>
          <a:p>
            <a:pPr indent="-341313">
              <a:spcBef>
                <a:spcPts val="700"/>
              </a:spcBef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sz="2800"/>
              <a:t>	a povětrnostním podmínkám .</a:t>
            </a:r>
          </a:p>
          <a:p>
            <a:pPr indent="-341313">
              <a:spcBef>
                <a:spcPts val="700"/>
              </a:spcBef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sz="2800"/>
              <a:t>3. Turistickou výstroj a vybavení</a:t>
            </a:r>
          </a:p>
          <a:p>
            <a:pPr indent="-341313">
              <a:spcBef>
                <a:spcPts val="700"/>
              </a:spcBef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sz="2800"/>
              <a:t>	máme vždy v dobrém stavu.</a:t>
            </a:r>
          </a:p>
        </p:txBody>
      </p:sp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0" y="3048000"/>
            <a:ext cx="1679575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1"/>
          <p:cNvSpPr>
            <a:spLocks noGrp="1" noChangeArrowheads="1"/>
          </p:cNvSpPr>
          <p:nvPr>
            <p:ph type="body" idx="4294967295"/>
          </p:nvPr>
        </p:nvSpPr>
        <p:spPr>
          <a:xfrm>
            <a:off x="990600" y="533400"/>
            <a:ext cx="7696200" cy="5629275"/>
          </a:xfrm>
          <a:solidFill>
            <a:srgbClr val="A1BD69"/>
          </a:solidFill>
          <a:ln/>
        </p:spPr>
        <p:txBody>
          <a:bodyPr/>
          <a:lstStyle/>
          <a:p>
            <a:pPr indent="-341313">
              <a:lnSpc>
                <a:spcPct val="90000"/>
              </a:lnSpc>
              <a:spcBef>
                <a:spcPts val="700"/>
              </a:spcBef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sz="2800"/>
              <a:t>4. Dbáme na svoji osobní bezpečnost (přilba, brýle, krémy s UV filtrem), máme vždy při sobě základní potřeby pro poskytnutí první pomoci i dostatečné množství tekutin a jídla. </a:t>
            </a:r>
          </a:p>
          <a:p>
            <a:pPr indent="-341313">
              <a:lnSpc>
                <a:spcPct val="90000"/>
              </a:lnSpc>
              <a:spcBef>
                <a:spcPts val="700"/>
              </a:spcBef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sz="2800"/>
              <a:t>5. Ke svému pohybu v přírodě využíváme přednostně vyznačené trasy. Na nevyznačených trasách má vždy přednost ten zranitelnější (sjíždějící lyžař před pěším, </a:t>
            </a:r>
          </a:p>
          <a:p>
            <a:pPr indent="-341313">
              <a:lnSpc>
                <a:spcPct val="90000"/>
              </a:lnSpc>
              <a:spcBef>
                <a:spcPts val="700"/>
              </a:spcBef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sz="2800"/>
              <a:t>	pěší před cyklistou). </a:t>
            </a:r>
          </a:p>
          <a:p>
            <a:pPr indent="-341313">
              <a:lnSpc>
                <a:spcPct val="90000"/>
              </a:lnSpc>
              <a:spcBef>
                <a:spcPts val="700"/>
              </a:spcBef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sz="2800"/>
              <a:t>6. Nikdy nevcházíme nebo </a:t>
            </a:r>
          </a:p>
          <a:p>
            <a:pPr indent="-341313">
              <a:lnSpc>
                <a:spcPct val="90000"/>
              </a:lnSpc>
              <a:spcBef>
                <a:spcPts val="700"/>
              </a:spcBef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sz="2800"/>
              <a:t>	nevjíždíme na trasy, </a:t>
            </a:r>
          </a:p>
          <a:p>
            <a:pPr indent="-341313">
              <a:lnSpc>
                <a:spcPct val="90000"/>
              </a:lnSpc>
              <a:spcBef>
                <a:spcPts val="700"/>
              </a:spcBef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sz="2800"/>
              <a:t>	které jsou zakázány. </a:t>
            </a:r>
          </a:p>
          <a:p>
            <a:pPr indent="-341313">
              <a:lnSpc>
                <a:spcPct val="90000"/>
              </a:lnSpc>
              <a:spcBef>
                <a:spcPts val="700"/>
              </a:spcBef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endParaRPr lang="cs-CZ" sz="280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3352800"/>
            <a:ext cx="2819400" cy="3276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381000"/>
            <a:ext cx="7620000" cy="1143000"/>
          </a:xfrm>
          <a:ln/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/>
              <a:t>Otázky na procvičení:</a:t>
            </a:r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1066800" y="1752600"/>
            <a:ext cx="7620000" cy="4114800"/>
          </a:xfrm>
          <a:ln/>
        </p:spPr>
        <p:txBody>
          <a:bodyPr/>
          <a:lstStyle/>
          <a:p>
            <a:pPr marL="608013" indent="-608013">
              <a:buFont typeface="Times New Roman" pitchFamily="18" charset="0"/>
              <a:buAutoNum type="arabicPeriod"/>
              <a:tabLst>
                <a:tab pos="1177925" algn="l"/>
                <a:tab pos="2092325" algn="l"/>
                <a:tab pos="3006725" algn="l"/>
                <a:tab pos="3921125" algn="l"/>
                <a:tab pos="4835525" algn="l"/>
                <a:tab pos="5749925" algn="l"/>
                <a:tab pos="6664325" algn="l"/>
                <a:tab pos="7578725" algn="l"/>
                <a:tab pos="8493125" algn="l"/>
                <a:tab pos="9407525" algn="l"/>
                <a:tab pos="10321925" algn="l"/>
              </a:tabLst>
            </a:pPr>
            <a:r>
              <a:rPr lang="cs-CZ"/>
              <a:t>Jaké znáš způsoby odhadu vzdálenosti v terénu?</a:t>
            </a:r>
          </a:p>
          <a:p>
            <a:pPr marL="608013" indent="-608013">
              <a:buFont typeface="Times New Roman" pitchFamily="18" charset="0"/>
              <a:buAutoNum type="arabicPeriod"/>
              <a:tabLst>
                <a:tab pos="1177925" algn="l"/>
                <a:tab pos="2092325" algn="l"/>
                <a:tab pos="3006725" algn="l"/>
                <a:tab pos="3921125" algn="l"/>
                <a:tab pos="4835525" algn="l"/>
                <a:tab pos="5749925" algn="l"/>
                <a:tab pos="6664325" algn="l"/>
                <a:tab pos="7578725" algn="l"/>
                <a:tab pos="8493125" algn="l"/>
                <a:tab pos="9407525" algn="l"/>
                <a:tab pos="10321925" algn="l"/>
              </a:tabLst>
            </a:pPr>
            <a:r>
              <a:rPr lang="cs-CZ"/>
              <a:t>Popiš metodu krokování.</a:t>
            </a:r>
          </a:p>
          <a:p>
            <a:pPr marL="608013" indent="-608013">
              <a:buFont typeface="Times New Roman" pitchFamily="18" charset="0"/>
              <a:buAutoNum type="arabicPeriod"/>
              <a:tabLst>
                <a:tab pos="1177925" algn="l"/>
                <a:tab pos="2092325" algn="l"/>
                <a:tab pos="3006725" algn="l"/>
                <a:tab pos="3921125" algn="l"/>
                <a:tab pos="4835525" algn="l"/>
                <a:tab pos="5749925" algn="l"/>
                <a:tab pos="6664325" algn="l"/>
                <a:tab pos="7578725" algn="l"/>
                <a:tab pos="8493125" algn="l"/>
                <a:tab pos="9407525" algn="l"/>
                <a:tab pos="10321925" algn="l"/>
              </a:tabLst>
            </a:pPr>
            <a:r>
              <a:rPr lang="cs-CZ"/>
              <a:t>Popiš šířkovou metodu.</a:t>
            </a:r>
          </a:p>
          <a:p>
            <a:pPr marL="608013" indent="-608013">
              <a:buFont typeface="Times New Roman" pitchFamily="18" charset="0"/>
              <a:buAutoNum type="arabicPeriod"/>
              <a:tabLst>
                <a:tab pos="1177925" algn="l"/>
                <a:tab pos="2092325" algn="l"/>
                <a:tab pos="3006725" algn="l"/>
                <a:tab pos="3921125" algn="l"/>
                <a:tab pos="4835525" algn="l"/>
                <a:tab pos="5749925" algn="l"/>
                <a:tab pos="6664325" algn="l"/>
                <a:tab pos="7578725" algn="l"/>
                <a:tab pos="8493125" algn="l"/>
                <a:tab pos="9407525" algn="l"/>
                <a:tab pos="10321925" algn="l"/>
              </a:tabLst>
            </a:pPr>
            <a:r>
              <a:rPr lang="cs-CZ"/>
              <a:t>Co by měla obsahovat krabička poslední záchrany?</a:t>
            </a:r>
          </a:p>
          <a:p>
            <a:pPr marL="608013" indent="-608013">
              <a:buFont typeface="Times New Roman" pitchFamily="18" charset="0"/>
              <a:buAutoNum type="arabicPeriod"/>
              <a:tabLst>
                <a:tab pos="1177925" algn="l"/>
                <a:tab pos="2092325" algn="l"/>
                <a:tab pos="3006725" algn="l"/>
                <a:tab pos="3921125" algn="l"/>
                <a:tab pos="4835525" algn="l"/>
                <a:tab pos="5749925" algn="l"/>
                <a:tab pos="6664325" algn="l"/>
                <a:tab pos="7578725" algn="l"/>
                <a:tab pos="8493125" algn="l"/>
                <a:tab pos="9407525" algn="l"/>
                <a:tab pos="10321925" algn="l"/>
              </a:tabLst>
            </a:pPr>
            <a:r>
              <a:rPr lang="cs-CZ"/>
              <a:t>Jaká jsou pravidla pro pohyb v přírodě?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694B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1066800" y="381000"/>
            <a:ext cx="7620000" cy="1143000"/>
          </a:xfrm>
          <a:ln/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/>
              <a:t>Použité zdroje informací:</a:t>
            </a:r>
          </a:p>
        </p:txBody>
      </p:sp>
      <p:sp>
        <p:nvSpPr>
          <p:cNvPr id="1843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2133600"/>
            <a:ext cx="8229600" cy="4572000"/>
          </a:xfrm>
          <a:ln/>
        </p:spPr>
        <p:txBody>
          <a:bodyPr/>
          <a:lstStyle/>
          <a:p>
            <a:pPr marL="341313" indent="-341313">
              <a:lnSpc>
                <a:spcPct val="90000"/>
              </a:lnSpc>
              <a:spcBef>
                <a:spcPts val="400"/>
              </a:spcBef>
              <a:buFont typeface="Times New Roman" pitchFamily="18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1600"/>
              <a:t>Gerald_G, </a:t>
            </a:r>
            <a:r>
              <a:rPr lang="en-US" sz="1600"/>
              <a:t>[cit. </a:t>
            </a:r>
            <a:r>
              <a:rPr lang="cs-CZ" sz="1600"/>
              <a:t>2013-03-10</a:t>
            </a:r>
            <a:r>
              <a:rPr lang="en-US" sz="1600"/>
              <a:t>].</a:t>
            </a:r>
            <a:r>
              <a:rPr lang="cs-CZ" sz="1600"/>
              <a:t> </a:t>
            </a:r>
            <a:r>
              <a:rPr lang="en-US" sz="1600"/>
              <a:t>Dostupn</a:t>
            </a:r>
            <a:r>
              <a:rPr lang="cs-CZ" sz="1600"/>
              <a:t>ý</a:t>
            </a:r>
            <a:r>
              <a:rPr lang="en-US" sz="1600"/>
              <a:t> pod licenc</a:t>
            </a:r>
            <a:r>
              <a:rPr lang="cs-CZ" sz="1600"/>
              <a:t>í Public Domain na WWW:</a:t>
            </a:r>
          </a:p>
          <a:p>
            <a:pPr marL="341313" indent="-341313">
              <a:lnSpc>
                <a:spcPct val="90000"/>
              </a:lnSpc>
              <a:spcBef>
                <a:spcPts val="4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1600"/>
              <a:t>	</a:t>
            </a:r>
            <a:r>
              <a:rPr lang="cs-CZ" sz="1600" b="1">
                <a:solidFill>
                  <a:srgbClr val="660066"/>
                </a:solidFill>
                <a:hlinkClick r:id="rId3"/>
              </a:rPr>
              <a:t>http://openclipart.org/detail/386/man-face-cartoon-by-gerald_g</a:t>
            </a:r>
          </a:p>
          <a:p>
            <a:pPr marL="341313" indent="-341313">
              <a:lnSpc>
                <a:spcPct val="90000"/>
              </a:lnSpc>
              <a:spcBef>
                <a:spcPts val="400"/>
              </a:spcBef>
              <a:buFont typeface="Times New Roman" pitchFamily="18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1600"/>
              <a:t>Vlodco_zotov, </a:t>
            </a:r>
            <a:r>
              <a:rPr lang="en-US" sz="1600"/>
              <a:t>[cit. </a:t>
            </a:r>
            <a:r>
              <a:rPr lang="cs-CZ" sz="1600"/>
              <a:t>2013-03-10</a:t>
            </a:r>
            <a:r>
              <a:rPr lang="en-US" sz="1600"/>
              <a:t>].</a:t>
            </a:r>
            <a:r>
              <a:rPr lang="cs-CZ" sz="1600"/>
              <a:t> </a:t>
            </a:r>
            <a:r>
              <a:rPr lang="en-US" sz="1600"/>
              <a:t>Dostupn</a:t>
            </a:r>
            <a:r>
              <a:rPr lang="cs-CZ" sz="1600"/>
              <a:t>ý</a:t>
            </a:r>
            <a:r>
              <a:rPr lang="en-US" sz="1600"/>
              <a:t> pod licenc</a:t>
            </a:r>
            <a:r>
              <a:rPr lang="cs-CZ" sz="1600"/>
              <a:t>í Public Domain na WWW:</a:t>
            </a:r>
          </a:p>
          <a:p>
            <a:pPr marL="341313" indent="-341313">
              <a:lnSpc>
                <a:spcPct val="90000"/>
              </a:lnSpc>
              <a:spcBef>
                <a:spcPts val="4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1600"/>
              <a:t>	</a:t>
            </a:r>
            <a:r>
              <a:rPr lang="cs-CZ" sz="1600">
                <a:solidFill>
                  <a:srgbClr val="660066"/>
                </a:solidFill>
                <a:hlinkClick r:id="rId4"/>
              </a:rPr>
              <a:t>http://openclipart.org/detail/173173/happy-family-by-vlodco_zotov-173173</a:t>
            </a:r>
          </a:p>
          <a:p>
            <a:pPr marL="341313" indent="-341313">
              <a:lnSpc>
                <a:spcPct val="90000"/>
              </a:lnSpc>
              <a:spcBef>
                <a:spcPts val="400"/>
              </a:spcBef>
              <a:buFont typeface="Times New Roman" pitchFamily="18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1600"/>
              <a:t>liftarn, </a:t>
            </a:r>
            <a:r>
              <a:rPr lang="en-US" sz="1600"/>
              <a:t>[cit. </a:t>
            </a:r>
            <a:r>
              <a:rPr lang="cs-CZ" sz="1600"/>
              <a:t>2013-03-10</a:t>
            </a:r>
            <a:r>
              <a:rPr lang="en-US" sz="1600"/>
              <a:t>].</a:t>
            </a:r>
            <a:r>
              <a:rPr lang="cs-CZ" sz="1600"/>
              <a:t> </a:t>
            </a:r>
            <a:r>
              <a:rPr lang="en-US" sz="1600"/>
              <a:t>Dostupn</a:t>
            </a:r>
            <a:r>
              <a:rPr lang="cs-CZ" sz="1600"/>
              <a:t>ý</a:t>
            </a:r>
            <a:r>
              <a:rPr lang="en-US" sz="1600"/>
              <a:t> pod licenc</a:t>
            </a:r>
            <a:r>
              <a:rPr lang="cs-CZ" sz="1600"/>
              <a:t>í Public Domain na WWW:</a:t>
            </a:r>
          </a:p>
          <a:p>
            <a:pPr marL="341313" indent="-341313">
              <a:lnSpc>
                <a:spcPct val="90000"/>
              </a:lnSpc>
              <a:spcBef>
                <a:spcPts val="4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1600"/>
              <a:t>	</a:t>
            </a:r>
            <a:r>
              <a:rPr lang="cs-CZ" sz="1600">
                <a:solidFill>
                  <a:srgbClr val="660066"/>
                </a:solidFill>
                <a:hlinkClick r:id="rId5"/>
              </a:rPr>
              <a:t>http://openclipart.org/detail/472/adult-and-child-by-liftarn</a:t>
            </a:r>
          </a:p>
          <a:p>
            <a:pPr marL="341313" indent="-341313">
              <a:lnSpc>
                <a:spcPct val="90000"/>
              </a:lnSpc>
              <a:spcBef>
                <a:spcPts val="400"/>
              </a:spcBef>
              <a:buFont typeface="Times New Roman" pitchFamily="18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1600"/>
              <a:t>Sonojacker, </a:t>
            </a:r>
            <a:r>
              <a:rPr lang="en-US" sz="1600"/>
              <a:t>[cit. </a:t>
            </a:r>
            <a:r>
              <a:rPr lang="cs-CZ" sz="1600"/>
              <a:t>2013-03-10</a:t>
            </a:r>
            <a:r>
              <a:rPr lang="en-US" sz="1600"/>
              <a:t>].</a:t>
            </a:r>
            <a:r>
              <a:rPr lang="cs-CZ" sz="1600"/>
              <a:t> </a:t>
            </a:r>
            <a:r>
              <a:rPr lang="en-US" sz="1600"/>
              <a:t>Dostupn</a:t>
            </a:r>
            <a:r>
              <a:rPr lang="cs-CZ" sz="1600"/>
              <a:t>ý</a:t>
            </a:r>
            <a:r>
              <a:rPr lang="en-US" sz="1600"/>
              <a:t> pod licenc</a:t>
            </a:r>
            <a:r>
              <a:rPr lang="cs-CZ" sz="1600"/>
              <a:t>í Public Domain na WWW:</a:t>
            </a:r>
          </a:p>
          <a:p>
            <a:pPr marL="341313" indent="-341313">
              <a:lnSpc>
                <a:spcPct val="90000"/>
              </a:lnSpc>
              <a:spcBef>
                <a:spcPts val="4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1600"/>
              <a:t>	</a:t>
            </a:r>
            <a:r>
              <a:rPr lang="cs-CZ" sz="1600">
                <a:solidFill>
                  <a:srgbClr val="660066"/>
                </a:solidFill>
                <a:hlinkClick r:id="rId6"/>
              </a:rPr>
              <a:t>http://openclipart.org/detail/4657/the-seven-seal:-final-scene-silhouette-by-sonojacker</a:t>
            </a:r>
          </a:p>
          <a:p>
            <a:pPr marL="341313" indent="-341313">
              <a:lnSpc>
                <a:spcPct val="90000"/>
              </a:lnSpc>
              <a:spcBef>
                <a:spcPts val="400"/>
              </a:spcBef>
              <a:buFont typeface="Times New Roman" pitchFamily="18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1600"/>
              <a:t>Chrisdeign, </a:t>
            </a:r>
            <a:r>
              <a:rPr lang="en-US" sz="1600"/>
              <a:t>[cit. </a:t>
            </a:r>
            <a:r>
              <a:rPr lang="cs-CZ" sz="1600"/>
              <a:t>2013-03-10</a:t>
            </a:r>
            <a:r>
              <a:rPr lang="en-US" sz="1600"/>
              <a:t>].</a:t>
            </a:r>
            <a:r>
              <a:rPr lang="cs-CZ" sz="1600"/>
              <a:t> </a:t>
            </a:r>
            <a:r>
              <a:rPr lang="en-US" sz="1600"/>
              <a:t>Dostupn</a:t>
            </a:r>
            <a:r>
              <a:rPr lang="cs-CZ" sz="1600"/>
              <a:t>ý</a:t>
            </a:r>
            <a:r>
              <a:rPr lang="en-US" sz="1600"/>
              <a:t> pod licenc</a:t>
            </a:r>
            <a:r>
              <a:rPr lang="cs-CZ" sz="1600"/>
              <a:t>í Public Domain na WWW:</a:t>
            </a:r>
          </a:p>
          <a:p>
            <a:pPr marL="341313" indent="-341313">
              <a:lnSpc>
                <a:spcPct val="90000"/>
              </a:lnSpc>
              <a:spcBef>
                <a:spcPts val="4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1600"/>
              <a:t>	</a:t>
            </a:r>
            <a:r>
              <a:rPr lang="cs-CZ" sz="1600">
                <a:solidFill>
                  <a:srgbClr val="660066"/>
                </a:solidFill>
                <a:hlinkClick r:id="rId7"/>
              </a:rPr>
              <a:t>http://openclipart.org/detail/166634/tree-silhouette-9-by-chrisdesign</a:t>
            </a:r>
          </a:p>
          <a:p>
            <a:pPr marL="341313" indent="-341313">
              <a:lnSpc>
                <a:spcPct val="90000"/>
              </a:lnSpc>
              <a:spcBef>
                <a:spcPts val="400"/>
              </a:spcBef>
              <a:buFont typeface="Times New Roman" pitchFamily="18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1600"/>
              <a:t>Cgbug, </a:t>
            </a:r>
            <a:r>
              <a:rPr lang="en-US" sz="1600"/>
              <a:t>[cit. </a:t>
            </a:r>
            <a:r>
              <a:rPr lang="cs-CZ" sz="1600"/>
              <a:t>2013-03-10</a:t>
            </a:r>
            <a:r>
              <a:rPr lang="en-US" sz="1600"/>
              <a:t>].</a:t>
            </a:r>
            <a:r>
              <a:rPr lang="cs-CZ" sz="1600"/>
              <a:t> </a:t>
            </a:r>
            <a:r>
              <a:rPr lang="en-US" sz="1600"/>
              <a:t>Dostupn</a:t>
            </a:r>
            <a:r>
              <a:rPr lang="cs-CZ" sz="1600"/>
              <a:t>ý</a:t>
            </a:r>
            <a:r>
              <a:rPr lang="en-US" sz="1600"/>
              <a:t> pod licenc</a:t>
            </a:r>
            <a:r>
              <a:rPr lang="cs-CZ" sz="1600"/>
              <a:t>í Public Domain na WWW:</a:t>
            </a:r>
          </a:p>
          <a:p>
            <a:pPr marL="341313" indent="-341313">
              <a:lnSpc>
                <a:spcPct val="90000"/>
              </a:lnSpc>
              <a:spcBef>
                <a:spcPts val="4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1600"/>
              <a:t>	</a:t>
            </a:r>
            <a:r>
              <a:rPr lang="cs-CZ" sz="1600">
                <a:solidFill>
                  <a:srgbClr val="660066"/>
                </a:solidFill>
                <a:hlinkClick r:id="rId8"/>
              </a:rPr>
              <a:t>http://openclipart.org/detail/86623/halloween-large-dead-tree-by-cgbug</a:t>
            </a:r>
          </a:p>
          <a:p>
            <a:pPr marL="341313" indent="-341313">
              <a:lnSpc>
                <a:spcPct val="90000"/>
              </a:lnSpc>
              <a:spcBef>
                <a:spcPts val="400"/>
              </a:spcBef>
              <a:buFont typeface="Times New Roman" pitchFamily="18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1600"/>
              <a:t>Chrisdeign, </a:t>
            </a:r>
            <a:r>
              <a:rPr lang="en-US" sz="1600"/>
              <a:t>[cit. </a:t>
            </a:r>
            <a:r>
              <a:rPr lang="cs-CZ" sz="1600"/>
              <a:t>2013-03-10</a:t>
            </a:r>
            <a:r>
              <a:rPr lang="en-US" sz="1600"/>
              <a:t>].</a:t>
            </a:r>
            <a:r>
              <a:rPr lang="cs-CZ" sz="1600"/>
              <a:t> </a:t>
            </a:r>
            <a:r>
              <a:rPr lang="en-US" sz="1600"/>
              <a:t>Dostupn</a:t>
            </a:r>
            <a:r>
              <a:rPr lang="cs-CZ" sz="1600"/>
              <a:t>ý</a:t>
            </a:r>
            <a:r>
              <a:rPr lang="en-US" sz="1600"/>
              <a:t> pod licenc</a:t>
            </a:r>
            <a:r>
              <a:rPr lang="cs-CZ" sz="1600"/>
              <a:t>í Public Domain na WWW:</a:t>
            </a:r>
          </a:p>
          <a:p>
            <a:pPr marL="341313" indent="-341313">
              <a:lnSpc>
                <a:spcPct val="90000"/>
              </a:lnSpc>
              <a:spcBef>
                <a:spcPts val="4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1600"/>
              <a:t>	</a:t>
            </a:r>
            <a:r>
              <a:rPr lang="cs-CZ" sz="1600">
                <a:solidFill>
                  <a:srgbClr val="660066"/>
                </a:solidFill>
                <a:hlinkClick r:id="rId9"/>
              </a:rPr>
              <a:t>http://openclipart.org/detail/8765/tree-silhouettes-by-chrisdesign-8765</a:t>
            </a:r>
          </a:p>
          <a:p>
            <a:pPr marL="341313" indent="-341313">
              <a:lnSpc>
                <a:spcPct val="90000"/>
              </a:lnSpc>
              <a:spcBef>
                <a:spcPts val="400"/>
              </a:spcBef>
              <a:buFont typeface="Times New Roman" pitchFamily="18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1600"/>
              <a:t>Keistutis, </a:t>
            </a:r>
            <a:r>
              <a:rPr lang="en-US" sz="1600"/>
              <a:t>[cit. </a:t>
            </a:r>
            <a:r>
              <a:rPr lang="cs-CZ" sz="1600"/>
              <a:t>2013-03-10</a:t>
            </a:r>
            <a:r>
              <a:rPr lang="en-US" sz="1600"/>
              <a:t>].</a:t>
            </a:r>
            <a:r>
              <a:rPr lang="cs-CZ" sz="1600"/>
              <a:t> </a:t>
            </a:r>
            <a:r>
              <a:rPr lang="en-US" sz="1600"/>
              <a:t>Dostupn</a:t>
            </a:r>
            <a:r>
              <a:rPr lang="cs-CZ" sz="1600"/>
              <a:t>ý</a:t>
            </a:r>
            <a:r>
              <a:rPr lang="en-US" sz="1600"/>
              <a:t> pod licenc</a:t>
            </a:r>
            <a:r>
              <a:rPr lang="cs-CZ" sz="1600"/>
              <a:t>í Public Domain na WWW:</a:t>
            </a:r>
          </a:p>
          <a:p>
            <a:pPr marL="341313" indent="-341313">
              <a:lnSpc>
                <a:spcPct val="90000"/>
              </a:lnSpc>
              <a:spcBef>
                <a:spcPts val="40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1600"/>
              <a:t>	</a:t>
            </a:r>
            <a:r>
              <a:rPr lang="cs-CZ" sz="1600">
                <a:solidFill>
                  <a:srgbClr val="660066"/>
                </a:solidFill>
                <a:hlinkClick r:id="rId10"/>
              </a:rPr>
              <a:t>http://openclipart.org/detail/173690/car-sport-automobilis-by-keistutis-173690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694B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1"/>
          <p:cNvSpPr>
            <a:spLocks noGrp="1" noChangeArrowheads="1"/>
          </p:cNvSpPr>
          <p:nvPr>
            <p:ph type="body" idx="4294967295"/>
          </p:nvPr>
        </p:nvSpPr>
        <p:spPr>
          <a:xfrm>
            <a:off x="1047750" y="539750"/>
            <a:ext cx="7951788" cy="6318250"/>
          </a:xfrm>
          <a:ln/>
        </p:spPr>
        <p:txBody>
          <a:bodyPr/>
          <a:lstStyle/>
          <a:p>
            <a:pPr marL="341313" indent="-341313">
              <a:lnSpc>
                <a:spcPct val="90000"/>
              </a:lnSpc>
              <a:spcBef>
                <a:spcPts val="350"/>
              </a:spcBef>
              <a:buFont typeface="Times New Roman" pitchFamily="18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1400"/>
              <a:t>We71jo, </a:t>
            </a:r>
            <a:r>
              <a:rPr lang="en-US" sz="1400"/>
              <a:t>[cit. </a:t>
            </a:r>
            <a:r>
              <a:rPr lang="cs-CZ" sz="1400"/>
              <a:t>2013-03-10</a:t>
            </a:r>
            <a:r>
              <a:rPr lang="en-US" sz="1400"/>
              <a:t>].</a:t>
            </a:r>
            <a:r>
              <a:rPr lang="cs-CZ" sz="1400"/>
              <a:t> </a:t>
            </a:r>
            <a:r>
              <a:rPr lang="en-US" sz="1400"/>
              <a:t>Dostupn</a:t>
            </a:r>
            <a:r>
              <a:rPr lang="cs-CZ" sz="1400"/>
              <a:t>ý</a:t>
            </a:r>
            <a:r>
              <a:rPr lang="en-US" sz="1400"/>
              <a:t> pod licenc</a:t>
            </a:r>
            <a:r>
              <a:rPr lang="cs-CZ" sz="1400"/>
              <a:t>í Public Domain na WWW:</a:t>
            </a:r>
          </a:p>
          <a:p>
            <a:pPr marL="341313" indent="-341313">
              <a:lnSpc>
                <a:spcPct val="90000"/>
              </a:lnSpc>
              <a:spcBef>
                <a:spcPts val="35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1400"/>
              <a:t>	</a:t>
            </a:r>
            <a:r>
              <a:rPr lang="cs-CZ" sz="1400">
                <a:solidFill>
                  <a:srgbClr val="660066"/>
                </a:solidFill>
                <a:hlinkClick r:id="rId3"/>
              </a:rPr>
              <a:t>http://openclipart.org/detail/28625/ducato-by-we71jo</a:t>
            </a:r>
          </a:p>
          <a:p>
            <a:pPr marL="341313" indent="-341313">
              <a:lnSpc>
                <a:spcPct val="90000"/>
              </a:lnSpc>
              <a:spcBef>
                <a:spcPts val="350"/>
              </a:spcBef>
              <a:buFont typeface="Times New Roman" pitchFamily="18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1400"/>
              <a:t>Netalloy, </a:t>
            </a:r>
            <a:r>
              <a:rPr lang="en-US" sz="1400"/>
              <a:t>[cit. </a:t>
            </a:r>
            <a:r>
              <a:rPr lang="cs-CZ" sz="1400"/>
              <a:t>2013-03-10</a:t>
            </a:r>
            <a:r>
              <a:rPr lang="en-US" sz="1400"/>
              <a:t>].</a:t>
            </a:r>
            <a:r>
              <a:rPr lang="cs-CZ" sz="1400"/>
              <a:t> </a:t>
            </a:r>
            <a:r>
              <a:rPr lang="en-US" sz="1400"/>
              <a:t>Dostupn</a:t>
            </a:r>
            <a:r>
              <a:rPr lang="cs-CZ" sz="1400"/>
              <a:t>ý</a:t>
            </a:r>
            <a:r>
              <a:rPr lang="en-US" sz="1400"/>
              <a:t> pod licenc</a:t>
            </a:r>
            <a:r>
              <a:rPr lang="cs-CZ" sz="1400"/>
              <a:t>í Public Domain na WWW:</a:t>
            </a:r>
          </a:p>
          <a:p>
            <a:pPr marL="341313" indent="-341313">
              <a:lnSpc>
                <a:spcPct val="90000"/>
              </a:lnSpc>
              <a:spcBef>
                <a:spcPts val="35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1400"/>
              <a:t>	</a:t>
            </a:r>
            <a:r>
              <a:rPr lang="cs-CZ" sz="1400">
                <a:solidFill>
                  <a:srgbClr val="660066"/>
                </a:solidFill>
                <a:hlinkClick r:id="rId4"/>
              </a:rPr>
              <a:t>http://openclipart.org/detail/38929/netalloy-cape-code-by-netalloy</a:t>
            </a:r>
          </a:p>
          <a:p>
            <a:pPr marL="341313" indent="-341313">
              <a:lnSpc>
                <a:spcPct val="90000"/>
              </a:lnSpc>
              <a:spcBef>
                <a:spcPts val="350"/>
              </a:spcBef>
              <a:buFont typeface="Times New Roman" pitchFamily="18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1400"/>
              <a:t>Purzen, </a:t>
            </a:r>
            <a:r>
              <a:rPr lang="en-US" sz="1400"/>
              <a:t>[cit. </a:t>
            </a:r>
            <a:r>
              <a:rPr lang="cs-CZ" sz="1400"/>
              <a:t>2013-03-10</a:t>
            </a:r>
            <a:r>
              <a:rPr lang="en-US" sz="1400"/>
              <a:t>].</a:t>
            </a:r>
            <a:r>
              <a:rPr lang="cs-CZ" sz="1400"/>
              <a:t> </a:t>
            </a:r>
            <a:r>
              <a:rPr lang="en-US" sz="1400"/>
              <a:t>Dostupn</a:t>
            </a:r>
            <a:r>
              <a:rPr lang="cs-CZ" sz="1400"/>
              <a:t>ý</a:t>
            </a:r>
            <a:r>
              <a:rPr lang="en-US" sz="1400"/>
              <a:t> pod licenc</a:t>
            </a:r>
            <a:r>
              <a:rPr lang="cs-CZ" sz="1400"/>
              <a:t>í Public Domain na WWW:</a:t>
            </a:r>
          </a:p>
          <a:p>
            <a:pPr marL="341313" indent="-341313">
              <a:lnSpc>
                <a:spcPct val="90000"/>
              </a:lnSpc>
              <a:spcBef>
                <a:spcPts val="35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1400"/>
              <a:t>	</a:t>
            </a:r>
            <a:r>
              <a:rPr lang="cs-CZ" sz="1400">
                <a:solidFill>
                  <a:srgbClr val="660066"/>
                </a:solidFill>
                <a:hlinkClick r:id="rId5"/>
              </a:rPr>
              <a:t>http://openclipart.org/detail/28497/house-icon-by-purzen</a:t>
            </a:r>
          </a:p>
          <a:p>
            <a:pPr marL="341313" indent="-341313">
              <a:lnSpc>
                <a:spcPct val="90000"/>
              </a:lnSpc>
              <a:spcBef>
                <a:spcPts val="350"/>
              </a:spcBef>
              <a:buFont typeface="Times New Roman" pitchFamily="18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1400"/>
              <a:t>Spacefem, </a:t>
            </a:r>
            <a:r>
              <a:rPr lang="en-US" sz="1400"/>
              <a:t>[cit. </a:t>
            </a:r>
            <a:r>
              <a:rPr lang="cs-CZ" sz="1400"/>
              <a:t>2013-03-10</a:t>
            </a:r>
            <a:r>
              <a:rPr lang="en-US" sz="1400"/>
              <a:t>].</a:t>
            </a:r>
            <a:r>
              <a:rPr lang="cs-CZ" sz="1400"/>
              <a:t> </a:t>
            </a:r>
            <a:r>
              <a:rPr lang="en-US" sz="1400"/>
              <a:t>Dostupn</a:t>
            </a:r>
            <a:r>
              <a:rPr lang="cs-CZ" sz="1400"/>
              <a:t>ý</a:t>
            </a:r>
            <a:r>
              <a:rPr lang="en-US" sz="1400"/>
              <a:t> pod licenc</a:t>
            </a:r>
            <a:r>
              <a:rPr lang="cs-CZ" sz="1400"/>
              <a:t>í Public Domain na WWW:</a:t>
            </a:r>
          </a:p>
          <a:p>
            <a:pPr marL="341313" indent="-341313">
              <a:lnSpc>
                <a:spcPct val="90000"/>
              </a:lnSpc>
              <a:spcBef>
                <a:spcPts val="35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1400"/>
              <a:t>	</a:t>
            </a:r>
            <a:r>
              <a:rPr lang="cs-CZ" sz="1400">
                <a:solidFill>
                  <a:srgbClr val="660066"/>
                </a:solidFill>
                <a:hlinkClick r:id="rId6"/>
              </a:rPr>
              <a:t>http://openclipart.org/detail/173952/shoe-by-spacefem-173952</a:t>
            </a:r>
          </a:p>
          <a:p>
            <a:pPr marL="341313" indent="-341313">
              <a:lnSpc>
                <a:spcPct val="90000"/>
              </a:lnSpc>
              <a:spcBef>
                <a:spcPts val="350"/>
              </a:spcBef>
              <a:buFont typeface="Times New Roman" pitchFamily="18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1400"/>
              <a:t>Arnold Karen, </a:t>
            </a:r>
            <a:r>
              <a:rPr lang="en-US" sz="1400"/>
              <a:t>[cit. </a:t>
            </a:r>
            <a:r>
              <a:rPr lang="cs-CZ" sz="1400"/>
              <a:t>2013-04-07</a:t>
            </a:r>
            <a:r>
              <a:rPr lang="en-US" sz="1400"/>
              <a:t>].</a:t>
            </a:r>
            <a:r>
              <a:rPr lang="cs-CZ" sz="1400"/>
              <a:t> </a:t>
            </a:r>
            <a:r>
              <a:rPr lang="en-US" sz="1400"/>
              <a:t>Dostupn</a:t>
            </a:r>
            <a:r>
              <a:rPr lang="cs-CZ" sz="1400"/>
              <a:t>ý</a:t>
            </a:r>
            <a:r>
              <a:rPr lang="en-US" sz="1400"/>
              <a:t> pod licenc</a:t>
            </a:r>
            <a:r>
              <a:rPr lang="cs-CZ" sz="1400"/>
              <a:t>í Public Domain na WWW:</a:t>
            </a:r>
          </a:p>
          <a:p>
            <a:pPr marL="341313" indent="-341313">
              <a:lnSpc>
                <a:spcPct val="90000"/>
              </a:lnSpc>
              <a:spcBef>
                <a:spcPts val="35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1400"/>
              <a:t>	</a:t>
            </a:r>
            <a:r>
              <a:rPr lang="cs-CZ" sz="1400">
                <a:solidFill>
                  <a:srgbClr val="660066"/>
                </a:solidFill>
                <a:hlinkClick r:id="rId7"/>
              </a:rPr>
              <a:t>http://www.publicdomainpictures.net/view-image.php?image=36693&amp;picture=turisticka-obuv</a:t>
            </a:r>
          </a:p>
          <a:p>
            <a:pPr marL="341313" indent="-341313">
              <a:lnSpc>
                <a:spcPct val="90000"/>
              </a:lnSpc>
              <a:spcBef>
                <a:spcPts val="350"/>
              </a:spcBef>
              <a:buFont typeface="Times New Roman" pitchFamily="18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1400"/>
              <a:t>Griffin Peter, </a:t>
            </a:r>
            <a:r>
              <a:rPr lang="en-US" sz="1400"/>
              <a:t>[cit. </a:t>
            </a:r>
            <a:r>
              <a:rPr lang="cs-CZ" sz="1400"/>
              <a:t>2013-04-07</a:t>
            </a:r>
            <a:r>
              <a:rPr lang="en-US" sz="1400"/>
              <a:t>].</a:t>
            </a:r>
            <a:r>
              <a:rPr lang="cs-CZ" sz="1400"/>
              <a:t> </a:t>
            </a:r>
            <a:r>
              <a:rPr lang="en-US" sz="1400"/>
              <a:t>Dostupn</a:t>
            </a:r>
            <a:r>
              <a:rPr lang="cs-CZ" sz="1400"/>
              <a:t>ý</a:t>
            </a:r>
            <a:r>
              <a:rPr lang="en-US" sz="1400"/>
              <a:t> pod licenc</a:t>
            </a:r>
            <a:r>
              <a:rPr lang="cs-CZ" sz="1400"/>
              <a:t>í Public Domain na WWW:</a:t>
            </a:r>
          </a:p>
          <a:p>
            <a:pPr marL="341313" indent="-341313">
              <a:lnSpc>
                <a:spcPct val="90000"/>
              </a:lnSpc>
              <a:spcBef>
                <a:spcPts val="35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1400"/>
              <a:t>	</a:t>
            </a:r>
            <a:r>
              <a:rPr lang="cs-CZ" sz="1400">
                <a:solidFill>
                  <a:srgbClr val="660066"/>
                </a:solidFill>
                <a:hlinkClick r:id="rId8"/>
              </a:rPr>
              <a:t>http://www.publicdomainpictures.net/view-image.php?image=7030&amp;picture=stan</a:t>
            </a:r>
          </a:p>
          <a:p>
            <a:pPr marL="341313" indent="-341313">
              <a:lnSpc>
                <a:spcPct val="90000"/>
              </a:lnSpc>
              <a:spcBef>
                <a:spcPts val="350"/>
              </a:spcBef>
              <a:buFont typeface="Times New Roman" pitchFamily="18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1400"/>
              <a:t>LibbyJunior, </a:t>
            </a:r>
            <a:r>
              <a:rPr lang="en-US" sz="1400"/>
              <a:t>[cit. </a:t>
            </a:r>
            <a:r>
              <a:rPr lang="cs-CZ" sz="1400"/>
              <a:t>2013-04-07</a:t>
            </a:r>
            <a:r>
              <a:rPr lang="en-US" sz="1400"/>
              <a:t>].</a:t>
            </a:r>
            <a:r>
              <a:rPr lang="cs-CZ" sz="1400"/>
              <a:t> </a:t>
            </a:r>
            <a:r>
              <a:rPr lang="en-US" sz="1400"/>
              <a:t>Dostupn</a:t>
            </a:r>
            <a:r>
              <a:rPr lang="cs-CZ" sz="1400"/>
              <a:t>ý</a:t>
            </a:r>
            <a:r>
              <a:rPr lang="en-US" sz="1400"/>
              <a:t> pod licenc</a:t>
            </a:r>
            <a:r>
              <a:rPr lang="cs-CZ" sz="1400"/>
              <a:t>í Public Domain na WWW:</a:t>
            </a:r>
          </a:p>
          <a:p>
            <a:pPr marL="341313" indent="-341313">
              <a:lnSpc>
                <a:spcPct val="90000"/>
              </a:lnSpc>
              <a:spcBef>
                <a:spcPts val="35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1400"/>
              <a:t>	</a:t>
            </a:r>
            <a:r>
              <a:rPr lang="cs-CZ" sz="1400">
                <a:solidFill>
                  <a:srgbClr val="660066"/>
                </a:solidFill>
                <a:hlinkClick r:id="rId9"/>
              </a:rPr>
              <a:t>http://www.publicdomainpictures.net/view-image.php?image=25061&amp;picture=svitilny</a:t>
            </a:r>
          </a:p>
          <a:p>
            <a:pPr marL="341313" indent="-341313">
              <a:lnSpc>
                <a:spcPct val="90000"/>
              </a:lnSpc>
              <a:spcBef>
                <a:spcPts val="350"/>
              </a:spcBef>
              <a:buFont typeface="Times New Roman" pitchFamily="18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1400"/>
              <a:t>Gerald-g, </a:t>
            </a:r>
            <a:r>
              <a:rPr lang="en-US" sz="1400"/>
              <a:t>[cit. </a:t>
            </a:r>
            <a:r>
              <a:rPr lang="cs-CZ" sz="1400"/>
              <a:t>2013-04-07</a:t>
            </a:r>
            <a:r>
              <a:rPr lang="en-US" sz="1400"/>
              <a:t>].</a:t>
            </a:r>
            <a:r>
              <a:rPr lang="cs-CZ" sz="1400"/>
              <a:t> </a:t>
            </a:r>
            <a:r>
              <a:rPr lang="en-US" sz="1400"/>
              <a:t>Dostupn</a:t>
            </a:r>
            <a:r>
              <a:rPr lang="cs-CZ" sz="1400"/>
              <a:t>ý</a:t>
            </a:r>
            <a:r>
              <a:rPr lang="en-US" sz="1400"/>
              <a:t> pod licenc</a:t>
            </a:r>
            <a:r>
              <a:rPr lang="cs-CZ" sz="1400"/>
              <a:t>í Public Domain na WWW:</a:t>
            </a:r>
          </a:p>
          <a:p>
            <a:pPr marL="341313" indent="-341313">
              <a:lnSpc>
                <a:spcPct val="90000"/>
              </a:lnSpc>
              <a:spcBef>
                <a:spcPts val="35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1400"/>
              <a:t>	 </a:t>
            </a:r>
            <a:r>
              <a:rPr lang="cs-CZ" sz="1400">
                <a:solidFill>
                  <a:srgbClr val="660066"/>
                </a:solidFill>
                <a:hlinkClick r:id="rId10"/>
              </a:rPr>
              <a:t>http://openclipart.org/detail/48985/backpacker-by-gerald_g-48985</a:t>
            </a:r>
          </a:p>
          <a:p>
            <a:pPr marL="341313" indent="-341313">
              <a:lnSpc>
                <a:spcPct val="90000"/>
              </a:lnSpc>
              <a:spcBef>
                <a:spcPts val="350"/>
              </a:spcBef>
              <a:buFont typeface="Times New Roman" pitchFamily="18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1400"/>
              <a:t>Lalalo, </a:t>
            </a:r>
            <a:r>
              <a:rPr lang="en-US" sz="1400"/>
              <a:t>[cit. </a:t>
            </a:r>
            <a:r>
              <a:rPr lang="cs-CZ" sz="1400"/>
              <a:t>2013-04-07</a:t>
            </a:r>
            <a:r>
              <a:rPr lang="en-US" sz="1400"/>
              <a:t>].</a:t>
            </a:r>
            <a:r>
              <a:rPr lang="cs-CZ" sz="1400"/>
              <a:t> </a:t>
            </a:r>
            <a:r>
              <a:rPr lang="en-US" sz="1400"/>
              <a:t>Dostupn</a:t>
            </a:r>
            <a:r>
              <a:rPr lang="cs-CZ" sz="1400"/>
              <a:t>ý</a:t>
            </a:r>
            <a:r>
              <a:rPr lang="en-US" sz="1400"/>
              <a:t> pod licenc</a:t>
            </a:r>
            <a:r>
              <a:rPr lang="cs-CZ" sz="1400"/>
              <a:t>í Public Domain na WWW:</a:t>
            </a:r>
          </a:p>
          <a:p>
            <a:pPr marL="341313" indent="-341313">
              <a:lnSpc>
                <a:spcPct val="90000"/>
              </a:lnSpc>
              <a:spcBef>
                <a:spcPts val="35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1400"/>
              <a:t>	http://openclipart.org/detail/2674/backpack-by-lalolalo</a:t>
            </a:r>
          </a:p>
          <a:p>
            <a:pPr marL="341313" indent="-341313">
              <a:lnSpc>
                <a:spcPct val="90000"/>
              </a:lnSpc>
              <a:spcBef>
                <a:spcPts val="350"/>
              </a:spcBef>
              <a:buFont typeface="Times New Roman" pitchFamily="18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1400"/>
              <a:t>Groh Honza, </a:t>
            </a:r>
            <a:r>
              <a:rPr lang="en-US" sz="1400"/>
              <a:t>[cit. </a:t>
            </a:r>
            <a:r>
              <a:rPr lang="cs-CZ" sz="1400"/>
              <a:t>2013-03-10</a:t>
            </a:r>
            <a:r>
              <a:rPr lang="en-US" sz="1400"/>
              <a:t>].</a:t>
            </a:r>
            <a:r>
              <a:rPr lang="cs-CZ" sz="1400"/>
              <a:t> </a:t>
            </a:r>
            <a:r>
              <a:rPr lang="en-US" sz="1400"/>
              <a:t>Dostupn</a:t>
            </a:r>
            <a:r>
              <a:rPr lang="cs-CZ" sz="1400"/>
              <a:t>ý</a:t>
            </a:r>
            <a:r>
              <a:rPr lang="en-US" sz="1400"/>
              <a:t> pod licenc</a:t>
            </a:r>
            <a:r>
              <a:rPr lang="cs-CZ" sz="1400"/>
              <a:t>í Public Domain na WWW:	</a:t>
            </a:r>
            <a:r>
              <a:rPr lang="cs-CZ" sz="1400">
                <a:solidFill>
                  <a:srgbClr val="660066"/>
                </a:solidFill>
                <a:hlinkClick r:id="rId11"/>
              </a:rPr>
              <a:t>http://cs.wikipedia.org/wiki/Soubor:Krabi%C4%8Dka_posledn%C3%AD_z%C3%A1chrany,_z%C3%A1kladn%C3%AD_obsah.jpg</a:t>
            </a:r>
          </a:p>
          <a:p>
            <a:pPr marL="341313" indent="-341313">
              <a:lnSpc>
                <a:spcPct val="90000"/>
              </a:lnSpc>
              <a:spcBef>
                <a:spcPts val="350"/>
              </a:spcBef>
              <a:buFont typeface="Times New Roman" pitchFamily="18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sz="1400">
                <a:solidFill>
                  <a:srgbClr val="660066"/>
                </a:solidFill>
              </a:rPr>
              <a:t>Kreslené obrázky: autor DUM, Mgr. Jarmila Borecká</a:t>
            </a:r>
          </a:p>
          <a:p>
            <a:pPr marL="341313" indent="-341313">
              <a:lnSpc>
                <a:spcPct val="90000"/>
              </a:lnSpc>
              <a:spcBef>
                <a:spcPts val="35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sz="140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Times New Roman"/>
        <a:ea typeface="SimSun"/>
        <a:cs typeface=""/>
      </a:majorFont>
      <a:minorFont>
        <a:latin typeface="Times New Roman"/>
        <a:ea typeface="SimSun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8" charset="0"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Times New Roman" pitchFamily="18" charset="0"/>
            <a:ea typeface="SimSun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8" charset="0"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Times New Roman" pitchFamily="18" charset="0"/>
            <a:ea typeface="SimSun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Times New Roman"/>
        <a:ea typeface="SimSun"/>
        <a:cs typeface=""/>
      </a:majorFont>
      <a:minorFont>
        <a:latin typeface="Times New Roman"/>
        <a:ea typeface="SimSun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8" charset="0"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Times New Roman" pitchFamily="18" charset="0"/>
            <a:ea typeface="SimSun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8" charset="0"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Times New Roman" pitchFamily="18" charset="0"/>
            <a:ea typeface="SimSun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609</TotalTime>
  <Words>681</Words>
  <Application>Microsoft Office PowerPoint</Application>
  <PresentationFormat>Předvádění na obrazovce (4:3)</PresentationFormat>
  <Paragraphs>150</Paragraphs>
  <Slides>16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Motiv systému Office</vt:lpstr>
      <vt:lpstr>Motiv systému Office</vt:lpstr>
      <vt:lpstr>    VY__III/2__INOVACE__233   ZEMĚPIS  Měření a odhad vzdálenosti  v terénu</vt:lpstr>
      <vt:lpstr>Prezentace aplikace PowerPoint</vt:lpstr>
      <vt:lpstr>Způsoby odhadu vzdálenosti</vt:lpstr>
      <vt:lpstr>1. Odhad vzdálenosti pomocí viditelnosti cíle  </vt:lpstr>
      <vt:lpstr>Prezentace aplikace PowerPoint</vt:lpstr>
      <vt:lpstr>2. Krokování</vt:lpstr>
      <vt:lpstr>3. Odhad vzdálenosti nanášením známé délky</vt:lpstr>
      <vt:lpstr>4. Šířková metoda</vt:lpstr>
      <vt:lpstr>Základní výstroj pěšího turisty</vt:lpstr>
      <vt:lpstr>Krabička poslední záchrany</vt:lpstr>
      <vt:lpstr>Krabička poslední záchrany</vt:lpstr>
      <vt:lpstr>Pravidla pro pohyb v přírodě</vt:lpstr>
      <vt:lpstr>Prezentace aplikace PowerPoint</vt:lpstr>
      <vt:lpstr>Otázky na procvičení:</vt:lpstr>
      <vt:lpstr>Použité zdroje informací: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Odhady vzdáleností a výšek</dc:title>
  <dc:creator>Borečtí</dc:creator>
  <cp:lastModifiedBy>Učitel v PC učebně</cp:lastModifiedBy>
  <cp:revision>14</cp:revision>
  <cp:lastPrinted>1601-01-01T00:00:00Z</cp:lastPrinted>
  <dcterms:created xsi:type="dcterms:W3CDTF">2013-03-08T20:04:38Z</dcterms:created>
  <dcterms:modified xsi:type="dcterms:W3CDTF">2013-04-10T09:31:57Z</dcterms:modified>
</cp:coreProperties>
</file>