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90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MGR.IRENA PŘEUČILOVA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PROJEKTU:OPVK 1.4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smtClean="0"/>
            <a:t>PODMĚT RODU MUŽSKÉHO 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VY_32_INOVACE_17_SHODA </a:t>
          </a:r>
          <a:r>
            <a:rPr lang="cs-CZ" sz="2000" baseline="0" dirty="0" smtClean="0"/>
            <a:t>PŘÍSUDKU S PODM.</a:t>
          </a:r>
          <a:endParaRPr lang="cs-CZ" sz="20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26C1D16-842D-44D4-A44B-B8A3AA7762EA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A26E0B4D-877A-4B05-B7B9-7F9235410DA5}" type="presOf" srcId="{D8197B8C-B260-4A16-BDF4-0947B075E274}" destId="{5A5FFA88-C948-4069-8E93-59FA12366E83}" srcOrd="1" destOrd="0" presId="urn:microsoft.com/office/officeart/2005/8/layout/target3"/>
    <dgm:cxn modelId="{9FF9E4D3-AB3B-4BE4-883B-51ADBBBBBC9C}" type="presOf" srcId="{D1D4F407-5343-4D3F-B5B9-D407B03CAEB4}" destId="{D005CE8C-CC26-4C3E-AC11-E15060ECD759}" srcOrd="0" destOrd="0" presId="urn:microsoft.com/office/officeart/2005/8/layout/target3"/>
    <dgm:cxn modelId="{DBCF230A-D062-40CC-9995-39D7C43939D0}" type="presOf" srcId="{4C35D32F-0EAB-4CD7-82EE-45574DC2A586}" destId="{890E4F0B-2866-4A3F-A3C7-2A14B1797930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4B39DDF-C5CB-46A8-B67E-BA0D49F792B0}" type="presOf" srcId="{D1B46980-6531-4606-95E6-44980827E919}" destId="{6140AFEC-043D-4C43-A2F9-D0F5331DF3A3}" srcOrd="0" destOrd="0" presId="urn:microsoft.com/office/officeart/2005/8/layout/target3"/>
    <dgm:cxn modelId="{8C6327E9-E4E4-4389-B670-CEDD8FD6DE7B}" type="presOf" srcId="{757F3AB3-0718-4624-B441-E567A8F0AB56}" destId="{333A1088-737F-45CB-B68E-254E46348037}" srcOrd="0" destOrd="0" presId="urn:microsoft.com/office/officeart/2005/8/layout/target3"/>
    <dgm:cxn modelId="{1CACC0FB-B11D-45C8-9EC2-7435F949D3E3}" type="presOf" srcId="{D1B46980-6531-4606-95E6-44980827E919}" destId="{2BE915AB-18AA-4053-B92C-3BFC9ED204B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9974907-909D-432B-9C50-19C89B207D76}" type="presOf" srcId="{B651F6E3-6281-48DB-9319-2AEAFDAE7572}" destId="{6BB5E863-4638-4E1D-BFDE-399D028AC4ED}" srcOrd="1" destOrd="0" presId="urn:microsoft.com/office/officeart/2005/8/layout/target3"/>
    <dgm:cxn modelId="{AE17D5E7-DDF3-4DA3-8408-5E687E18DF7A}" type="presOf" srcId="{B651F6E3-6281-48DB-9319-2AEAFDAE7572}" destId="{619D679B-A015-4ECF-8348-D1034C574F4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4019D309-4FBF-4009-8058-B8B331132BC5}" type="presOf" srcId="{D8197B8C-B260-4A16-BDF4-0947B075E274}" destId="{25B08C86-7E15-44DC-BE7F-FFB55DD49D12}" srcOrd="0" destOrd="0" presId="urn:microsoft.com/office/officeart/2005/8/layout/target3"/>
    <dgm:cxn modelId="{E7CE647B-1ACD-42CC-BF28-9E500CA72787}" type="presOf" srcId="{4C35D32F-0EAB-4CD7-82EE-45574DC2A586}" destId="{8BEBB6EC-1DAA-4CAC-8A25-BC0FCBD5DBD5}" srcOrd="0" destOrd="0" presId="urn:microsoft.com/office/officeart/2005/8/layout/target3"/>
    <dgm:cxn modelId="{D9671F3E-5C46-4508-A606-2893F6A8C5B3}" type="presParOf" srcId="{333A1088-737F-45CB-B68E-254E46348037}" destId="{F5ABB229-8D3B-4694-996A-96F23CF14429}" srcOrd="0" destOrd="0" presId="urn:microsoft.com/office/officeart/2005/8/layout/target3"/>
    <dgm:cxn modelId="{DCA8EFCB-E133-45E6-AEE0-3BE48EA5C097}" type="presParOf" srcId="{333A1088-737F-45CB-B68E-254E46348037}" destId="{F41139FD-01EE-4571-8B17-4FB00FC51163}" srcOrd="1" destOrd="0" presId="urn:microsoft.com/office/officeart/2005/8/layout/target3"/>
    <dgm:cxn modelId="{8AD98F92-1480-4973-9867-76988A153D33}" type="presParOf" srcId="{333A1088-737F-45CB-B68E-254E46348037}" destId="{D005CE8C-CC26-4C3E-AC11-E15060ECD759}" srcOrd="2" destOrd="0" presId="urn:microsoft.com/office/officeart/2005/8/layout/target3"/>
    <dgm:cxn modelId="{1BD85F17-92F0-478B-A391-C1787B0EB963}" type="presParOf" srcId="{333A1088-737F-45CB-B68E-254E46348037}" destId="{2C702D82-9B77-49B7-9568-BB8EB47C3372}" srcOrd="3" destOrd="0" presId="urn:microsoft.com/office/officeart/2005/8/layout/target3"/>
    <dgm:cxn modelId="{4EF2AB2C-3E57-497E-9818-1E897878799E}" type="presParOf" srcId="{333A1088-737F-45CB-B68E-254E46348037}" destId="{A52A0455-90FF-4808-ABD0-F02540D31D5A}" srcOrd="4" destOrd="0" presId="urn:microsoft.com/office/officeart/2005/8/layout/target3"/>
    <dgm:cxn modelId="{1AA905BE-C116-4BEC-98EA-34BF90806CEF}" type="presParOf" srcId="{333A1088-737F-45CB-B68E-254E46348037}" destId="{6140AFEC-043D-4C43-A2F9-D0F5331DF3A3}" srcOrd="5" destOrd="0" presId="urn:microsoft.com/office/officeart/2005/8/layout/target3"/>
    <dgm:cxn modelId="{B1E208DC-41BE-488C-BD01-150EC8EDB627}" type="presParOf" srcId="{333A1088-737F-45CB-B68E-254E46348037}" destId="{9358AC05-5D7D-4327-9F80-1AD486AEA664}" srcOrd="6" destOrd="0" presId="urn:microsoft.com/office/officeart/2005/8/layout/target3"/>
    <dgm:cxn modelId="{73D52E20-74B4-4B19-94DA-B70D68442F2A}" type="presParOf" srcId="{333A1088-737F-45CB-B68E-254E46348037}" destId="{313FC574-E1CD-4FB4-B054-0B805CE0447D}" srcOrd="7" destOrd="0" presId="urn:microsoft.com/office/officeart/2005/8/layout/target3"/>
    <dgm:cxn modelId="{AC445E08-AF7A-4D01-8F72-BC6D778AC0FF}" type="presParOf" srcId="{333A1088-737F-45CB-B68E-254E46348037}" destId="{619D679B-A015-4ECF-8348-D1034C574F40}" srcOrd="8" destOrd="0" presId="urn:microsoft.com/office/officeart/2005/8/layout/target3"/>
    <dgm:cxn modelId="{A674013B-EA53-484C-94FE-181A34E03679}" type="presParOf" srcId="{333A1088-737F-45CB-B68E-254E46348037}" destId="{322283A8-4A27-4CDA-BAE3-F381106A9174}" srcOrd="9" destOrd="0" presId="urn:microsoft.com/office/officeart/2005/8/layout/target3"/>
    <dgm:cxn modelId="{85D0161F-600C-4213-9EDF-616E4F7DD213}" type="presParOf" srcId="{333A1088-737F-45CB-B68E-254E46348037}" destId="{FFC9F71D-1B4F-4AD9-A4A6-86ADEFC8AF5C}" srcOrd="10" destOrd="0" presId="urn:microsoft.com/office/officeart/2005/8/layout/target3"/>
    <dgm:cxn modelId="{2978B6C4-0174-457F-8CF5-8DEE32FA8912}" type="presParOf" srcId="{333A1088-737F-45CB-B68E-254E46348037}" destId="{25B08C86-7E15-44DC-BE7F-FFB55DD49D12}" srcOrd="11" destOrd="0" presId="urn:microsoft.com/office/officeart/2005/8/layout/target3"/>
    <dgm:cxn modelId="{44EFFE8F-AE1A-47DD-9EC5-30A31F23E723}" type="presParOf" srcId="{333A1088-737F-45CB-B68E-254E46348037}" destId="{76644BE8-9D7C-4C09-B250-3D10AF48CBB7}" srcOrd="12" destOrd="0" presId="urn:microsoft.com/office/officeart/2005/8/layout/target3"/>
    <dgm:cxn modelId="{DFA082B8-D8C0-4932-ACE5-D0BE6A7DF721}" type="presParOf" srcId="{333A1088-737F-45CB-B68E-254E46348037}" destId="{EE85B701-7295-41C0-BA7A-34D3756A2AE6}" srcOrd="13" destOrd="0" presId="urn:microsoft.com/office/officeart/2005/8/layout/target3"/>
    <dgm:cxn modelId="{F529D19F-BDF6-4EF4-8662-5C27E6BFBE76}" type="presParOf" srcId="{333A1088-737F-45CB-B68E-254E46348037}" destId="{8BEBB6EC-1DAA-4CAC-8A25-BC0FCBD5DBD5}" srcOrd="14" destOrd="0" presId="urn:microsoft.com/office/officeart/2005/8/layout/target3"/>
    <dgm:cxn modelId="{5D80757C-E66C-4F3B-A0EA-91660B2F1ACE}" type="presParOf" srcId="{333A1088-737F-45CB-B68E-254E46348037}" destId="{AED2198E-93D5-4001-81B4-73124B309672}" srcOrd="15" destOrd="0" presId="urn:microsoft.com/office/officeart/2005/8/layout/target3"/>
    <dgm:cxn modelId="{DBDDC168-B79A-4EF8-A0A9-44D701F2DA1E}" type="presParOf" srcId="{333A1088-737F-45CB-B68E-254E46348037}" destId="{2BE915AB-18AA-4053-B92C-3BFC9ED204BB}" srcOrd="16" destOrd="0" presId="urn:microsoft.com/office/officeart/2005/8/layout/target3"/>
    <dgm:cxn modelId="{E596E151-583A-4A0F-A48E-5D86BC5028A3}" type="presParOf" srcId="{333A1088-737F-45CB-B68E-254E46348037}" destId="{6BB5E863-4638-4E1D-BFDE-399D028AC4ED}" srcOrd="17" destOrd="0" presId="urn:microsoft.com/office/officeart/2005/8/layout/target3"/>
    <dgm:cxn modelId="{97FFD386-4866-4397-8555-0AE8E8A37871}" type="presParOf" srcId="{333A1088-737F-45CB-B68E-254E46348037}" destId="{5A5FFA88-C948-4069-8E93-59FA12366E83}" srcOrd="18" destOrd="0" presId="urn:microsoft.com/office/officeart/2005/8/layout/target3"/>
    <dgm:cxn modelId="{DE78ADBF-7369-4A91-8E0B-A17B796FB063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MGR.IRENA PŘEUČILOVA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VY_32_INOVACE_17_SHODA </a:t>
          </a:r>
          <a:r>
            <a:rPr lang="cs-CZ" sz="2000" kern="1200" baseline="0" dirty="0" smtClean="0"/>
            <a:t>PŘÍSUDKU S PODM.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smtClean="0"/>
            <a:t>PODMĚT RODU MUŽSKÉHO 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PROJEKTU:OPVK 1.4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69388D-2418-408B-B545-5489B333E253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11FCCC-8738-4066-BBBB-C04E40CE129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819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9EF0C3B-CAFF-4E16-88A3-2943B434D1DE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AD6A6-A5B7-4026-8D75-0168281B795A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F88E8-0A5C-4F21-801E-07A2693846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AD6A6-A5B7-4026-8D75-0168281B795A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F88E8-0A5C-4F21-801E-07A2693846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AD6A6-A5B7-4026-8D75-0168281B795A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F88E8-0A5C-4F21-801E-07A2693846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AD6A6-A5B7-4026-8D75-0168281B795A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F88E8-0A5C-4F21-801E-07A2693846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AD6A6-A5B7-4026-8D75-0168281B795A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F88E8-0A5C-4F21-801E-07A2693846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AD6A6-A5B7-4026-8D75-0168281B795A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F88E8-0A5C-4F21-801E-07A2693846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AD6A6-A5B7-4026-8D75-0168281B795A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F88E8-0A5C-4F21-801E-07A2693846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AD6A6-A5B7-4026-8D75-0168281B795A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F88E8-0A5C-4F21-801E-07A2693846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AD6A6-A5B7-4026-8D75-0168281B795A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F88E8-0A5C-4F21-801E-07A2693846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AD6A6-A5B7-4026-8D75-0168281B795A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F88E8-0A5C-4F21-801E-07A2693846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AD6A6-A5B7-4026-8D75-0168281B795A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8F88E8-0A5C-4F21-801E-07A26938461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5AD6A6-A5B7-4026-8D75-0168281B795A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F88E8-0A5C-4F21-801E-07A26938461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1" name="Obrázek 4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lvl="0"/>
            <a:r>
              <a:rPr lang="cs-CZ" sz="2000" dirty="0" smtClean="0"/>
              <a:t>PODMĚT RODU MUŽSKÉHO - SHRNUTÍ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b="1" u="sng" dirty="0" smtClean="0">
                <a:solidFill>
                  <a:schemeClr val="accent5">
                    <a:lumMod val="50000"/>
                  </a:schemeClr>
                </a:solidFill>
                <a:latin typeface="Bradley Hand ITC" pitchFamily="66" charset="0"/>
              </a:rPr>
              <a:t>Podmět rodu mužského životného</a:t>
            </a:r>
            <a:endParaRPr lang="cs-CZ" b="1" dirty="0" smtClean="0">
              <a:solidFill>
                <a:schemeClr val="accent5">
                  <a:lumMod val="50000"/>
                </a:schemeClr>
              </a:solidFill>
              <a:latin typeface="Bradley Hand ITC" pitchFamily="66" charset="0"/>
            </a:endParaRPr>
          </a:p>
          <a:p>
            <a:pPr>
              <a:buNone/>
            </a:pPr>
            <a:endParaRPr lang="cs-CZ" sz="2000" dirty="0">
              <a:solidFill>
                <a:srgbClr val="002060"/>
              </a:solidFill>
            </a:endParaRPr>
          </a:p>
          <a:p>
            <a:pPr>
              <a:buNone/>
            </a:pPr>
            <a:r>
              <a:rPr lang="cs-CZ" sz="2000" dirty="0" smtClean="0">
                <a:solidFill>
                  <a:schemeClr val="accent5">
                    <a:lumMod val="75000"/>
                  </a:schemeClr>
                </a:solidFill>
              </a:rPr>
              <a:t>	</a:t>
            </a:r>
            <a:r>
              <a:rPr lang="cs-CZ" sz="2800" dirty="0" smtClean="0">
                <a:solidFill>
                  <a:srgbClr val="0070C0"/>
                </a:solidFill>
              </a:rPr>
              <a:t>Je – li  podmět  v množném čísle  rodu  mužského  životného, píšeme  v  příčestí minulém koncovku </a:t>
            </a:r>
            <a:r>
              <a:rPr lang="cs-CZ" sz="2800" dirty="0" smtClean="0">
                <a:solidFill>
                  <a:srgbClr val="7030A0"/>
                </a:solidFill>
              </a:rPr>
              <a:t>–i</a:t>
            </a:r>
            <a:r>
              <a:rPr lang="cs-CZ" sz="2800" dirty="0" smtClean="0">
                <a:solidFill>
                  <a:srgbClr val="0070C0"/>
                </a:solidFill>
              </a:rPr>
              <a:t>. </a:t>
            </a:r>
          </a:p>
          <a:p>
            <a:pPr>
              <a:buNone/>
            </a:pPr>
            <a:r>
              <a:rPr lang="cs-CZ" sz="2800" dirty="0">
                <a:solidFill>
                  <a:srgbClr val="FF0000"/>
                </a:solidFill>
              </a:rPr>
              <a:t>	</a:t>
            </a:r>
            <a:r>
              <a:rPr lang="cs-CZ" sz="2400" dirty="0" smtClean="0">
                <a:solidFill>
                  <a:srgbClr val="002060"/>
                </a:solidFill>
              </a:rPr>
              <a:t>Při  určování  životnosti  si  mohu  pomoci  ukazovacím  zájmenem TI. </a:t>
            </a:r>
          </a:p>
          <a:p>
            <a:pPr>
              <a:buNone/>
            </a:pPr>
            <a:r>
              <a:rPr lang="cs-CZ" sz="2000" dirty="0">
                <a:solidFill>
                  <a:srgbClr val="002060"/>
                </a:solidFill>
              </a:rPr>
              <a:t>	</a:t>
            </a:r>
            <a:r>
              <a:rPr lang="cs-CZ" sz="2000" dirty="0" smtClean="0">
                <a:solidFill>
                  <a:srgbClr val="002060"/>
                </a:solidFill>
              </a:rPr>
              <a:t>např.  Ptáci létali vysoko na nebi. Zemědělci vyjeli do polí. Učitelé vítali své žáky ve škole.</a:t>
            </a:r>
            <a:endParaRPr lang="cs-CZ" sz="20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1026" name="Picture 2" descr="C:\Documents and Settings\xp\Local Settings\Temporary Internet Files\Content.IE5\3Z3ZOWXU\MM90029698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332656"/>
            <a:ext cx="1296144" cy="1040844"/>
          </a:xfrm>
          <a:prstGeom prst="rect">
            <a:avLst/>
          </a:prstGeom>
          <a:noFill/>
        </p:spPr>
      </p:pic>
      <p:pic>
        <p:nvPicPr>
          <p:cNvPr id="1027" name="Picture 3" descr="C:\Documents and Settings\xp\Local Settings\Temporary Internet Files\Content.IE5\SX7A2TT0\MM90035671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4725144"/>
            <a:ext cx="1512168" cy="128534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2000" dirty="0" smtClean="0"/>
              <a:t>PODMĚT RODU MUŽSKÉHO - SHRNUTÍ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b="1" u="sng" dirty="0" smtClean="0">
                <a:solidFill>
                  <a:schemeClr val="accent5">
                    <a:lumMod val="50000"/>
                  </a:schemeClr>
                </a:solidFill>
                <a:latin typeface="Bradley Hand ITC" pitchFamily="66" charset="0"/>
              </a:rPr>
              <a:t>Podmět rodu mužského životného</a:t>
            </a:r>
            <a:endParaRPr lang="cs-CZ" sz="2000" b="1" dirty="0">
              <a:solidFill>
                <a:schemeClr val="accent5">
                  <a:lumMod val="50000"/>
                </a:schemeClr>
              </a:solidFill>
              <a:latin typeface="Bradley Hand ITC" pitchFamily="66" charset="0"/>
            </a:endParaRPr>
          </a:p>
          <a:p>
            <a:r>
              <a:rPr lang="cs-CZ" sz="2800" dirty="0" smtClean="0">
                <a:solidFill>
                  <a:srgbClr val="0070C0"/>
                </a:solidFill>
              </a:rPr>
              <a:t>Je – li  podmět  v množném čísle  rodu  mužského  neživotného, píšeme  v  příčestí minulém koncovku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 </a:t>
            </a:r>
            <a:r>
              <a:rPr lang="cs-CZ" sz="2800" dirty="0" smtClean="0">
                <a:solidFill>
                  <a:srgbClr val="7030A0"/>
                </a:solidFill>
              </a:rPr>
              <a:t>–</a:t>
            </a:r>
            <a:r>
              <a:rPr lang="cs-CZ" sz="2800" dirty="0" err="1" smtClean="0">
                <a:solidFill>
                  <a:srgbClr val="7030A0"/>
                </a:solidFill>
              </a:rPr>
              <a:t>y</a:t>
            </a:r>
            <a:r>
              <a:rPr lang="cs-CZ" sz="2800" dirty="0" smtClean="0">
                <a:solidFill>
                  <a:srgbClr val="0070C0"/>
                </a:solidFill>
              </a:rPr>
              <a:t>.</a:t>
            </a:r>
          </a:p>
          <a:p>
            <a:r>
              <a:rPr lang="cs-CZ" sz="2400" dirty="0" smtClean="0">
                <a:solidFill>
                  <a:srgbClr val="002060"/>
                </a:solidFill>
              </a:rPr>
              <a:t>Při  určování  životnosti  si  mohu  pomoci  ukazovacím  zájmenem TY.</a:t>
            </a:r>
            <a:endParaRPr lang="cs-CZ" sz="2000" dirty="0" smtClean="0">
              <a:solidFill>
                <a:srgbClr val="002060"/>
              </a:solidFill>
            </a:endParaRPr>
          </a:p>
          <a:p>
            <a:r>
              <a:rPr lang="cs-CZ" sz="2000" dirty="0" smtClean="0">
                <a:solidFill>
                  <a:srgbClr val="002060"/>
                </a:solidFill>
              </a:rPr>
              <a:t>Např. Sluneční paprsky ozářily krajinu. Drahokamy se překrásně třpytily</a:t>
            </a:r>
            <a:endParaRPr lang="cs-CZ" sz="2400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cs-CZ" sz="2000" dirty="0"/>
          </a:p>
        </p:txBody>
      </p:sp>
      <p:pic>
        <p:nvPicPr>
          <p:cNvPr id="2050" name="Picture 2" descr="C:\Documents and Settings\xp\Local Settings\Temporary Internet Files\Content.IE5\P56S2URS\MC90043820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4725144"/>
            <a:ext cx="1368152" cy="1370532"/>
          </a:xfrm>
          <a:prstGeom prst="rect">
            <a:avLst/>
          </a:prstGeom>
          <a:noFill/>
        </p:spPr>
      </p:pic>
      <p:pic>
        <p:nvPicPr>
          <p:cNvPr id="2051" name="Picture 3" descr="C:\Documents and Settings\xp\Local Settings\Temporary Internet Files\Content.IE5\3Z3ZOWXU\MM90028275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404664"/>
            <a:ext cx="969640" cy="9696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2000" dirty="0" smtClean="0"/>
              <a:t>PODMĚT RODU MUŽSKÉHO - SHRNUTÍ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Doplň.</a:t>
            </a:r>
          </a:p>
          <a:p>
            <a:endParaRPr lang="cs-CZ" sz="2000" dirty="0"/>
          </a:p>
          <a:p>
            <a:r>
              <a:rPr lang="cs-CZ" sz="2000" dirty="0" smtClean="0"/>
              <a:t>Ráno vyjel__ autobusy ze Smíchovského nádraží. Orli létal__ v povětří.</a:t>
            </a:r>
          </a:p>
          <a:p>
            <a:r>
              <a:rPr lang="cs-CZ" sz="2000" dirty="0" smtClean="0"/>
              <a:t>Krokodýli cenil__ ostré zuby. Vlaky houkal__ a vjel__ do tunelu.  Od severu</a:t>
            </a:r>
          </a:p>
          <a:p>
            <a:r>
              <a:rPr lang="cs-CZ" sz="2000" dirty="0"/>
              <a:t>v</a:t>
            </a:r>
            <a:r>
              <a:rPr lang="cs-CZ" sz="2000" dirty="0" smtClean="0"/>
              <a:t>anul__ studené větry. Motocykly se rychle rozjel__. Stráže hlídal__ sklady</a:t>
            </a:r>
          </a:p>
          <a:p>
            <a:r>
              <a:rPr lang="cs-CZ" sz="2000" dirty="0" smtClean="0"/>
              <a:t>se zbožím. Hadi se schoval__ pod kořeny stromů. Kohouti časně ráno</a:t>
            </a:r>
          </a:p>
          <a:p>
            <a:r>
              <a:rPr lang="cs-CZ" sz="2000" dirty="0" smtClean="0"/>
              <a:t> zakokrhal__. Na stolech stál__ nové počítače. U rybníka nás obtěžoval__ </a:t>
            </a:r>
          </a:p>
          <a:p>
            <a:r>
              <a:rPr lang="cs-CZ" sz="2000" dirty="0" smtClean="0"/>
              <a:t>Ovádi. </a:t>
            </a:r>
            <a:endParaRPr lang="cs-CZ" sz="2000" dirty="0"/>
          </a:p>
        </p:txBody>
      </p:sp>
      <p:pic>
        <p:nvPicPr>
          <p:cNvPr id="3076" name="Picture 4" descr="C:\Documents and Settings\xp\Local Settings\Temporary Internet Files\Content.IE5\3Z3ZOWXU\MC90021522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4365104"/>
            <a:ext cx="1800200" cy="1577573"/>
          </a:xfrm>
          <a:prstGeom prst="rect">
            <a:avLst/>
          </a:prstGeom>
          <a:noFill/>
        </p:spPr>
      </p:pic>
      <p:pic>
        <p:nvPicPr>
          <p:cNvPr id="3078" name="Picture 6" descr="C:\Documents and Settings\xp\Local Settings\Temporary Internet Files\Content.IE5\P56S2URS\MM90028287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332656"/>
            <a:ext cx="1008112" cy="10148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ANOTACE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Materiál  je určen pro žáky 4.ročníku.</a:t>
            </a:r>
          </a:p>
          <a:p>
            <a:r>
              <a:rPr lang="cs-CZ" sz="2000" dirty="0" smtClean="0"/>
              <a:t>Zde najdeme shrnutí učiva – shoda přísudku s podmětem rodu mužského.</a:t>
            </a:r>
          </a:p>
          <a:p>
            <a:r>
              <a:rPr lang="cs-CZ" sz="2000" dirty="0" smtClean="0"/>
              <a:t>Následuje doplňovací cvičení, kde si žáci své znalosti ověří.</a:t>
            </a:r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r>
              <a:rPr lang="cs-CZ" sz="2000" dirty="0" smtClean="0"/>
              <a:t>Použité zdroje:</a:t>
            </a:r>
          </a:p>
          <a:p>
            <a:r>
              <a:rPr lang="cs-CZ" sz="2000" dirty="0" smtClean="0"/>
              <a:t>http://office.Microsoft.</a:t>
            </a:r>
            <a:r>
              <a:rPr lang="cs-CZ" sz="2000" dirty="0" err="1" smtClean="0"/>
              <a:t>com</a:t>
            </a:r>
            <a:r>
              <a:rPr lang="cs-CZ" sz="2000" dirty="0" smtClean="0"/>
              <a:t> </a:t>
            </a:r>
          </a:p>
          <a:p>
            <a:endParaRPr lang="cs-CZ" sz="2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204</Words>
  <Application>Microsoft Office PowerPoint</Application>
  <PresentationFormat>Předvádění na obrazovce (4:3)</PresentationFormat>
  <Paragraphs>38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Snímek 1</vt:lpstr>
      <vt:lpstr>PODMĚT RODU MUŽSKÉHO - SHRNUTÍ</vt:lpstr>
      <vt:lpstr>PODMĚT RODU MUŽSKÉHO - SHRNUTÍ</vt:lpstr>
      <vt:lpstr>PODMĚT RODU MUŽSKÉHO - SHRNUTÍ</vt:lpstr>
      <vt:lpstr>ANOTACE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Dell610</dc:creator>
  <cp:lastModifiedBy>Dell610</cp:lastModifiedBy>
  <cp:revision>4</cp:revision>
  <dcterms:created xsi:type="dcterms:W3CDTF">2013-06-03T18:39:52Z</dcterms:created>
  <dcterms:modified xsi:type="dcterms:W3CDTF">2013-06-03T19:18:48Z</dcterms:modified>
</cp:coreProperties>
</file>