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PODMĚT RODU MUŽSKÉHO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VY_32_INOVACE_18_SHODA PŘÍSUDKU S PODM.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1E5472-51EF-459C-9336-ABB6AE358B88}" type="presOf" srcId="{4C35D32F-0EAB-4CD7-82EE-45574DC2A586}" destId="{890E4F0B-2866-4A3F-A3C7-2A14B1797930}" srcOrd="1" destOrd="0" presId="urn:microsoft.com/office/officeart/2005/8/layout/target3"/>
    <dgm:cxn modelId="{8A66873D-74FB-47DA-B36E-C77D1BFD8F9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00EE19D-2A80-4763-8C45-293676031D6F}" type="presOf" srcId="{B651F6E3-6281-48DB-9319-2AEAFDAE7572}" destId="{6BB5E863-4638-4E1D-BFDE-399D028AC4ED}" srcOrd="1" destOrd="0" presId="urn:microsoft.com/office/officeart/2005/8/layout/target3"/>
    <dgm:cxn modelId="{8FCDB8B9-1441-44CB-8F2C-1A42DB87CE04}" type="presOf" srcId="{D1D4F407-5343-4D3F-B5B9-D407B03CAEB4}" destId="{AED2198E-93D5-4001-81B4-73124B309672}" srcOrd="1" destOrd="0" presId="urn:microsoft.com/office/officeart/2005/8/layout/target3"/>
    <dgm:cxn modelId="{41A3D6D2-8D1C-43E5-822E-8BF0EA9E5542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BB7BEF-345A-4E4F-9864-5F2531801C23}" type="presOf" srcId="{D1D4F407-5343-4D3F-B5B9-D407B03CAEB4}" destId="{D005CE8C-CC26-4C3E-AC11-E15060ECD759}" srcOrd="0" destOrd="0" presId="urn:microsoft.com/office/officeart/2005/8/layout/target3"/>
    <dgm:cxn modelId="{198227F4-26F7-4661-BEC0-80D18D6A2B4A}" type="presOf" srcId="{B651F6E3-6281-48DB-9319-2AEAFDAE7572}" destId="{619D679B-A015-4ECF-8348-D1034C574F40}" srcOrd="0" destOrd="0" presId="urn:microsoft.com/office/officeart/2005/8/layout/target3"/>
    <dgm:cxn modelId="{63D76F5F-3820-4640-805C-A0C766D4295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BB1C0E0-5FBB-4BE7-BD4F-AEA069D3E8F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D809532-5A9F-46D3-80A0-8C556585C841}" type="presOf" srcId="{D8197B8C-B260-4A16-BDF4-0947B075E274}" destId="{5A5FFA88-C948-4069-8E93-59FA12366E83}" srcOrd="1" destOrd="0" presId="urn:microsoft.com/office/officeart/2005/8/layout/target3"/>
    <dgm:cxn modelId="{49E76E07-16C9-47F4-B7B0-EC5840AD6547}" type="presOf" srcId="{4C35D32F-0EAB-4CD7-82EE-45574DC2A586}" destId="{8BEBB6EC-1DAA-4CAC-8A25-BC0FCBD5DBD5}" srcOrd="0" destOrd="0" presId="urn:microsoft.com/office/officeart/2005/8/layout/target3"/>
    <dgm:cxn modelId="{B447F5B2-21EC-4C3C-A2BE-139ED43B7960}" type="presParOf" srcId="{333A1088-737F-45CB-B68E-254E46348037}" destId="{F5ABB229-8D3B-4694-996A-96F23CF14429}" srcOrd="0" destOrd="0" presId="urn:microsoft.com/office/officeart/2005/8/layout/target3"/>
    <dgm:cxn modelId="{57F8BCF3-2BBC-41E2-B0D4-2F0DB6A4CF64}" type="presParOf" srcId="{333A1088-737F-45CB-B68E-254E46348037}" destId="{F41139FD-01EE-4571-8B17-4FB00FC51163}" srcOrd="1" destOrd="0" presId="urn:microsoft.com/office/officeart/2005/8/layout/target3"/>
    <dgm:cxn modelId="{73964A93-EAA1-4C81-B27B-AA65F56A7823}" type="presParOf" srcId="{333A1088-737F-45CB-B68E-254E46348037}" destId="{D005CE8C-CC26-4C3E-AC11-E15060ECD759}" srcOrd="2" destOrd="0" presId="urn:microsoft.com/office/officeart/2005/8/layout/target3"/>
    <dgm:cxn modelId="{2C010BE3-DEF3-49DD-B108-822FBB992CBE}" type="presParOf" srcId="{333A1088-737F-45CB-B68E-254E46348037}" destId="{2C702D82-9B77-49B7-9568-BB8EB47C3372}" srcOrd="3" destOrd="0" presId="urn:microsoft.com/office/officeart/2005/8/layout/target3"/>
    <dgm:cxn modelId="{60B80CA0-9FC1-4EC2-9554-3072B6086570}" type="presParOf" srcId="{333A1088-737F-45CB-B68E-254E46348037}" destId="{A52A0455-90FF-4808-ABD0-F02540D31D5A}" srcOrd="4" destOrd="0" presId="urn:microsoft.com/office/officeart/2005/8/layout/target3"/>
    <dgm:cxn modelId="{D0856E51-7732-40FB-8925-BF53179AFECD}" type="presParOf" srcId="{333A1088-737F-45CB-B68E-254E46348037}" destId="{6140AFEC-043D-4C43-A2F9-D0F5331DF3A3}" srcOrd="5" destOrd="0" presId="urn:microsoft.com/office/officeart/2005/8/layout/target3"/>
    <dgm:cxn modelId="{E8C871C9-4CDE-4A70-A7A3-C1DB8047CE5F}" type="presParOf" srcId="{333A1088-737F-45CB-B68E-254E46348037}" destId="{9358AC05-5D7D-4327-9F80-1AD486AEA664}" srcOrd="6" destOrd="0" presId="urn:microsoft.com/office/officeart/2005/8/layout/target3"/>
    <dgm:cxn modelId="{B9CB341C-25AA-44B2-9F6F-BFE54B0E2609}" type="presParOf" srcId="{333A1088-737F-45CB-B68E-254E46348037}" destId="{313FC574-E1CD-4FB4-B054-0B805CE0447D}" srcOrd="7" destOrd="0" presId="urn:microsoft.com/office/officeart/2005/8/layout/target3"/>
    <dgm:cxn modelId="{F3697BF0-AC50-4303-A95D-853CB404F44D}" type="presParOf" srcId="{333A1088-737F-45CB-B68E-254E46348037}" destId="{619D679B-A015-4ECF-8348-D1034C574F40}" srcOrd="8" destOrd="0" presId="urn:microsoft.com/office/officeart/2005/8/layout/target3"/>
    <dgm:cxn modelId="{38AAB8AA-2DD1-44ED-BF6B-C57879A0493B}" type="presParOf" srcId="{333A1088-737F-45CB-B68E-254E46348037}" destId="{322283A8-4A27-4CDA-BAE3-F381106A9174}" srcOrd="9" destOrd="0" presId="urn:microsoft.com/office/officeart/2005/8/layout/target3"/>
    <dgm:cxn modelId="{7B595ECA-B194-438A-8E63-049D4B96F535}" type="presParOf" srcId="{333A1088-737F-45CB-B68E-254E46348037}" destId="{FFC9F71D-1B4F-4AD9-A4A6-86ADEFC8AF5C}" srcOrd="10" destOrd="0" presId="urn:microsoft.com/office/officeart/2005/8/layout/target3"/>
    <dgm:cxn modelId="{1483EB05-9AA7-4B01-B1F2-3EBC9AC90AE8}" type="presParOf" srcId="{333A1088-737F-45CB-B68E-254E46348037}" destId="{25B08C86-7E15-44DC-BE7F-FFB55DD49D12}" srcOrd="11" destOrd="0" presId="urn:microsoft.com/office/officeart/2005/8/layout/target3"/>
    <dgm:cxn modelId="{58252620-6316-401E-829B-2FB03E65E11F}" type="presParOf" srcId="{333A1088-737F-45CB-B68E-254E46348037}" destId="{76644BE8-9D7C-4C09-B250-3D10AF48CBB7}" srcOrd="12" destOrd="0" presId="urn:microsoft.com/office/officeart/2005/8/layout/target3"/>
    <dgm:cxn modelId="{EC4854EC-6C3F-4159-B07A-483F32706DEF}" type="presParOf" srcId="{333A1088-737F-45CB-B68E-254E46348037}" destId="{EE85B701-7295-41C0-BA7A-34D3756A2AE6}" srcOrd="13" destOrd="0" presId="urn:microsoft.com/office/officeart/2005/8/layout/target3"/>
    <dgm:cxn modelId="{30BE9779-2004-4678-A247-0C08A7DEF7CD}" type="presParOf" srcId="{333A1088-737F-45CB-B68E-254E46348037}" destId="{8BEBB6EC-1DAA-4CAC-8A25-BC0FCBD5DBD5}" srcOrd="14" destOrd="0" presId="urn:microsoft.com/office/officeart/2005/8/layout/target3"/>
    <dgm:cxn modelId="{4BA2FAAA-6ED7-4E1C-8736-89EC2E228C0E}" type="presParOf" srcId="{333A1088-737F-45CB-B68E-254E46348037}" destId="{AED2198E-93D5-4001-81B4-73124B309672}" srcOrd="15" destOrd="0" presId="urn:microsoft.com/office/officeart/2005/8/layout/target3"/>
    <dgm:cxn modelId="{C9CC462C-9BC6-4E9E-B3AF-BDF069A5A3FB}" type="presParOf" srcId="{333A1088-737F-45CB-B68E-254E46348037}" destId="{2BE915AB-18AA-4053-B92C-3BFC9ED204BB}" srcOrd="16" destOrd="0" presId="urn:microsoft.com/office/officeart/2005/8/layout/target3"/>
    <dgm:cxn modelId="{023E010A-981F-4DAE-A137-65F6A043E8C9}" type="presParOf" srcId="{333A1088-737F-45CB-B68E-254E46348037}" destId="{6BB5E863-4638-4E1D-BFDE-399D028AC4ED}" srcOrd="17" destOrd="0" presId="urn:microsoft.com/office/officeart/2005/8/layout/target3"/>
    <dgm:cxn modelId="{CF20E763-4ED4-4EF0-82C6-D68D39F539EB}" type="presParOf" srcId="{333A1088-737F-45CB-B68E-254E46348037}" destId="{5A5FFA88-C948-4069-8E93-59FA12366E83}" srcOrd="18" destOrd="0" presId="urn:microsoft.com/office/officeart/2005/8/layout/target3"/>
    <dgm:cxn modelId="{703D526A-CA3C-452E-B6DF-E644910D573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VY_32_INOVACE_18_SHODA PŘÍSUDKU S PODM.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PODMĚT RODU MUŽSKÉHO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7492C-B69B-48BE-B6CD-B42C5CBC865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978EC1-9756-447B-95EE-DB16090D0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24F09-F781-4529-A63E-18D1E8202FDA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E9D9B-9557-4ED3-94A7-D22A7A551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4.ročníku.</a:t>
            </a:r>
          </a:p>
          <a:p>
            <a:r>
              <a:rPr lang="cs-CZ" sz="2000" dirty="0" smtClean="0"/>
              <a:t>Obsahuje  shrnující  informace  týkající se shody přísudku  </a:t>
            </a:r>
            <a:r>
              <a:rPr lang="cs-CZ" sz="2000" dirty="0" smtClean="0"/>
              <a:t>                                      s  </a:t>
            </a:r>
            <a:r>
              <a:rPr lang="cs-CZ" sz="2000" dirty="0" smtClean="0"/>
              <a:t>několikanásobným  podmětem.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</a:t>
            </a:r>
            <a:r>
              <a:rPr lang="cs-CZ" sz="2000" dirty="0" smtClean="0"/>
              <a:t>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NĚKOLIKANÁSOBNÝ PODMĚT - SHRNUTÍ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endParaRPr lang="cs-CZ" sz="2000" b="1" dirty="0" smtClean="0">
              <a:solidFill>
                <a:srgbClr val="FFC000"/>
              </a:solidFill>
              <a:latin typeface="Bradley Hand ITC" pitchFamily="66" charset="0"/>
            </a:endParaRPr>
          </a:p>
          <a:p>
            <a:r>
              <a:rPr lang="cs-CZ" sz="2000" b="1" dirty="0" smtClean="0">
                <a:solidFill>
                  <a:srgbClr val="FFC000"/>
                </a:solidFill>
                <a:latin typeface="Kristen ITC" pitchFamily="66" charset="0"/>
              </a:rPr>
              <a:t>JSOU – LI  VE  VĚTĚ  PODMĚTY  RODU  </a:t>
            </a:r>
            <a:r>
              <a:rPr lang="cs-CZ" sz="2000" b="1" dirty="0" smtClean="0">
                <a:solidFill>
                  <a:srgbClr val="0070C0"/>
                </a:solidFill>
                <a:latin typeface="Kristen ITC" pitchFamily="66" charset="0"/>
              </a:rPr>
              <a:t>MUŽSKÉHO</a:t>
            </a:r>
            <a:r>
              <a:rPr lang="cs-CZ" sz="2000" b="1" dirty="0" smtClean="0">
                <a:solidFill>
                  <a:srgbClr val="FFC000"/>
                </a:solidFill>
                <a:latin typeface="Kristen ITC" pitchFamily="66" charset="0"/>
              </a:rPr>
              <a:t>  </a:t>
            </a:r>
          </a:p>
          <a:p>
            <a:endParaRPr lang="cs-CZ" sz="2000" b="1" dirty="0" smtClean="0">
              <a:solidFill>
                <a:srgbClr val="FFC000"/>
              </a:solidFill>
              <a:latin typeface="Kristen ITC" pitchFamily="66" charset="0"/>
            </a:endParaRPr>
          </a:p>
          <a:p>
            <a:r>
              <a:rPr lang="cs-CZ" sz="2000" b="1" dirty="0" smtClean="0">
                <a:solidFill>
                  <a:srgbClr val="0070C0"/>
                </a:solidFill>
                <a:latin typeface="Kristen ITC" pitchFamily="66" charset="0"/>
              </a:rPr>
              <a:t>ŽIVOTNÉHO</a:t>
            </a:r>
            <a:r>
              <a:rPr lang="cs-CZ" sz="2000" b="1" dirty="0" smtClean="0">
                <a:solidFill>
                  <a:srgbClr val="FFC000"/>
                </a:solidFill>
                <a:latin typeface="Kristen ITC" pitchFamily="66" charset="0"/>
              </a:rPr>
              <a:t>  A  </a:t>
            </a:r>
            <a:r>
              <a:rPr lang="cs-CZ" sz="2000" b="1" dirty="0" smtClean="0">
                <a:solidFill>
                  <a:srgbClr val="0070C0"/>
                </a:solidFill>
                <a:latin typeface="Kristen ITC" pitchFamily="66" charset="0"/>
              </a:rPr>
              <a:t>ŽENSKÉHO</a:t>
            </a:r>
            <a:r>
              <a:rPr lang="cs-CZ" sz="2000" b="1" dirty="0" smtClean="0">
                <a:solidFill>
                  <a:srgbClr val="FFC000"/>
                </a:solidFill>
                <a:latin typeface="Kristen ITC" pitchFamily="66" charset="0"/>
              </a:rPr>
              <a:t>,  MÁ  PŘEDNOST  ROD  </a:t>
            </a:r>
          </a:p>
          <a:p>
            <a:endParaRPr lang="cs-CZ" sz="2000" b="1" dirty="0">
              <a:solidFill>
                <a:srgbClr val="FFC000"/>
              </a:solidFill>
              <a:latin typeface="Kristen ITC" pitchFamily="66" charset="0"/>
            </a:endParaRPr>
          </a:p>
          <a:p>
            <a:r>
              <a:rPr lang="cs-CZ" sz="2000" b="1" dirty="0" smtClean="0">
                <a:solidFill>
                  <a:srgbClr val="0070C0"/>
                </a:solidFill>
                <a:latin typeface="Kristen ITC" pitchFamily="66" charset="0"/>
              </a:rPr>
              <a:t>MUŽSKÝ</a:t>
            </a:r>
            <a:r>
              <a:rPr lang="cs-CZ" sz="2000" b="1" dirty="0" smtClean="0">
                <a:solidFill>
                  <a:srgbClr val="FFC000"/>
                </a:solidFill>
                <a:latin typeface="Kristen ITC" pitchFamily="66" charset="0"/>
              </a:rPr>
              <a:t>.  V  KONCOVCE  PŘÍČESTÍ  MINULÉHO  </a:t>
            </a:r>
          </a:p>
          <a:p>
            <a:endParaRPr lang="cs-CZ" sz="2000" b="1" dirty="0">
              <a:solidFill>
                <a:srgbClr val="FFC000"/>
              </a:solidFill>
              <a:latin typeface="Kristen ITC" pitchFamily="66" charset="0"/>
            </a:endParaRPr>
          </a:p>
          <a:p>
            <a:r>
              <a:rPr lang="cs-CZ" sz="2000" b="1" dirty="0" smtClean="0">
                <a:solidFill>
                  <a:srgbClr val="FFC000"/>
                </a:solidFill>
                <a:latin typeface="Kristen ITC" pitchFamily="66" charset="0"/>
              </a:rPr>
              <a:t>PÍŠEME                                </a:t>
            </a:r>
            <a:r>
              <a:rPr lang="cs-CZ" sz="4000" b="1" dirty="0" smtClean="0">
                <a:solidFill>
                  <a:srgbClr val="0070C0"/>
                </a:solidFill>
                <a:latin typeface="Kristen ITC" pitchFamily="66" charset="0"/>
              </a:rPr>
              <a:t>-i</a:t>
            </a:r>
            <a:r>
              <a:rPr lang="cs-CZ" sz="4000" b="1" dirty="0" smtClean="0">
                <a:solidFill>
                  <a:srgbClr val="FFC000"/>
                </a:solidFill>
                <a:latin typeface="Kristen ITC" pitchFamily="66" charset="0"/>
              </a:rPr>
              <a:t>.</a:t>
            </a:r>
            <a:endParaRPr lang="cs-CZ" sz="2000" b="1" dirty="0" smtClean="0">
              <a:solidFill>
                <a:srgbClr val="FFC000"/>
              </a:solidFill>
            </a:endParaRPr>
          </a:p>
          <a:p>
            <a:r>
              <a:rPr lang="cs-CZ" sz="2000" dirty="0" smtClean="0"/>
              <a:t>Např.  </a:t>
            </a:r>
            <a:r>
              <a:rPr lang="cs-CZ" sz="2000" u="sng" dirty="0" smtClean="0"/>
              <a:t>Prodavači </a:t>
            </a:r>
            <a:r>
              <a:rPr lang="cs-CZ" sz="2000" dirty="0" smtClean="0"/>
              <a:t> a  prodavačky  nabízel</a:t>
            </a:r>
            <a:r>
              <a:rPr lang="cs-CZ" sz="2000" u="sng" dirty="0" smtClean="0"/>
              <a:t>i</a:t>
            </a:r>
            <a:r>
              <a:rPr lang="cs-CZ" sz="2000" dirty="0" smtClean="0"/>
              <a:t>  ovoce.</a:t>
            </a:r>
            <a:r>
              <a:rPr lang="cs-CZ" sz="2000" dirty="0"/>
              <a:t> </a:t>
            </a:r>
            <a:r>
              <a:rPr lang="cs-CZ" sz="2000" dirty="0" smtClean="0"/>
              <a:t>Slepice  a  </a:t>
            </a:r>
            <a:r>
              <a:rPr lang="cs-CZ" sz="2000" u="sng" dirty="0" smtClean="0"/>
              <a:t>kohouti</a:t>
            </a:r>
            <a:r>
              <a:rPr lang="cs-CZ" sz="2000" dirty="0" smtClean="0"/>
              <a:t>  	 	  pobíhal</a:t>
            </a:r>
            <a:r>
              <a:rPr lang="cs-CZ" sz="2000" u="sng" dirty="0" smtClean="0"/>
              <a:t>i </a:t>
            </a:r>
            <a:r>
              <a:rPr lang="cs-CZ" sz="2000" dirty="0" smtClean="0"/>
              <a:t> po  dvoře.</a:t>
            </a:r>
          </a:p>
          <a:p>
            <a:pPr lvl="2"/>
            <a:endParaRPr lang="cs-CZ" sz="1200" dirty="0"/>
          </a:p>
        </p:txBody>
      </p:sp>
      <p:pic>
        <p:nvPicPr>
          <p:cNvPr id="1027" name="Picture 3" descr="C:\Documents and Settings\xp\Local Settings\Temporary Internet Files\Content.IE5\O4KPLS3P\MC9003264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04664"/>
            <a:ext cx="1080120" cy="8888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NĚKOLIKANÁSOBNÝ PODMĚT - SHRNUTÍ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endParaRPr lang="cs-CZ" sz="2000" b="1" dirty="0" smtClean="0">
              <a:latin typeface="Kristen ITC" pitchFamily="66" charset="0"/>
            </a:endParaRPr>
          </a:p>
          <a:p>
            <a:r>
              <a:rPr lang="cs-CZ" sz="2000" dirty="0" smtClean="0">
                <a:latin typeface="Kristen ITC" pitchFamily="66" charset="0"/>
              </a:rPr>
              <a:t>JSOU – LI  VE  VĚTĚ  PODMĚTY  RODU  </a:t>
            </a:r>
            <a:r>
              <a:rPr lang="cs-CZ" sz="2000" dirty="0" smtClean="0">
                <a:solidFill>
                  <a:srgbClr val="0070C0"/>
                </a:solidFill>
                <a:latin typeface="Kristen ITC" pitchFamily="66" charset="0"/>
              </a:rPr>
              <a:t>MUŽSKÉHO  </a:t>
            </a:r>
          </a:p>
          <a:p>
            <a:endParaRPr lang="cs-CZ" sz="2000" dirty="0">
              <a:solidFill>
                <a:srgbClr val="0070C0"/>
              </a:solidFill>
              <a:latin typeface="Kristen ITC" pitchFamily="66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Kristen ITC" pitchFamily="66" charset="0"/>
              </a:rPr>
              <a:t>ŽIVOTNÉHO</a:t>
            </a:r>
            <a:r>
              <a:rPr lang="cs-CZ" sz="2000" dirty="0" smtClean="0">
                <a:latin typeface="Kristen ITC" pitchFamily="66" charset="0"/>
              </a:rPr>
              <a:t>,  </a:t>
            </a:r>
            <a:r>
              <a:rPr lang="cs-CZ" sz="2000" dirty="0" smtClean="0">
                <a:solidFill>
                  <a:srgbClr val="FFC000"/>
                </a:solidFill>
                <a:latin typeface="Kristen ITC" pitchFamily="66" charset="0"/>
              </a:rPr>
              <a:t>ŽENSKÉHO</a:t>
            </a:r>
            <a:r>
              <a:rPr lang="cs-CZ" sz="2000" dirty="0" smtClean="0">
                <a:latin typeface="Kristen ITC" pitchFamily="66" charset="0"/>
              </a:rPr>
              <a:t>  A  </a:t>
            </a:r>
            <a:r>
              <a:rPr lang="cs-CZ" sz="2000" dirty="0" smtClean="0">
                <a:solidFill>
                  <a:srgbClr val="FF0000"/>
                </a:solidFill>
                <a:latin typeface="Kristen ITC" pitchFamily="66" charset="0"/>
              </a:rPr>
              <a:t>STŘEDNÍHO</a:t>
            </a:r>
            <a:r>
              <a:rPr lang="cs-CZ" sz="2000" dirty="0" smtClean="0">
                <a:latin typeface="Kristen ITC" pitchFamily="66" charset="0"/>
              </a:rPr>
              <a:t>, MÁ  </a:t>
            </a:r>
          </a:p>
          <a:p>
            <a:endParaRPr lang="cs-CZ" sz="2000" dirty="0">
              <a:latin typeface="Kristen ITC" pitchFamily="66" charset="0"/>
            </a:endParaRPr>
          </a:p>
          <a:p>
            <a:r>
              <a:rPr lang="cs-CZ" sz="2000" dirty="0" smtClean="0">
                <a:latin typeface="Kristen ITC" pitchFamily="66" charset="0"/>
              </a:rPr>
              <a:t>PŘEDNOST  ROD 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Kristen ITC" pitchFamily="66" charset="0"/>
              </a:rPr>
              <a:t>MUŽSKÝ</a:t>
            </a:r>
            <a:r>
              <a:rPr lang="cs-CZ" sz="2000" dirty="0" smtClean="0">
                <a:latin typeface="Kristen ITC" pitchFamily="66" charset="0"/>
              </a:rPr>
              <a:t>. V  KONCOVCE  PŘÍČESTÍ</a:t>
            </a:r>
          </a:p>
          <a:p>
            <a:endParaRPr lang="cs-CZ" sz="2000" dirty="0">
              <a:latin typeface="Kristen ITC" pitchFamily="66" charset="0"/>
            </a:endParaRPr>
          </a:p>
          <a:p>
            <a:r>
              <a:rPr lang="cs-CZ" sz="2000" dirty="0" smtClean="0">
                <a:latin typeface="Kristen ITC" pitchFamily="66" charset="0"/>
              </a:rPr>
              <a:t>MINULÉHO  BUDE 		</a:t>
            </a:r>
            <a:r>
              <a:rPr lang="cs-CZ" sz="4000" dirty="0" smtClean="0">
                <a:solidFill>
                  <a:srgbClr val="FF0000"/>
                </a:solidFill>
                <a:latin typeface="Kristen ITC" pitchFamily="66" charset="0"/>
              </a:rPr>
              <a:t>i.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Např.  </a:t>
            </a:r>
            <a:r>
              <a:rPr lang="cs-CZ" sz="2000" u="sng" dirty="0" smtClean="0"/>
              <a:t>Kohouti</a:t>
            </a:r>
            <a:r>
              <a:rPr lang="cs-CZ" sz="2000" dirty="0" smtClean="0"/>
              <a:t>,  slepice  a  kuřata  spali  v kurníku.  Telata, </a:t>
            </a:r>
            <a:r>
              <a:rPr lang="cs-CZ" sz="2000" u="sng" dirty="0" smtClean="0"/>
              <a:t>krocani</a:t>
            </a:r>
            <a:r>
              <a:rPr lang="cs-CZ" sz="2000" dirty="0" smtClean="0"/>
              <a:t>  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perličky pobíhali  po  dvoře.</a:t>
            </a:r>
            <a:endParaRPr lang="cs-CZ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NĚKOLIKANÁSOBNÝ PODMĚT - SHRNUTÍ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endParaRPr lang="cs-CZ" sz="2000" dirty="0" smtClean="0">
              <a:latin typeface="Kristen ITC" pitchFamily="66" charset="0"/>
            </a:endParaRPr>
          </a:p>
          <a:p>
            <a:r>
              <a:rPr lang="cs-CZ" sz="2000" dirty="0" smtClean="0">
                <a:latin typeface="Kristen ITC" pitchFamily="66" charset="0"/>
              </a:rPr>
              <a:t>JESTLIŽE  </a:t>
            </a:r>
            <a:r>
              <a:rPr lang="cs-CZ" sz="2000" dirty="0" smtClean="0">
                <a:solidFill>
                  <a:srgbClr val="0070C0"/>
                </a:solidFill>
                <a:latin typeface="Kristen ITC" pitchFamily="66" charset="0"/>
              </a:rPr>
              <a:t>NENÍ  ŽÁDNÝ  Z  PODMĚTŮ  RODU  </a:t>
            </a:r>
          </a:p>
          <a:p>
            <a:endParaRPr lang="cs-CZ" sz="2000" dirty="0">
              <a:solidFill>
                <a:srgbClr val="0070C0"/>
              </a:solidFill>
              <a:latin typeface="Kristen ITC" pitchFamily="66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Kristen ITC" pitchFamily="66" charset="0"/>
              </a:rPr>
              <a:t>MUŽSKÉHO  ŽIVOTNÉHO</a:t>
            </a:r>
            <a:r>
              <a:rPr lang="cs-CZ" sz="2000" dirty="0" smtClean="0">
                <a:latin typeface="Kristen ITC" pitchFamily="66" charset="0"/>
              </a:rPr>
              <a:t>,  PÍŠEME  V  KONCOVCE  </a:t>
            </a:r>
          </a:p>
          <a:p>
            <a:endParaRPr lang="cs-CZ" sz="2000" dirty="0">
              <a:latin typeface="Kristen ITC" pitchFamily="66" charset="0"/>
            </a:endParaRPr>
          </a:p>
          <a:p>
            <a:r>
              <a:rPr lang="cs-CZ" sz="2000" dirty="0" smtClean="0">
                <a:latin typeface="Kristen ITC" pitchFamily="66" charset="0"/>
              </a:rPr>
              <a:t>PŘÍČESTÍ  MINULÉHO  </a:t>
            </a:r>
            <a:r>
              <a:rPr lang="cs-CZ" sz="4000" dirty="0" smtClean="0">
                <a:solidFill>
                  <a:srgbClr val="FF0000"/>
                </a:solidFill>
                <a:latin typeface="Kristen ITC" pitchFamily="66" charset="0"/>
              </a:rPr>
              <a:t>	</a:t>
            </a:r>
            <a:r>
              <a:rPr lang="cs-CZ" sz="4000" dirty="0" smtClean="0">
                <a:solidFill>
                  <a:srgbClr val="FF0000"/>
                </a:solidFill>
                <a:latin typeface="Kristen ITC" pitchFamily="66" charset="0"/>
              </a:rPr>
              <a:t>-</a:t>
            </a:r>
            <a:r>
              <a:rPr lang="cs-CZ" sz="4000" dirty="0" err="1" smtClean="0">
                <a:solidFill>
                  <a:srgbClr val="FF0000"/>
                </a:solidFill>
                <a:latin typeface="Kristen ITC" pitchFamily="66" charset="0"/>
              </a:rPr>
              <a:t>y</a:t>
            </a:r>
            <a:r>
              <a:rPr lang="cs-CZ" sz="4000" dirty="0" smtClean="0">
                <a:solidFill>
                  <a:srgbClr val="FF0000"/>
                </a:solidFill>
                <a:latin typeface="Kristen ITC" pitchFamily="66" charset="0"/>
              </a:rPr>
              <a:t>.</a:t>
            </a:r>
            <a:endParaRPr lang="cs-CZ" sz="4000" dirty="0" smtClean="0">
              <a:solidFill>
                <a:srgbClr val="FF0000"/>
              </a:solidFill>
              <a:latin typeface="Kristen ITC" pitchFamily="66" charset="0"/>
            </a:endParaRPr>
          </a:p>
          <a:p>
            <a:endParaRPr lang="cs-CZ" sz="4000" dirty="0">
              <a:solidFill>
                <a:srgbClr val="FF0000"/>
              </a:solidFill>
              <a:latin typeface="Kristen ITC" pitchFamily="66" charset="0"/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Např.  Stoly,  křesla  a  židle  stály  u  stěny.  Slepice  a  kuřata  zobaly  zrní</a:t>
            </a:r>
          </a:p>
          <a:p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   Krávy  a  telata  byly  nakrmeny.  Ve  skříni  visely  košile  a  kabáty.</a:t>
            </a:r>
            <a:endParaRPr lang="cs-CZ" sz="2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136</Words>
  <Application>Microsoft Office PowerPoint</Application>
  <PresentationFormat>Předvádění na obrazovce (4:3)</PresentationFormat>
  <Paragraphs>50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ANOTACE</vt:lpstr>
      <vt:lpstr>NĚKOLIKANÁSOBNÝ PODMĚT - SHRNUTÍ</vt:lpstr>
      <vt:lpstr>NĚKOLIKANÁSOBNÝ PODMĚT - SHRNUTÍ</vt:lpstr>
      <vt:lpstr>NĚKOLIKANÁSOBNÝ PODMĚT - SHRNUTÍ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5</cp:revision>
  <dcterms:created xsi:type="dcterms:W3CDTF">2013-06-03T19:40:52Z</dcterms:created>
  <dcterms:modified xsi:type="dcterms:W3CDTF">2013-06-06T11:29:25Z</dcterms:modified>
</cp:coreProperties>
</file>