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62" r:id="rId4"/>
    <p:sldId id="259" r:id="rId5"/>
    <p:sldId id="260" r:id="rId6"/>
    <p:sldId id="261" r:id="rId7"/>
    <p:sldId id="257" r:id="rId8"/>
    <p:sldId id="265" r:id="rId9"/>
    <p:sldId id="266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8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E4997-3804-45C5-B431-48091A5250C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756A0-0E75-43D7-9D78-1BC7A5249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E4997-3804-45C5-B431-48091A5250C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756A0-0E75-43D7-9D78-1BC7A5249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E4997-3804-45C5-B431-48091A5250C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756A0-0E75-43D7-9D78-1BC7A5249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E4997-3804-45C5-B431-48091A5250C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756A0-0E75-43D7-9D78-1BC7A5249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E4997-3804-45C5-B431-48091A5250C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756A0-0E75-43D7-9D78-1BC7A5249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E4997-3804-45C5-B431-48091A5250C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756A0-0E75-43D7-9D78-1BC7A5249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E4997-3804-45C5-B431-48091A5250C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756A0-0E75-43D7-9D78-1BC7A5249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E4997-3804-45C5-B431-48091A5250C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756A0-0E75-43D7-9D78-1BC7A5249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E4997-3804-45C5-B431-48091A5250C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756A0-0E75-43D7-9D78-1BC7A5249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E4997-3804-45C5-B431-48091A5250C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756A0-0E75-43D7-9D78-1BC7A5249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E4997-3804-45C5-B431-48091A5250C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756A0-0E75-43D7-9D78-1BC7A5249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6DE4997-3804-45C5-B431-48091A5250C2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89756A0-0E75-43D7-9D78-1BC7A5249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2544" y="548680"/>
            <a:ext cx="3767138" cy="13287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Obdélník 2"/>
          <p:cNvSpPr/>
          <p:nvPr/>
        </p:nvSpPr>
        <p:spPr>
          <a:xfrm>
            <a:off x="3095067" y="2875002"/>
            <a:ext cx="30648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/>
              <a:t>VY </a:t>
            </a:r>
            <a:r>
              <a:rPr lang="cs-CZ" smtClean="0"/>
              <a:t>__III/2__ </a:t>
            </a:r>
            <a:r>
              <a:rPr lang="cs-CZ"/>
              <a:t>INOVACE </a:t>
            </a:r>
            <a:r>
              <a:rPr lang="cs-CZ" smtClean="0"/>
              <a:t>__237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0" y="3244334"/>
            <a:ext cx="9143999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r>
              <a:rPr lang="cs-CZ" sz="40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Poloha </a:t>
            </a:r>
            <a:r>
              <a:rPr lang="cs-CZ" sz="4000" b="1" dirty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ČR ve světě a v Evropě</a:t>
            </a:r>
          </a:p>
        </p:txBody>
      </p:sp>
    </p:spTree>
    <p:extLst>
      <p:ext uri="{BB962C8B-B14F-4D97-AF65-F5344CB8AC3E}">
        <p14:creationId xmlns:p14="http://schemas.microsoft.com/office/powerpoint/2010/main" val="804275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27112878"/>
              </p:ext>
            </p:extLst>
          </p:nvPr>
        </p:nvGraphicFramePr>
        <p:xfrm>
          <a:off x="899592" y="1556792"/>
          <a:ext cx="7128792" cy="5014927"/>
        </p:xfrm>
        <a:graphic>
          <a:graphicData uri="http://schemas.openxmlformats.org/drawingml/2006/table">
            <a:tbl>
              <a:tblPr/>
              <a:tblGrid>
                <a:gridCol w="1583791"/>
                <a:gridCol w="5545001"/>
              </a:tblGrid>
              <a:tr h="24963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 Black" pitchFamily="34" charset="0"/>
                          <a:ea typeface="Calibri"/>
                          <a:cs typeface="Times New Roman"/>
                        </a:rPr>
                        <a:t>Autor DUM</a:t>
                      </a:r>
                      <a:r>
                        <a:rPr lang="cs-CZ" sz="1100" baseline="0" dirty="0" smtClean="0">
                          <a:latin typeface="Arial Black" pitchFamily="34" charset="0"/>
                          <a:ea typeface="Calibri"/>
                          <a:cs typeface="Times New Roman"/>
                        </a:rPr>
                        <a:t> 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 Black" pitchFamily="34" charset="0"/>
                          <a:ea typeface="Calibri"/>
                          <a:cs typeface="Times New Roman"/>
                        </a:rPr>
                        <a:t>Alena</a:t>
                      </a:r>
                      <a:r>
                        <a:rPr lang="cs-CZ" sz="1100" baseline="0" dirty="0" smtClean="0">
                          <a:latin typeface="Arial Black" pitchFamily="34" charset="0"/>
                          <a:ea typeface="Calibri"/>
                          <a:cs typeface="Times New Roman"/>
                        </a:rPr>
                        <a:t> Kopřivová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92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 Black" pitchFamily="34" charset="0"/>
                          <a:ea typeface="Calibri"/>
                          <a:cs typeface="Times New Roman"/>
                        </a:rPr>
                        <a:t>Datum (období) vzniku DUM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 Black" pitchFamily="34" charset="0"/>
                          <a:ea typeface="Calibri"/>
                          <a:cs typeface="Times New Roman"/>
                        </a:rPr>
                        <a:t>20.1.2013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963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 Black" pitchFamily="34" charset="0"/>
                          <a:ea typeface="Calibri"/>
                          <a:cs typeface="Times New Roman"/>
                        </a:rPr>
                        <a:t>Ročník a typ školy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 Black" pitchFamily="34" charset="0"/>
                          <a:ea typeface="Calibri"/>
                          <a:cs typeface="Times New Roman"/>
                        </a:rPr>
                        <a:t>6. ročník základní školy praktické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963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 Black" pitchFamily="34" charset="0"/>
                          <a:ea typeface="Calibri"/>
                          <a:cs typeface="Times New Roman"/>
                        </a:rPr>
                        <a:t>ŠVP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 Black" pitchFamily="34" charset="0"/>
                          <a:ea typeface="Calibri"/>
                          <a:cs typeface="Times New Roman"/>
                        </a:rPr>
                        <a:t>„Učíme se pro život“ ,</a:t>
                      </a:r>
                      <a:r>
                        <a:rPr lang="cs-CZ" sz="1100" baseline="0" dirty="0" smtClean="0">
                          <a:latin typeface="Arial Black" pitchFamily="34" charset="0"/>
                          <a:ea typeface="Calibri"/>
                          <a:cs typeface="Times New Roman"/>
                        </a:rPr>
                        <a:t> č. </a:t>
                      </a:r>
                      <a:r>
                        <a:rPr lang="cs-CZ" sz="1100" baseline="0" dirty="0" err="1" smtClean="0">
                          <a:latin typeface="Arial Black" pitchFamily="34" charset="0"/>
                          <a:ea typeface="Calibri"/>
                          <a:cs typeface="Times New Roman"/>
                        </a:rPr>
                        <a:t>j</a:t>
                      </a:r>
                      <a:r>
                        <a:rPr lang="cs-CZ" sz="1100" baseline="0" dirty="0" smtClean="0">
                          <a:latin typeface="Arial Black" pitchFamily="34" charset="0"/>
                          <a:ea typeface="Calibri"/>
                          <a:cs typeface="Times New Roman"/>
                        </a:rPr>
                        <a:t>. 580/07 RVP pro ZV, příloha pro LMP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963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 Black" pitchFamily="34" charset="0"/>
                          <a:ea typeface="Calibri"/>
                          <a:cs typeface="Times New Roman"/>
                        </a:rPr>
                        <a:t>Vzdělávací oblast 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 Black" pitchFamily="34" charset="0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963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 Black" pitchFamily="34" charset="0"/>
                          <a:ea typeface="Calibri"/>
                          <a:cs typeface="Times New Roman"/>
                        </a:rPr>
                        <a:t>Vzdělávací</a:t>
                      </a:r>
                      <a:r>
                        <a:rPr lang="cs-CZ" sz="1100" baseline="0" dirty="0" smtClean="0">
                          <a:latin typeface="Arial Black" pitchFamily="34" charset="0"/>
                          <a:ea typeface="Calibri"/>
                          <a:cs typeface="Times New Roman"/>
                        </a:rPr>
                        <a:t> obor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 Black" pitchFamily="34" charset="0"/>
                          <a:ea typeface="Calibri"/>
                          <a:cs typeface="Times New Roman"/>
                        </a:rPr>
                        <a:t>Zeměpis 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963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 Black" pitchFamily="34" charset="0"/>
                          <a:ea typeface="Calibri"/>
                          <a:cs typeface="Times New Roman"/>
                        </a:rPr>
                        <a:t>Vyučovací předmět 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 Black" pitchFamily="34" charset="0"/>
                          <a:ea typeface="Calibri"/>
                          <a:cs typeface="Times New Roman"/>
                        </a:rPr>
                        <a:t>Zeměpis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963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 Black" pitchFamily="34" charset="0"/>
                          <a:ea typeface="Calibri"/>
                          <a:cs typeface="Times New Roman"/>
                        </a:rPr>
                        <a:t>Téma (klíčová slova) 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 Black" pitchFamily="34" charset="0"/>
                          <a:ea typeface="Calibri"/>
                          <a:cs typeface="Times New Roman"/>
                        </a:rPr>
                        <a:t>Mapa světa, globus, mapa Evropy, poloha ČR ve světě a v Evropě, sousední státy ČR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92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 Black" pitchFamily="34" charset="0"/>
                          <a:ea typeface="Calibri"/>
                          <a:cs typeface="Times New Roman"/>
                        </a:rPr>
                        <a:t>Očekávaný</a:t>
                      </a:r>
                      <a:r>
                        <a:rPr lang="cs-CZ" sz="1100" baseline="0" dirty="0" smtClean="0">
                          <a:latin typeface="Arial Black" pitchFamily="34" charset="0"/>
                          <a:ea typeface="Calibri"/>
                          <a:cs typeface="Times New Roman"/>
                        </a:rPr>
                        <a:t> výstup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 Black" pitchFamily="34" charset="0"/>
                          <a:ea typeface="Calibri"/>
                          <a:cs typeface="Times New Roman"/>
                        </a:rPr>
                        <a:t>Pomocí</a:t>
                      </a:r>
                      <a:r>
                        <a:rPr lang="cs-CZ" sz="1100" baseline="0" dirty="0" smtClean="0">
                          <a:latin typeface="Arial Black" pitchFamily="34" charset="0"/>
                          <a:ea typeface="Calibri"/>
                          <a:cs typeface="Times New Roman"/>
                        </a:rPr>
                        <a:t> učebního materiálu získá žák představu o poloze ČR ve světě a v Evropě, seznámí se ze sousedními státy ČR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92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 Black" pitchFamily="34" charset="0"/>
                          <a:ea typeface="Calibri"/>
                          <a:cs typeface="Times New Roman"/>
                        </a:rPr>
                        <a:t>Druh učebního materiálu 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u="none" strike="noStrike" kern="1200" baseline="0" dirty="0" smtClean="0">
                          <a:latin typeface="Arial Black" pitchFamily="34" charset="0"/>
                        </a:rPr>
                        <a:t>Prezentace PowerPoint</a:t>
                      </a:r>
                      <a:endParaRPr lang="cs-CZ" sz="1100" dirty="0" smtClean="0">
                        <a:effectLst/>
                        <a:latin typeface="Arial Black" pitchFamily="34" charset="0"/>
                        <a:ea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4817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 Black" pitchFamily="34" charset="0"/>
                          <a:ea typeface="Calibri"/>
                          <a:cs typeface="Times New Roman"/>
                        </a:rPr>
                        <a:t>Anotace (popis způsobu použití)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b="1" dirty="0" smtClean="0">
                          <a:latin typeface="Arial Black" pitchFamily="34" charset="0"/>
                        </a:rPr>
                        <a:t>Žák si</a:t>
                      </a:r>
                      <a:r>
                        <a:rPr lang="cs-CZ" sz="1100" b="1" baseline="0" dirty="0" smtClean="0">
                          <a:latin typeface="Arial Black" pitchFamily="34" charset="0"/>
                        </a:rPr>
                        <a:t> pouští</a:t>
                      </a:r>
                      <a:r>
                        <a:rPr lang="cs-CZ" sz="1100" b="1" dirty="0" smtClean="0">
                          <a:latin typeface="Arial Black" pitchFamily="34" charset="0"/>
                        </a:rPr>
                        <a:t> prezentaci na svém počítači,</a:t>
                      </a:r>
                      <a:r>
                        <a:rPr lang="cs-CZ" sz="1100" b="1" baseline="0" dirty="0" smtClean="0">
                          <a:latin typeface="Arial Black" pitchFamily="34" charset="0"/>
                        </a:rPr>
                        <a:t> nebo ji sleduje</a:t>
                      </a:r>
                      <a:r>
                        <a:rPr lang="cs-CZ" sz="1100" b="1" dirty="0" smtClean="0">
                          <a:latin typeface="Arial Black" pitchFamily="34" charset="0"/>
                        </a:rPr>
                        <a:t> na interaktivní tabuli, poslouchá výklad, zapojuje se do diskuze, odpovídá na otázky a </a:t>
                      </a:r>
                      <a:r>
                        <a:rPr lang="cs-CZ" sz="1100" b="1" smtClean="0">
                          <a:latin typeface="Arial Black" pitchFamily="34" charset="0"/>
                        </a:rPr>
                        <a:t>plní úkoly </a:t>
                      </a:r>
                      <a:r>
                        <a:rPr lang="cs-CZ" sz="1100" b="1" dirty="0" smtClean="0">
                          <a:latin typeface="Arial Black" pitchFamily="34" charset="0"/>
                        </a:rPr>
                        <a:t>související s prezentací</a:t>
                      </a:r>
                      <a:endParaRPr lang="cs-CZ" sz="1100" b="1" dirty="0" smtClean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963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 Black" pitchFamily="34" charset="0"/>
                          <a:ea typeface="Calibri"/>
                          <a:cs typeface="Times New Roman"/>
                        </a:rPr>
                        <a:t>Celková velikost 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 Black" pitchFamily="34" charset="0"/>
                          <a:ea typeface="Calibri"/>
                          <a:cs typeface="Times New Roman"/>
                        </a:rPr>
                        <a:t>2, 58</a:t>
                      </a:r>
                      <a:r>
                        <a:rPr lang="cs-CZ" sz="1100" baseline="0" dirty="0" smtClean="0">
                          <a:latin typeface="Arial Black" pitchFamily="34" charset="0"/>
                          <a:ea typeface="Calibri"/>
                          <a:cs typeface="Times New Roman"/>
                        </a:rPr>
                        <a:t> MB </a:t>
                      </a:r>
                      <a:endParaRPr lang="cs-CZ" sz="1100" dirty="0">
                        <a:latin typeface="Arial Black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16632"/>
            <a:ext cx="3767138" cy="13287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19195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Soubor: Modrá Marbl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601193"/>
            <a:ext cx="6209531" cy="620953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77973"/>
            <a:ext cx="8712968" cy="523220"/>
          </a:xfrm>
          <a:prstGeom prst="rect">
            <a:avLst/>
          </a:prstGeom>
          <a:solidFill>
            <a:schemeClr val="accent2">
              <a:lumMod val="75000"/>
            </a:schemeClr>
          </a:solidFill>
          <a:effectLst>
            <a:softEdge rad="127000"/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Tak vypadá naše Země při pohledu z vesmíru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3924" y="1272313"/>
            <a:ext cx="1109599" cy="369332"/>
          </a:xfrm>
          <a:prstGeom prst="rect">
            <a:avLst/>
          </a:prstGeom>
          <a:solidFill>
            <a:schemeClr val="bg1"/>
          </a:solidFill>
          <a:effectLst>
            <a:softEdge rad="127000"/>
          </a:effectLst>
        </p:spPr>
        <p:txBody>
          <a:bodyPr wrap="none" rtlCol="0">
            <a:spAutoFit/>
          </a:bodyPr>
          <a:lstStyle/>
          <a:p>
            <a:r>
              <a:rPr lang="cs-CZ" b="1" dirty="0" smtClean="0"/>
              <a:t>PEVNINY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352060" y="1373738"/>
            <a:ext cx="1059906" cy="369332"/>
          </a:xfrm>
          <a:prstGeom prst="rect">
            <a:avLst/>
          </a:prstGeom>
          <a:solidFill>
            <a:schemeClr val="bg1"/>
          </a:solidFill>
          <a:effectLst>
            <a:softEdge rad="127000"/>
          </a:effectLst>
        </p:spPr>
        <p:txBody>
          <a:bodyPr wrap="none" rtlCol="0">
            <a:spAutoFit/>
          </a:bodyPr>
          <a:lstStyle/>
          <a:p>
            <a:r>
              <a:rPr lang="cs-CZ" b="1" dirty="0" smtClean="0"/>
              <a:t>OCEÁNY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397155" y="4941168"/>
            <a:ext cx="1475084" cy="369332"/>
          </a:xfrm>
          <a:prstGeom prst="rect">
            <a:avLst/>
          </a:prstGeom>
          <a:solidFill>
            <a:schemeClr val="bg1"/>
          </a:solidFill>
          <a:effectLst>
            <a:softEdge rad="127000"/>
          </a:effectLst>
        </p:spPr>
        <p:txBody>
          <a:bodyPr wrap="none" rtlCol="0">
            <a:spAutoFit/>
          </a:bodyPr>
          <a:lstStyle/>
          <a:p>
            <a:r>
              <a:rPr lang="cs-CZ" b="1" dirty="0" smtClean="0"/>
              <a:t>OBLAČNOST</a:t>
            </a:r>
            <a:endParaRPr lang="cs-CZ" b="1" dirty="0"/>
          </a:p>
        </p:txBody>
      </p:sp>
      <p:sp>
        <p:nvSpPr>
          <p:cNvPr id="7" name="Šipka doprava 6"/>
          <p:cNvSpPr/>
          <p:nvPr/>
        </p:nvSpPr>
        <p:spPr>
          <a:xfrm rot="368960">
            <a:off x="1719454" y="1350776"/>
            <a:ext cx="1700757" cy="415256"/>
          </a:xfrm>
          <a:prstGeom prst="rightArrow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 rot="8573897">
            <a:off x="5662796" y="2082826"/>
            <a:ext cx="1878063" cy="415256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 rot="11525804">
            <a:off x="4432542" y="4578308"/>
            <a:ext cx="3023658" cy="415256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0828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000"/>
                            </p:stCondLst>
                            <p:childTnLst>
                              <p:par>
                                <p:cTn id="21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1000"/>
                            </p:stCondLst>
                            <p:childTnLst>
                              <p:par>
                                <p:cTn id="4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3000"/>
                            </p:stCondLst>
                            <p:childTnLst>
                              <p:par>
                                <p:cTn id="5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5000"/>
                            </p:stCondLst>
                            <p:childTnLst>
                              <p:par>
                                <p:cTn id="6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Globus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5000"/>
                    </a14:imgEffect>
                    <a14:imgEffect>
                      <a14:brightnessContrast bright="1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083589"/>
            <a:ext cx="4790306" cy="63870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70346" y="0"/>
            <a:ext cx="5393942" cy="830997"/>
          </a:xfrm>
          <a:prstGeom prst="rect">
            <a:avLst/>
          </a:prstGeom>
          <a:solidFill>
            <a:schemeClr val="accent2">
              <a:lumMod val="75000"/>
            </a:schemeClr>
          </a:solidFill>
          <a:effectLst>
            <a:softEdge rad="317500"/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Zmenšenému modelu Země se říká globus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38607" y="1274929"/>
            <a:ext cx="1212191" cy="400110"/>
          </a:xfrm>
          <a:prstGeom prst="rect">
            <a:avLst/>
          </a:prstGeom>
          <a:solidFill>
            <a:schemeClr val="bg1"/>
          </a:solidFill>
          <a:effectLst>
            <a:softEdge rad="127000"/>
          </a:effectLst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>
                <a:solidFill>
                  <a:srgbClr val="000000"/>
                </a:solidFill>
              </a:rPr>
              <a:t>PEVNINY</a:t>
            </a:r>
            <a:endParaRPr lang="cs-CZ" sz="2000" b="1" dirty="0">
              <a:solidFill>
                <a:srgbClr val="0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1054" y="3866997"/>
            <a:ext cx="1159292" cy="400110"/>
          </a:xfrm>
          <a:prstGeom prst="rect">
            <a:avLst/>
          </a:prstGeom>
          <a:solidFill>
            <a:schemeClr val="bg1"/>
          </a:solidFill>
          <a:effectLst>
            <a:softEdge rad="127000"/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OCEÁNY</a:t>
            </a:r>
            <a:endParaRPr lang="cs-CZ" sz="2000" b="1" dirty="0"/>
          </a:p>
        </p:txBody>
      </p:sp>
      <p:sp>
        <p:nvSpPr>
          <p:cNvPr id="11" name="Šipka doprava 10"/>
          <p:cNvSpPr/>
          <p:nvPr/>
        </p:nvSpPr>
        <p:spPr>
          <a:xfrm rot="2526137">
            <a:off x="1565146" y="2262011"/>
            <a:ext cx="2503190" cy="351328"/>
          </a:xfrm>
          <a:prstGeom prst="rightArrow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 rot="736758">
            <a:off x="1862965" y="4167217"/>
            <a:ext cx="2328423" cy="351328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7361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8000"/>
                            </p:stCondLst>
                            <p:childTnLst>
                              <p:par>
                                <p:cTn id="38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0"/>
                            </p:stCondLst>
                            <p:childTnLst>
                              <p:par>
                                <p:cTn id="4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  <p:bldP spid="10" grpId="0" animBg="1"/>
      <p:bldP spid="11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493" y="1058612"/>
            <a:ext cx="8129741" cy="559664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68496" y="8531"/>
            <a:ext cx="4191736" cy="523220"/>
          </a:xfrm>
          <a:prstGeom prst="rect">
            <a:avLst/>
          </a:prstGeom>
          <a:solidFill>
            <a:schemeClr val="accent2">
              <a:lumMod val="75000"/>
            </a:schemeClr>
          </a:solidFill>
          <a:effectLst>
            <a:softEdge rad="127000"/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Mapa světa - světadíly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81705" y="2339588"/>
            <a:ext cx="19720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SEVERNÍ AMERIKA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67744" y="4211796"/>
            <a:ext cx="16450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JIŽNÍ AMERIKA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40177" y="3212976"/>
            <a:ext cx="9108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AFRIKA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636924" y="4581128"/>
            <a:ext cx="12907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AUSTRÁLIE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96136" y="2708920"/>
            <a:ext cx="6190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ASIE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129304" y="5828798"/>
            <a:ext cx="1460656" cy="369332"/>
          </a:xfrm>
          <a:prstGeom prst="rect">
            <a:avLst/>
          </a:prstGeom>
          <a:solidFill>
            <a:srgbClr val="00B0F0"/>
          </a:solidFill>
          <a:effectLst>
            <a:softEdge rad="127000"/>
          </a:effectLst>
        </p:spPr>
        <p:txBody>
          <a:bodyPr wrap="non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ANTARKTIDA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51642" y="791882"/>
            <a:ext cx="7022386" cy="461665"/>
          </a:xfrm>
          <a:prstGeom prst="rect">
            <a:avLst/>
          </a:prstGeom>
          <a:solidFill>
            <a:schemeClr val="accent2">
              <a:lumMod val="75000"/>
            </a:schemeClr>
          </a:solidFill>
          <a:effectLst>
            <a:softEdge rad="63500"/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</a:rPr>
              <a:t>Uprostřed Evropy se nachází Česká republika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11" name="Šipka doprava 10"/>
          <p:cNvSpPr/>
          <p:nvPr/>
        </p:nvSpPr>
        <p:spPr>
          <a:xfrm rot="4610570">
            <a:off x="3716861" y="1745934"/>
            <a:ext cx="1304628" cy="232649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45351" y="1986510"/>
            <a:ext cx="9732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EVROPA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52819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000"/>
                            </p:stCondLst>
                            <p:childTnLst>
                              <p:par>
                                <p:cTn id="2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8000"/>
                            </p:stCondLst>
                            <p:childTnLst>
                              <p:par>
                                <p:cTn id="3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0"/>
                            </p:stCondLst>
                            <p:childTnLst>
                              <p:par>
                                <p:cTn id="3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2000"/>
                            </p:stCondLst>
                            <p:childTnLst>
                              <p:par>
                                <p:cTn id="4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4000"/>
                            </p:stCondLst>
                            <p:childTnLst>
                              <p:par>
                                <p:cTn id="5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6000"/>
                            </p:stCondLst>
                            <p:childTnLst>
                              <p:par>
                                <p:cTn id="5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8000"/>
                            </p:stCondLst>
                            <p:childTnLst>
                              <p:par>
                                <p:cTn id="66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0000"/>
                            </p:stCondLst>
                            <p:childTnLst>
                              <p:par>
                                <p:cTn id="83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5" grpId="0"/>
      <p:bldP spid="7" grpId="0"/>
      <p:bldP spid="8" grpId="0"/>
      <p:bldP spid="9" grpId="0" animBg="1"/>
      <p:bldP spid="10" grpId="0" animBg="1"/>
      <p:bldP spid="11" grpId="0" animBg="1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937" y="68707"/>
            <a:ext cx="8568952" cy="668296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 flipH="1">
            <a:off x="3851920" y="69260"/>
            <a:ext cx="1656184" cy="646331"/>
          </a:xfrm>
          <a:prstGeom prst="rect">
            <a:avLst/>
          </a:prstGeom>
          <a:solidFill>
            <a:schemeClr val="accent2">
              <a:lumMod val="75000"/>
            </a:schemeClr>
          </a:solidFill>
          <a:effectLst>
            <a:softEdge rad="127000"/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Evropa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3195" y="951684"/>
            <a:ext cx="4572855" cy="646331"/>
          </a:xfrm>
          <a:prstGeom prst="rect">
            <a:avLst/>
          </a:prstGeom>
          <a:solidFill>
            <a:schemeClr val="accent2">
              <a:lumMod val="75000"/>
            </a:schemeClr>
          </a:solidFill>
          <a:effectLst>
            <a:softEdge rad="63500"/>
          </a:effectLst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ČESKÁ REPUBLIKA  LEŽÍ V SRDCI EVROPY.</a:t>
            </a:r>
          </a:p>
          <a:p>
            <a:r>
              <a:rPr lang="cs-CZ" b="1" dirty="0" smtClean="0">
                <a:solidFill>
                  <a:srgbClr val="FFFF00"/>
                </a:solidFill>
              </a:rPr>
              <a:t>SOUSEDÍ SE ČTYŘMI STÁTY.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4519" y="2043929"/>
            <a:ext cx="1034257" cy="369332"/>
          </a:xfrm>
          <a:prstGeom prst="rect">
            <a:avLst/>
          </a:prstGeom>
          <a:solidFill>
            <a:schemeClr val="accent2">
              <a:lumMod val="50000"/>
            </a:schemeClr>
          </a:solidFill>
          <a:effectLst>
            <a:softEdge rad="63500"/>
          </a:effectLst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POLSKO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flipH="1">
            <a:off x="290825" y="3802604"/>
            <a:ext cx="1466450" cy="369332"/>
          </a:xfrm>
          <a:prstGeom prst="rect">
            <a:avLst/>
          </a:prstGeom>
          <a:solidFill>
            <a:schemeClr val="accent2">
              <a:lumMod val="50000"/>
            </a:schemeClr>
          </a:solidFill>
          <a:effectLst>
            <a:softEdge rad="63500"/>
          </a:effectLst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RAKOUSKO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13195" y="5328022"/>
            <a:ext cx="1446230" cy="369332"/>
          </a:xfrm>
          <a:prstGeom prst="rect">
            <a:avLst/>
          </a:prstGeom>
          <a:solidFill>
            <a:schemeClr val="accent2">
              <a:lumMod val="50000"/>
            </a:schemeClr>
          </a:solidFill>
          <a:effectLst>
            <a:softEdge rad="63500"/>
          </a:effectLst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SLOVENSKO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71678" y="2895706"/>
            <a:ext cx="1218603" cy="369332"/>
          </a:xfrm>
          <a:prstGeom prst="rect">
            <a:avLst/>
          </a:prstGeom>
          <a:solidFill>
            <a:schemeClr val="accent2">
              <a:lumMod val="50000"/>
            </a:schemeClr>
          </a:solidFill>
          <a:effectLst>
            <a:softEdge rad="63500"/>
          </a:effectLst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92D050"/>
                </a:solidFill>
              </a:rPr>
              <a:t>NĚMECKO</a:t>
            </a: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10" name="Šipka doprava 9"/>
          <p:cNvSpPr/>
          <p:nvPr/>
        </p:nvSpPr>
        <p:spPr>
          <a:xfrm rot="4483929">
            <a:off x="2333731" y="2719441"/>
            <a:ext cx="2492924" cy="175131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 rot="1226323">
            <a:off x="1402486" y="3410193"/>
            <a:ext cx="2172307" cy="183769"/>
          </a:xfrm>
          <a:prstGeom prst="righ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 rot="561876">
            <a:off x="1752464" y="4106251"/>
            <a:ext cx="2252886" cy="186074"/>
          </a:xfrm>
          <a:prstGeom prst="rightArrow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 rot="19972482">
            <a:off x="1758274" y="4838601"/>
            <a:ext cx="2872162" cy="160198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 rot="1654629">
            <a:off x="1299162" y="2950425"/>
            <a:ext cx="3160781" cy="172527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0336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000"/>
                            </p:stCondLst>
                            <p:childTnLst>
                              <p:par>
                                <p:cTn id="24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8000"/>
                            </p:stCondLst>
                            <p:childTnLst>
                              <p:par>
                                <p:cTn id="4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0000"/>
                            </p:stCondLst>
                            <p:childTnLst>
                              <p:par>
                                <p:cTn id="48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2000"/>
                            </p:stCondLst>
                            <p:childTnLst>
                              <p:par>
                                <p:cTn id="6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4000"/>
                            </p:stCondLst>
                            <p:childTnLst>
                              <p:par>
                                <p:cTn id="7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6000"/>
                            </p:stCondLst>
                            <p:childTnLst>
                              <p:par>
                                <p:cTn id="8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18000"/>
                            </p:stCondLst>
                            <p:childTnLst>
                              <p:par>
                                <p:cTn id="96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20000"/>
                            </p:stCondLst>
                            <p:childTnLst>
                              <p:par>
                                <p:cTn id="11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22000"/>
                            </p:stCondLst>
                            <p:childTnLst>
                              <p:par>
                                <p:cTn id="120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4" grpId="0" animBg="1"/>
      <p:bldP spid="15" grpId="0" animBg="1"/>
      <p:bldP spid="16" grpId="0" animBg="1"/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0648"/>
            <a:ext cx="8352928" cy="639728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87624" y="794287"/>
            <a:ext cx="4248472" cy="523220"/>
          </a:xfrm>
          <a:prstGeom prst="rect">
            <a:avLst/>
          </a:prstGeom>
          <a:solidFill>
            <a:schemeClr val="accent2">
              <a:lumMod val="75000"/>
            </a:schemeClr>
          </a:solidFill>
          <a:effectLst>
            <a:softEdge rad="127000"/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Všechny evropské státy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0267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764704"/>
            <a:ext cx="2640466" cy="461665"/>
          </a:xfrm>
          <a:prstGeom prst="rect">
            <a:avLst/>
          </a:prstGeom>
          <a:solidFill>
            <a:srgbClr val="FFFF00"/>
          </a:solidFill>
          <a:effectLst>
            <a:softEdge rad="63500"/>
          </a:effectLst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Kontrolní otázky</a:t>
            </a:r>
            <a:endParaRPr lang="cs-CZ" sz="2400" b="1" i="1" dirty="0"/>
          </a:p>
        </p:txBody>
      </p:sp>
      <p:pic>
        <p:nvPicPr>
          <p:cNvPr id="3" name="Picture 2" descr="Soubor:Globus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15000"/>
                    </a14:imgEffect>
                    <a14:imgEffect>
                      <a14:brightnessContrast bright="1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84605"/>
            <a:ext cx="2088232" cy="26884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15050" y="1418773"/>
            <a:ext cx="4115229" cy="369332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effectLst>
            <a:softEdge rad="63500"/>
          </a:effectLst>
        </p:spPr>
        <p:txBody>
          <a:bodyPr wrap="none" rtlCol="0">
            <a:spAutoFit/>
          </a:bodyPr>
          <a:lstStyle/>
          <a:p>
            <a:r>
              <a:rPr lang="cs-CZ" dirty="0" smtClean="0"/>
              <a:t>Jak se nazývá zmenšený model Země?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15050" y="1788105"/>
            <a:ext cx="3426644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effectLst>
            <a:softEdge rad="127000"/>
          </a:effectLst>
        </p:spPr>
        <p:txBody>
          <a:bodyPr wrap="none" rtlCol="0">
            <a:spAutoFit/>
          </a:bodyPr>
          <a:lstStyle/>
          <a:p>
            <a:r>
              <a:rPr lang="cs-CZ" dirty="0" smtClean="0"/>
              <a:t>Ukaž na něm pevniny a oceány.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15050" y="2803768"/>
            <a:ext cx="4490332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effectLst>
            <a:softEdge rad="127000"/>
          </a:effectLst>
        </p:spPr>
        <p:txBody>
          <a:bodyPr wrap="none" rtlCol="0">
            <a:spAutoFit/>
          </a:bodyPr>
          <a:lstStyle/>
          <a:p>
            <a:r>
              <a:rPr lang="cs-CZ" dirty="0" smtClean="0"/>
              <a:t>Doplň: Česká republika leží uprostřed…….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915050" y="3180288"/>
            <a:ext cx="4233851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effectLst>
            <a:softEdge rad="127000"/>
          </a:effectLst>
        </p:spPr>
        <p:txBody>
          <a:bodyPr wrap="none" rtlCol="0">
            <a:spAutoFit/>
          </a:bodyPr>
          <a:lstStyle/>
          <a:p>
            <a:r>
              <a:rPr lang="cs-CZ" dirty="0" smtClean="0"/>
              <a:t>Česká republika sousedí s těmito státy:</a:t>
            </a:r>
            <a:endParaRPr lang="cs-CZ" dirty="0"/>
          </a:p>
        </p:txBody>
      </p:sp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2240" y="3787794"/>
            <a:ext cx="3480394" cy="266554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293" y="3787794"/>
            <a:ext cx="3974742" cy="27015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915050" y="2157437"/>
            <a:ext cx="6380465" cy="646331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effectLst>
            <a:softEdge rad="127000"/>
          </a:effectLst>
        </p:spPr>
        <p:txBody>
          <a:bodyPr wrap="none" rtlCol="0">
            <a:spAutoFit/>
          </a:bodyPr>
          <a:lstStyle/>
          <a:p>
            <a:r>
              <a:rPr lang="cs-CZ" dirty="0" smtClean="0"/>
              <a:t>Ukaž na mapě světa Afriku, Severní Ameriku, Jižní Ameriku,</a:t>
            </a:r>
          </a:p>
          <a:p>
            <a:r>
              <a:rPr lang="cs-CZ" dirty="0" smtClean="0"/>
              <a:t>Evropu, Austrálii, Asii, Antarktidu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0660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1340768"/>
            <a:ext cx="5256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DĚKUJI VÁM ZA POZORNOST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016091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908720"/>
            <a:ext cx="6752426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/>
              <a:t>J.BUDISSIN, </a:t>
            </a:r>
            <a:r>
              <a:rPr lang="cs-CZ" sz="1200" dirty="0" err="1"/>
              <a:t>J.budissin</a:t>
            </a:r>
            <a:r>
              <a:rPr lang="cs-CZ" sz="1200" dirty="0"/>
              <a:t>. </a:t>
            </a:r>
            <a:r>
              <a:rPr lang="cs-CZ" sz="1200" i="1" dirty="0"/>
              <a:t>Wikipedie</a:t>
            </a:r>
            <a:r>
              <a:rPr lang="cs-CZ" sz="1200" dirty="0"/>
              <a:t> [online]. [cit. 15.1.2013]. </a:t>
            </a:r>
            <a:endParaRPr lang="cs-CZ" sz="1200" dirty="0" smtClean="0"/>
          </a:p>
          <a:p>
            <a:r>
              <a:rPr lang="cs-CZ" sz="1200" dirty="0" smtClean="0"/>
              <a:t>Dostupný </a:t>
            </a:r>
            <a:r>
              <a:rPr lang="cs-CZ" sz="1200" dirty="0"/>
              <a:t>na WWW: http://</a:t>
            </a:r>
            <a:r>
              <a:rPr lang="cs-CZ" sz="1200" dirty="0" smtClean="0"/>
              <a:t>cs.wikipedia.org/wiki/Soubor:Europe_countries_map_cs.png#filelinks  Evropa</a:t>
            </a:r>
          </a:p>
          <a:p>
            <a:r>
              <a:rPr lang="cs-CZ" sz="1200" dirty="0"/>
              <a:t>KUHN, Stefan. </a:t>
            </a:r>
            <a:r>
              <a:rPr lang="cs-CZ" sz="1200" i="1" dirty="0"/>
              <a:t>Wikipedie</a:t>
            </a:r>
            <a:r>
              <a:rPr lang="cs-CZ" sz="1200" dirty="0"/>
              <a:t> [online]. [cit. 15.1.2013]. </a:t>
            </a:r>
            <a:endParaRPr lang="cs-CZ" sz="1200" dirty="0" smtClean="0"/>
          </a:p>
          <a:p>
            <a:r>
              <a:rPr lang="cs-CZ" sz="1200" dirty="0" smtClean="0"/>
              <a:t>Dostupný </a:t>
            </a:r>
            <a:r>
              <a:rPr lang="cs-CZ" sz="1200" dirty="0"/>
              <a:t>na WWW: http://</a:t>
            </a:r>
            <a:r>
              <a:rPr lang="cs-CZ" sz="1200" dirty="0" smtClean="0"/>
              <a:t>cs.wikipedia.org/wiki/Soubor:Globus.jpg  globus</a:t>
            </a:r>
          </a:p>
          <a:p>
            <a:r>
              <a:rPr lang="cs-CZ" sz="1200" dirty="0"/>
              <a:t>AUTOR NEUVEDEN, Autor Neuveden. </a:t>
            </a:r>
            <a:r>
              <a:rPr lang="cs-CZ" sz="1200" i="1" dirty="0" err="1"/>
              <a:t>Mapaonline</a:t>
            </a:r>
            <a:r>
              <a:rPr lang="cs-CZ" sz="1200" dirty="0"/>
              <a:t> [online]. [cit. 15.1.2013]. </a:t>
            </a:r>
            <a:endParaRPr lang="cs-CZ" sz="1200" dirty="0" smtClean="0"/>
          </a:p>
          <a:p>
            <a:r>
              <a:rPr lang="cs-CZ" sz="1200" dirty="0" smtClean="0"/>
              <a:t>Dostupný </a:t>
            </a:r>
            <a:r>
              <a:rPr lang="cs-CZ" sz="1200" dirty="0"/>
              <a:t>na WWW: http://mapaonline.cz/mapa-sveta</a:t>
            </a:r>
            <a:r>
              <a:rPr lang="cs-CZ" sz="1200" dirty="0" smtClean="0"/>
              <a:t>/   svět</a:t>
            </a:r>
          </a:p>
          <a:p>
            <a:r>
              <a:rPr lang="pt-BR" sz="1200" dirty="0" smtClean="0"/>
              <a:t>NASA</a:t>
            </a:r>
            <a:r>
              <a:rPr lang="pt-BR" sz="1200" dirty="0"/>
              <a:t>, Nasa. </a:t>
            </a:r>
            <a:r>
              <a:rPr lang="pt-BR" sz="1200" i="1" dirty="0"/>
              <a:t>Wikimedia Commons</a:t>
            </a:r>
            <a:r>
              <a:rPr lang="pt-BR" sz="1200" dirty="0"/>
              <a:t> [online]. [cit. 16.1.2013]. </a:t>
            </a:r>
            <a:endParaRPr lang="cs-CZ" sz="1200" dirty="0" smtClean="0"/>
          </a:p>
          <a:p>
            <a:r>
              <a:rPr lang="pt-BR" sz="1200" dirty="0" smtClean="0"/>
              <a:t>Dostupný </a:t>
            </a:r>
            <a:r>
              <a:rPr lang="pt-BR" sz="1200" dirty="0"/>
              <a:t>na WWW: http://</a:t>
            </a:r>
            <a:r>
              <a:rPr lang="pt-BR" sz="1200" dirty="0" smtClean="0"/>
              <a:t>commons.wikimedia.org/wiki/File:The_Blue_Marble.jpg</a:t>
            </a:r>
            <a:r>
              <a:rPr lang="cs-CZ" sz="1200" dirty="0" smtClean="0"/>
              <a:t> Země</a:t>
            </a:r>
          </a:p>
          <a:p>
            <a:r>
              <a:rPr lang="cs-CZ" sz="1200" dirty="0"/>
              <a:t>JOSE, San. </a:t>
            </a:r>
            <a:r>
              <a:rPr lang="cs-CZ" sz="1200" i="1" dirty="0"/>
              <a:t>Wikipedie</a:t>
            </a:r>
            <a:r>
              <a:rPr lang="cs-CZ" sz="1200" dirty="0"/>
              <a:t> [online]. [cit. 16.1.2013]. </a:t>
            </a:r>
            <a:endParaRPr lang="cs-CZ" sz="1200" dirty="0" smtClean="0"/>
          </a:p>
          <a:p>
            <a:r>
              <a:rPr lang="cs-CZ" sz="1200" dirty="0" smtClean="0"/>
              <a:t>Dostupný </a:t>
            </a:r>
            <a:r>
              <a:rPr lang="cs-CZ" sz="1200" dirty="0"/>
              <a:t>na WWW: http://</a:t>
            </a:r>
            <a:r>
              <a:rPr lang="cs-CZ" sz="1200" dirty="0" smtClean="0"/>
              <a:t>cs.wikipedia.org/wiki/Soubor:Europe_topography_map.png Evropa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470244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327</TotalTime>
  <Words>276</Words>
  <Application>Microsoft Office PowerPoint</Application>
  <PresentationFormat>Předvádění na obrazovce (4:3)</PresentationFormat>
  <Paragraphs>72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AK</dc:creator>
  <cp:lastModifiedBy>Učitel v PC učebně</cp:lastModifiedBy>
  <cp:revision>36</cp:revision>
  <dcterms:created xsi:type="dcterms:W3CDTF">2013-01-15T16:24:30Z</dcterms:created>
  <dcterms:modified xsi:type="dcterms:W3CDTF">2013-04-10T12:38:44Z</dcterms:modified>
</cp:coreProperties>
</file>