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Default Extension="jpg" ContentType="image/jpeg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howSpecialPlsOnTitleSld="0" saveSubsetFonts="1">
  <p:sldMasterIdLst>
    <p:sldMasterId id="2147483648" r:id="rId1"/>
  </p:sldMasterIdLst>
  <p:notesMasterIdLst>
    <p:notesMasterId r:id="rId12"/>
  </p:notesMasterIdLst>
  <p:sldIdLst>
    <p:sldId id="256" r:id="rId2"/>
    <p:sldId id="263" r:id="rId3"/>
    <p:sldId id="257" r:id="rId4"/>
    <p:sldId id="264" r:id="rId5"/>
    <p:sldId id="265" r:id="rId6"/>
    <p:sldId id="266" r:id="rId7"/>
    <p:sldId id="267" r:id="rId8"/>
    <p:sldId id="260" r:id="rId9"/>
    <p:sldId id="262" r:id="rId10"/>
    <p:sldId id="261" r:id="rId11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DDDDDD"/>
    <a:srgbClr val="CCFFCC"/>
    <a:srgbClr val="CCFF99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20"/>
    <p:restoredTop sz="94660"/>
  </p:normalViewPr>
  <p:slideViewPr>
    <p:cSldViewPr>
      <p:cViewPr varScale="1">
        <p:scale>
          <a:sx n="66" d="100"/>
          <a:sy n="66" d="100"/>
        </p:scale>
        <p:origin x="-1404" y="-108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presProps" Target="pres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notesMaster" Target="notesMasters/notesMaster1.xml"/><Relationship Id="rId2" Type="http://schemas.openxmlformats.org/officeDocument/2006/relationships/slide" Target="slides/slide1.xml"/><Relationship Id="rId16" Type="http://schemas.openxmlformats.org/officeDocument/2006/relationships/tableStyles" Target="tableStyle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theme" Target="theme/theme1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viewProps" Target="viewProps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F2D6096B-6455-4ED7-AB3F-236366E68D06}" type="datetimeFigureOut">
              <a:rPr lang="cs-CZ" smtClean="0"/>
              <a:pPr/>
              <a:t>19.5.2013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DFCF6952-A43E-4E8A-AB4D-15FA3F15CA24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871448747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DFCF6952-A43E-4E8A-AB4D-15FA3F15CA24}" type="slidenum">
              <a:rPr lang="cs-CZ" smtClean="0"/>
              <a:pPr/>
              <a:t>1</a:t>
            </a:fld>
            <a:endParaRPr lang="cs-CZ"/>
          </a:p>
        </p:txBody>
      </p:sp>
    </p:spTree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DFCF6952-A43E-4E8A-AB4D-15FA3F15CA24}" type="slidenum">
              <a:rPr lang="cs-CZ" smtClean="0"/>
              <a:pPr/>
              <a:t>2</a:t>
            </a:fld>
            <a:endParaRPr lang="cs-CZ"/>
          </a:p>
        </p:txBody>
      </p:sp>
    </p:spTree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Klepnutím lze upravit styl předlohy podnadpisů.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780119A-06C6-4C7D-8A30-79DA581D753D}" type="datetime1">
              <a:rPr lang="cs-CZ" smtClean="0"/>
              <a:pPr/>
              <a:t>19.5.2013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E5C9FB4-A7C5-45DF-8E0C-0F7C11240F17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 spd="slow">
    <p:fade/>
  </p:transition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6276B1D-7B29-4A45-B875-491C57BE4636}" type="datetime1">
              <a:rPr lang="cs-CZ" smtClean="0"/>
              <a:pPr/>
              <a:t>19.5.2013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E5C9FB4-A7C5-45DF-8E0C-0F7C11240F17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 spd="slow">
    <p:fade/>
  </p:transition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6D63961-5D27-4AC6-9413-63F6E35C9230}" type="datetime1">
              <a:rPr lang="cs-CZ" smtClean="0"/>
              <a:pPr/>
              <a:t>19.5.2013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E5C9FB4-A7C5-45DF-8E0C-0F7C11240F17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 spd="slow">
    <p:fade/>
  </p:transition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277193A-CA74-4D8E-A0F8-CCEC7250BA47}" type="datetime1">
              <a:rPr lang="cs-CZ" smtClean="0"/>
              <a:pPr/>
              <a:t>19.5.2013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E5C9FB4-A7C5-45DF-8E0C-0F7C11240F17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 spd="slow">
    <p:fade/>
  </p:transition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B5B8A5B-B048-484B-9914-0C446FE6971D}" type="datetime1">
              <a:rPr lang="cs-CZ" smtClean="0"/>
              <a:pPr/>
              <a:t>19.5.2013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E5C9FB4-A7C5-45DF-8E0C-0F7C11240F17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 spd="slow">
    <p:fade/>
  </p:transition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0EC5E9F-845C-4E02-83B4-7E26F8483C4D}" type="datetime1">
              <a:rPr lang="cs-CZ" smtClean="0"/>
              <a:pPr/>
              <a:t>19.5.2013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E5C9FB4-A7C5-45DF-8E0C-0F7C11240F17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 spd="slow">
    <p:fade/>
  </p:transition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3F0BDA8-EA25-4546-AB18-C4B0F894877F}" type="datetime1">
              <a:rPr lang="cs-CZ" smtClean="0"/>
              <a:pPr/>
              <a:t>19.5.2013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E5C9FB4-A7C5-45DF-8E0C-0F7C11240F17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 spd="slow">
    <p:fade/>
  </p:transition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09CCC19-CCA9-42B2-889C-3AC9E4CA2124}" type="datetime1">
              <a:rPr lang="cs-CZ" smtClean="0"/>
              <a:pPr/>
              <a:t>19.5.2013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E5C9FB4-A7C5-45DF-8E0C-0F7C11240F17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 spd="slow">
    <p:fade/>
  </p:transition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C00B439-0C12-487D-923B-25DE47D1B033}" type="datetime1">
              <a:rPr lang="cs-CZ" smtClean="0"/>
              <a:pPr/>
              <a:t>19.5.2013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E5C9FB4-A7C5-45DF-8E0C-0F7C11240F17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 spd="slow">
    <p:fade/>
  </p:transition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648354F-F0E5-4F89-A223-54338ACE418D}" type="datetime1">
              <a:rPr lang="cs-CZ" smtClean="0"/>
              <a:pPr/>
              <a:t>19.5.2013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E5C9FB4-A7C5-45DF-8E0C-0F7C11240F17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 spd="slow">
    <p:fade/>
  </p:transition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814E9D6-036A-44F8-9876-D92DE796B242}" type="datetime1">
              <a:rPr lang="cs-CZ" smtClean="0"/>
              <a:pPr/>
              <a:t>19.5.2013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E5C9FB4-A7C5-45DF-8E0C-0F7C11240F17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 spd="slow">
    <p:fade/>
  </p:transition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image" Target="../media/image1.jpg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13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DBFBAFA3-4EE0-4BC6-A60B-E89B6EF6C2AD}" type="datetime1">
              <a:rPr lang="cs-CZ" smtClean="0"/>
              <a:pPr/>
              <a:t>19.5.2013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8E5C9FB4-A7C5-45DF-8E0C-0F7C11240F17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 spd="slow">
    <p:fade/>
  </p:transition>
  <p:hf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.xml"/><Relationship Id="rId4" Type="http://schemas.openxmlformats.org/officeDocument/2006/relationships/image" Target="../media/image3.jpeg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jpeg"/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1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jpeg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jpeg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jpeg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jpg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26" name="Picture 2" descr="sosasou-logo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1259632" y="2204864"/>
            <a:ext cx="579437" cy="5651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graphicFrame>
        <p:nvGraphicFramePr>
          <p:cNvPr id="7" name="Tabulka 6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390689439"/>
              </p:ext>
            </p:extLst>
          </p:nvPr>
        </p:nvGraphicFramePr>
        <p:xfrm>
          <a:off x="1115616" y="2132856"/>
          <a:ext cx="6929486" cy="3720476"/>
        </p:xfrm>
        <a:graphic>
          <a:graphicData uri="http://schemas.openxmlformats.org/drawingml/2006/table">
            <a:tbl>
              <a:tblPr firstCol="1">
                <a:effectLst>
                  <a:innerShdw blurRad="63500" dist="50800" dir="16200000">
                    <a:prstClr val="black">
                      <a:alpha val="50000"/>
                    </a:prstClr>
                  </a:innerShdw>
                </a:effectLst>
                <a:tableStyleId>{8799B23B-EC83-4686-B30A-512413B5E67A}</a:tableStyleId>
              </a:tblPr>
              <a:tblGrid>
                <a:gridCol w="2786082"/>
                <a:gridCol w="4143404"/>
              </a:tblGrid>
              <a:tr h="720080">
                <a:tc gridSpan="2">
                  <a:txBody>
                    <a:bodyPr/>
                    <a:lstStyle/>
                    <a:p>
                      <a:pPr marL="717550" marR="0" lvl="0" indent="0" algn="ctr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1700" dirty="0" smtClean="0">
                          <a:latin typeface="Arial" pitchFamily="34" charset="0"/>
                          <a:cs typeface="Arial" pitchFamily="34" charset="0"/>
                        </a:rPr>
                        <a:t>Střední odborná škola a Střední odborné učiliště, </a:t>
                      </a:r>
                      <a:br>
                        <a:rPr lang="cs-CZ" sz="1700" dirty="0" smtClean="0">
                          <a:latin typeface="Arial" pitchFamily="34" charset="0"/>
                          <a:cs typeface="Arial" pitchFamily="34" charset="0"/>
                        </a:rPr>
                      </a:br>
                      <a:r>
                        <a:rPr lang="cs-CZ" sz="1700" dirty="0" smtClean="0">
                          <a:latin typeface="Arial" pitchFamily="34" charset="0"/>
                          <a:cs typeface="Arial" pitchFamily="34" charset="0"/>
                        </a:rPr>
                        <a:t>Hradec Králové, </a:t>
                      </a:r>
                      <a:r>
                        <a:rPr lang="cs-CZ" sz="1700" dirty="0" err="1" smtClean="0">
                          <a:latin typeface="Arial" pitchFamily="34" charset="0"/>
                          <a:cs typeface="Arial" pitchFamily="34" charset="0"/>
                        </a:rPr>
                        <a:t>Vocelova</a:t>
                      </a:r>
                      <a:r>
                        <a:rPr lang="cs-CZ" sz="1700" dirty="0" smtClean="0">
                          <a:latin typeface="Arial" pitchFamily="34" charset="0"/>
                          <a:cs typeface="Arial" pitchFamily="34" charset="0"/>
                        </a:rPr>
                        <a:t> 1338, příspěvková organizace</a:t>
                      </a: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cell3D prstMaterial="dkEdge">
                      <a:bevel w="25400" h="25400" prst="angle"/>
                      <a:lightRig rig="flood" dir="t"/>
                    </a:cell3D>
                    <a:noFill/>
                  </a:tcPr>
                </a:tc>
                <a:tc hMerge="1">
                  <a:txBody>
                    <a:bodyPr/>
                    <a:lstStyle/>
                    <a:p>
                      <a:pPr algn="ctr"/>
                      <a:endParaRPr lang="cs-CZ" dirty="0"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cell3D prstMaterial="dkEdge">
                      <a:bevel w="25400" h="25400" prst="angle"/>
                      <a:lightRig rig="flood" dir="t"/>
                    </a:cell3D>
                  </a:tcPr>
                </a:tc>
              </a:tr>
              <a:tr h="500066">
                <a:tc>
                  <a:txBody>
                    <a:bodyPr/>
                    <a:lstStyle/>
                    <a:p>
                      <a:r>
                        <a:rPr lang="cs-CZ" sz="1600" dirty="0" smtClean="0">
                          <a:latin typeface="Arial" pitchFamily="34" charset="0"/>
                          <a:cs typeface="Times New Roman" pitchFamily="18" charset="0"/>
                        </a:rPr>
                        <a:t>Registrační číslo projektu:</a:t>
                      </a:r>
                      <a:endParaRPr lang="cs-CZ" sz="1600" dirty="0">
                        <a:latin typeface="Arial" pitchFamily="34" charset="0"/>
                        <a:cs typeface="Times New Roman" pitchFamily="18" charset="0"/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cell3D prstMaterial="dkEdge">
                      <a:bevel w="25400" h="25400" prst="angle"/>
                      <a:lightRig rig="flood" dir="t"/>
                    </a:cell3D>
                  </a:tcPr>
                </a:tc>
                <a:tc>
                  <a:txBody>
                    <a:bodyPr/>
                    <a:lstStyle/>
                    <a:p>
                      <a:pPr marL="0" indent="0" algn="l"/>
                      <a:r>
                        <a:rPr lang="cs-CZ" sz="1600" kern="1200" dirty="0" smtClean="0">
                          <a:latin typeface="Arial" pitchFamily="34" charset="0"/>
                          <a:cs typeface="Times New Roman" pitchFamily="18" charset="0"/>
                        </a:rPr>
                        <a:t>CZ.1.07/1.5.00/34.0245</a:t>
                      </a:r>
                      <a:endParaRPr lang="cs-CZ" sz="1600" dirty="0">
                        <a:latin typeface="Arial" pitchFamily="34" charset="0"/>
                        <a:cs typeface="Times New Roman" pitchFamily="18" charset="0"/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cell3D prstMaterial="dkEdge">
                      <a:bevel w="25400" h="25400" prst="angle"/>
                      <a:lightRig rig="flood" dir="t"/>
                    </a:cell3D>
                  </a:tcPr>
                </a:tc>
              </a:tr>
              <a:tr h="500066">
                <a:tc>
                  <a:txBody>
                    <a:bodyPr/>
                    <a:lstStyle/>
                    <a:p>
                      <a:r>
                        <a:rPr lang="cs-CZ" sz="1600" dirty="0" smtClean="0">
                          <a:latin typeface="Arial" pitchFamily="34" charset="0"/>
                          <a:cs typeface="Times New Roman" pitchFamily="18" charset="0"/>
                        </a:rPr>
                        <a:t>Číslo DUM:</a:t>
                      </a:r>
                      <a:endParaRPr lang="cs-CZ" sz="1600" dirty="0">
                        <a:latin typeface="Arial" pitchFamily="34" charset="0"/>
                        <a:cs typeface="Times New Roman" pitchFamily="18" charset="0"/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cell3D prstMaterial="dkEdge">
                      <a:bevel w="25400" h="25400" prst="angle"/>
                      <a:lightRig rig="flood" dir="t"/>
                    </a:cell3D>
                  </a:tcPr>
                </a:tc>
                <a:tc>
                  <a:txBody>
                    <a:bodyPr/>
                    <a:lstStyle/>
                    <a:p>
                      <a:r>
                        <a:rPr lang="cs-CZ" sz="1600" kern="1200" dirty="0" smtClean="0">
                          <a:latin typeface="Arial" pitchFamily="34" charset="0"/>
                          <a:cs typeface="Times New Roman" pitchFamily="18" charset="0"/>
                        </a:rPr>
                        <a:t>VY_32_INOVACE_08_A_13</a:t>
                      </a:r>
                      <a:endParaRPr lang="cs-CZ" sz="1600" dirty="0">
                        <a:latin typeface="Arial" pitchFamily="34" charset="0"/>
                        <a:cs typeface="Times New Roman" pitchFamily="18" charset="0"/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cell3D prstMaterial="dkEdge">
                      <a:bevel w="25400" h="25400" prst="angle"/>
                      <a:lightRig rig="flood" dir="t"/>
                    </a:cell3D>
                  </a:tcPr>
                </a:tc>
              </a:tr>
              <a:tr h="500066">
                <a:tc>
                  <a:txBody>
                    <a:bodyPr/>
                    <a:lstStyle/>
                    <a:p>
                      <a:r>
                        <a:rPr lang="cs-CZ" sz="1600" dirty="0" smtClean="0">
                          <a:latin typeface="Arial" pitchFamily="34" charset="0"/>
                          <a:cs typeface="Times New Roman" pitchFamily="18" charset="0"/>
                        </a:rPr>
                        <a:t>Tematická oblast:</a:t>
                      </a:r>
                      <a:endParaRPr lang="cs-CZ" sz="1600" dirty="0">
                        <a:latin typeface="Arial" pitchFamily="34" charset="0"/>
                        <a:cs typeface="Times New Roman" pitchFamily="18" charset="0"/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cell3D prstMaterial="dkEdge">
                      <a:bevel w="25400" h="25400" prst="angle"/>
                      <a:lightRig rig="flood" dir="t"/>
                    </a:cell3D>
                  </a:tcPr>
                </a:tc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1600" dirty="0" smtClean="0">
                          <a:latin typeface="Arial" pitchFamily="34" charset="0"/>
                          <a:cs typeface="Times New Roman" pitchFamily="18" charset="0"/>
                        </a:rPr>
                        <a:t>Elektrické přístroje</a:t>
                      </a:r>
                      <a:endParaRPr lang="cs-CZ" sz="1600" dirty="0">
                        <a:latin typeface="Arial" pitchFamily="34" charset="0"/>
                        <a:cs typeface="Times New Roman" pitchFamily="18" charset="0"/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cell3D prstMaterial="dkEdge">
                      <a:bevel w="25400" h="25400" prst="angle"/>
                      <a:lightRig rig="flood" dir="t"/>
                    </a:cell3D>
                  </a:tcPr>
                </a:tc>
              </a:tr>
              <a:tr h="500066">
                <a:tc>
                  <a:txBody>
                    <a:bodyPr/>
                    <a:lstStyle/>
                    <a:p>
                      <a:r>
                        <a:rPr lang="cs-CZ" sz="1600" dirty="0" smtClean="0">
                          <a:latin typeface="Arial" pitchFamily="34" charset="0"/>
                          <a:cs typeface="Times New Roman" pitchFamily="18" charset="0"/>
                        </a:rPr>
                        <a:t>Téma:</a:t>
                      </a:r>
                      <a:endParaRPr lang="cs-CZ" sz="1600" dirty="0">
                        <a:latin typeface="Arial" pitchFamily="34" charset="0"/>
                        <a:cs typeface="Times New Roman" pitchFamily="18" charset="0"/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cell3D prstMaterial="dkEdge">
                      <a:bevel w="25400" h="25400" prst="angle"/>
                      <a:lightRig rig="flood" dir="t"/>
                    </a:cell3D>
                  </a:tcPr>
                </a:tc>
                <a:tc>
                  <a:txBody>
                    <a:bodyPr/>
                    <a:lstStyle/>
                    <a:p>
                      <a:r>
                        <a:rPr lang="cs-CZ" sz="1600" dirty="0" smtClean="0">
                          <a:latin typeface="Arial" pitchFamily="34" charset="0"/>
                          <a:cs typeface="Times New Roman" pitchFamily="18" charset="0"/>
                        </a:rPr>
                        <a:t>Jističe</a:t>
                      </a:r>
                      <a:endParaRPr lang="cs-CZ" sz="1600" dirty="0">
                        <a:latin typeface="Arial" pitchFamily="34" charset="0"/>
                        <a:cs typeface="Times New Roman" pitchFamily="18" charset="0"/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cell3D prstMaterial="dkEdge">
                      <a:bevel w="25400" h="25400" prst="angle"/>
                      <a:lightRig rig="flood" dir="t"/>
                    </a:cell3D>
                  </a:tcPr>
                </a:tc>
              </a:tr>
              <a:tr h="500066">
                <a:tc>
                  <a:txBody>
                    <a:bodyPr/>
                    <a:lstStyle/>
                    <a:p>
                      <a:r>
                        <a:rPr lang="cs-CZ" sz="1600" dirty="0" smtClean="0">
                          <a:latin typeface="Arial" pitchFamily="34" charset="0"/>
                          <a:cs typeface="Times New Roman" pitchFamily="18" charset="0"/>
                        </a:rPr>
                        <a:t>Autor:</a:t>
                      </a:r>
                      <a:endParaRPr lang="cs-CZ" sz="1600" dirty="0">
                        <a:latin typeface="Arial" pitchFamily="34" charset="0"/>
                        <a:cs typeface="Times New Roman" pitchFamily="18" charset="0"/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cell3D prstMaterial="dkEdge">
                      <a:bevel w="25400" h="25400" prst="angle"/>
                      <a:lightRig rig="flood" dir="t"/>
                    </a:cell3D>
                  </a:tcPr>
                </a:tc>
                <a:tc>
                  <a:txBody>
                    <a:bodyPr/>
                    <a:lstStyle/>
                    <a:p>
                      <a:r>
                        <a:rPr lang="cs-CZ" sz="1600" dirty="0" smtClean="0">
                          <a:latin typeface="Arial" pitchFamily="34" charset="0"/>
                          <a:cs typeface="Times New Roman" pitchFamily="18" charset="0"/>
                        </a:rPr>
                        <a:t>Ing.</a:t>
                      </a:r>
                      <a:r>
                        <a:rPr lang="cs-CZ" sz="1600" baseline="0" dirty="0" smtClean="0">
                          <a:latin typeface="Arial" pitchFamily="34" charset="0"/>
                          <a:cs typeface="Times New Roman" pitchFamily="18" charset="0"/>
                        </a:rPr>
                        <a:t> Lukáš Nepokoj</a:t>
                      </a:r>
                      <a:endParaRPr lang="cs-CZ" sz="1600" dirty="0">
                        <a:latin typeface="Arial" pitchFamily="34" charset="0"/>
                        <a:cs typeface="Times New Roman" pitchFamily="18" charset="0"/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cell3D prstMaterial="dkEdge">
                      <a:bevel w="25400" h="25400" prst="angle"/>
                      <a:lightRig rig="flood" dir="t"/>
                    </a:cell3D>
                  </a:tcPr>
                </a:tc>
              </a:tr>
              <a:tr h="500066">
                <a:tc>
                  <a:txBody>
                    <a:bodyPr/>
                    <a:lstStyle/>
                    <a:p>
                      <a:r>
                        <a:rPr lang="cs-CZ" sz="1600" dirty="0" smtClean="0">
                          <a:latin typeface="Arial" pitchFamily="34" charset="0"/>
                          <a:cs typeface="Times New Roman" pitchFamily="18" charset="0"/>
                        </a:rPr>
                        <a:t>Datum vytvoření:</a:t>
                      </a:r>
                      <a:endParaRPr lang="cs-CZ" sz="1600" dirty="0">
                        <a:latin typeface="Arial" pitchFamily="34" charset="0"/>
                        <a:cs typeface="Times New Roman" pitchFamily="18" charset="0"/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cell3D prstMaterial="dkEdge">
                      <a:bevel w="25400" h="25400" prst="angle"/>
                      <a:lightRig rig="flood" dir="t"/>
                    </a:cell3D>
                  </a:tcPr>
                </a:tc>
                <a:tc>
                  <a:txBody>
                    <a:bodyPr/>
                    <a:lstStyle/>
                    <a:p>
                      <a:r>
                        <a:rPr lang="cs-CZ" sz="1600" dirty="0" smtClean="0">
                          <a:latin typeface="Arial" pitchFamily="34" charset="0"/>
                          <a:cs typeface="Times New Roman" pitchFamily="18" charset="0"/>
                        </a:rPr>
                        <a:t>září 2012</a:t>
                      </a:r>
                      <a:endParaRPr lang="cs-CZ" sz="1600" dirty="0">
                        <a:latin typeface="Arial" pitchFamily="34" charset="0"/>
                        <a:cs typeface="Times New Roman" pitchFamily="18" charset="0"/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cell3D prstMaterial="dkEdge">
                      <a:bevel w="25400" h="25400" prst="angle"/>
                      <a:lightRig rig="flood" dir="t"/>
                    </a:cell3D>
                  </a:tcPr>
                </a:tc>
              </a:tr>
            </a:tbl>
          </a:graphicData>
        </a:graphic>
      </p:graphicFrame>
      <p:pic>
        <p:nvPicPr>
          <p:cNvPr id="5" name="obrázek 1" descr="OPVK_hor_zakladni_logolink_RGB_cz.jpg"/>
          <p:cNvPicPr>
            <a:picLocks noChangeAspect="1" noChangeArrowheads="1"/>
          </p:cNvPicPr>
          <p:nvPr/>
        </p:nvPicPr>
        <p:blipFill>
          <a:blip r:embed="rId4" cstate="print">
            <a:lum bright="10000" contrast="16000"/>
          </a:blip>
          <a:srcRect/>
          <a:stretch>
            <a:fillRect/>
          </a:stretch>
        </p:blipFill>
        <p:spPr bwMode="auto">
          <a:xfrm>
            <a:off x="1123950" y="162000"/>
            <a:ext cx="6896100" cy="15033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>
            <a:outerShdw sx="1000" sy="1000" algn="ctr" rotWithShape="0">
              <a:srgbClr val="000000"/>
            </a:outerShdw>
          </a:effectLst>
        </p:spPr>
      </p:pic>
    </p:spTree>
  </p:cSld>
  <p:clrMapOvr>
    <a:masterClrMapping/>
  </p:clrMapOvr>
  <p:transition spd="slow">
    <p:fade/>
  </p:transition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Zástupný symbol pro obsah 6"/>
          <p:cNvSpPr txBox="1">
            <a:spLocks/>
          </p:cNvSpPr>
          <p:nvPr/>
        </p:nvSpPr>
        <p:spPr>
          <a:xfrm>
            <a:off x="457200" y="1916832"/>
            <a:ext cx="8229600" cy="453650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marL="432000" marR="0" lvl="0" indent="-432000" algn="just" defTabSz="914400" rtl="0" eaLnBrk="1" fontAlgn="auto" latinLnBrk="0" hangingPunct="1">
              <a:lnSpc>
                <a:spcPct val="120000"/>
              </a:lnSpc>
              <a:spcBef>
                <a:spcPts val="600"/>
              </a:spcBef>
              <a:spcAft>
                <a:spcPts val="1200"/>
              </a:spcAft>
              <a:buClrTx/>
              <a:buSzTx/>
              <a:tabLst/>
              <a:defRPr/>
            </a:pPr>
            <a:r>
              <a:rPr kumimoji="0" lang="cs-CZ" sz="3000" b="1" i="0" u="none" strike="noStrike" kern="1200" cap="none" spc="0" normalizeH="0" baseline="0" noProof="0" dirty="0" smtClean="0">
                <a:ln>
                  <a:noFill/>
                </a:ln>
                <a:effectLst/>
                <a:uLnTx/>
                <a:uFillTx/>
                <a:latin typeface="Arial" pitchFamily="34" charset="0"/>
                <a:ea typeface="+mn-ea"/>
                <a:cs typeface="Arial" pitchFamily="34" charset="0"/>
              </a:rPr>
              <a:t>Anotace</a:t>
            </a:r>
          </a:p>
          <a:p>
            <a:pPr marR="0" lvl="0" algn="just" defTabSz="914400" rtl="0" eaLnBrk="1" fontAlgn="auto" latinLnBrk="0" hangingPunct="1">
              <a:lnSpc>
                <a:spcPct val="120000"/>
              </a:lnSpc>
              <a:spcBef>
                <a:spcPts val="600"/>
              </a:spcBef>
              <a:spcAft>
                <a:spcPts val="1200"/>
              </a:spcAft>
              <a:buClrTx/>
              <a:buSzTx/>
              <a:tabLst/>
              <a:defRPr/>
            </a:pPr>
            <a:r>
              <a:rPr lang="cs-CZ" sz="1600" dirty="0" smtClean="0">
                <a:latin typeface="Arial" pitchFamily="34" charset="0"/>
                <a:cs typeface="Arial" pitchFamily="34" charset="0"/>
              </a:rPr>
              <a:t>Materiál je určen pro 2. ročník studijního oboru MIEZ, předmětu ELEKTRICKÉ STROJE A PŘÍSTROJE, inovuje výuku použitím multimediálních pomůcek – prezentace s názornými obrázky a schématy doplněných textem podporujícím výklad učitele.</a:t>
            </a:r>
          </a:p>
          <a:p>
            <a:pPr marL="432000" marR="0" lvl="0" indent="-432000" algn="just" defTabSz="914400" rtl="0" eaLnBrk="1" fontAlgn="auto" latinLnBrk="0" hangingPunct="1">
              <a:lnSpc>
                <a:spcPct val="120000"/>
              </a:lnSpc>
              <a:spcBef>
                <a:spcPts val="600"/>
              </a:spcBef>
              <a:spcAft>
                <a:spcPts val="1200"/>
              </a:spcAft>
              <a:buClrTx/>
              <a:buSzTx/>
              <a:tabLst/>
              <a:defRPr/>
            </a:pPr>
            <a:r>
              <a:rPr kumimoji="0" lang="cs-CZ" sz="3000" b="1" i="0" u="none" strike="noStrike" kern="1200" cap="none" spc="0" normalizeH="0" baseline="0" noProof="0" dirty="0" smtClean="0">
                <a:ln>
                  <a:noFill/>
                </a:ln>
                <a:effectLst/>
                <a:uLnTx/>
                <a:uFillTx/>
                <a:latin typeface="Arial" pitchFamily="34" charset="0"/>
                <a:ea typeface="+mn-ea"/>
                <a:cs typeface="Arial" pitchFamily="34" charset="0"/>
              </a:rPr>
              <a:t>Metodický pokyn</a:t>
            </a:r>
          </a:p>
          <a:p>
            <a:pPr lvl="0" algn="just">
              <a:lnSpc>
                <a:spcPct val="120000"/>
              </a:lnSpc>
              <a:spcBef>
                <a:spcPts val="600"/>
              </a:spcBef>
              <a:spcAft>
                <a:spcPts val="1200"/>
              </a:spcAft>
              <a:defRPr/>
            </a:pPr>
            <a:r>
              <a:rPr lang="cs-CZ" sz="1600" dirty="0" smtClean="0">
                <a:solidFill>
                  <a:prstClr val="black"/>
                </a:solidFill>
                <a:latin typeface="Arial" pitchFamily="34" charset="0"/>
                <a:cs typeface="Arial" pitchFamily="34" charset="0"/>
              </a:rPr>
              <a:t>Materiál používá učitel při výkladu – pro větší názornost a atraktivnost výuky a zároveň jej mohou využívat žáci pro domácí přípravu na výuku.</a:t>
            </a:r>
          </a:p>
          <a:p>
            <a:pPr lvl="0" algn="just">
              <a:lnSpc>
                <a:spcPct val="120000"/>
              </a:lnSpc>
              <a:spcBef>
                <a:spcPts val="600"/>
              </a:spcBef>
              <a:spcAft>
                <a:spcPts val="1200"/>
              </a:spcAft>
              <a:defRPr/>
            </a:pPr>
            <a:endParaRPr lang="cs-CZ" sz="1600" dirty="0" smtClean="0">
              <a:solidFill>
                <a:prstClr val="black"/>
              </a:solidFill>
              <a:latin typeface="Arial" pitchFamily="34" charset="0"/>
              <a:cs typeface="Arial" pitchFamily="34" charset="0"/>
            </a:endParaRPr>
          </a:p>
          <a:p>
            <a:pPr lvl="0" algn="just">
              <a:lnSpc>
                <a:spcPct val="120000"/>
              </a:lnSpc>
              <a:spcBef>
                <a:spcPts val="600"/>
              </a:spcBef>
              <a:spcAft>
                <a:spcPts val="1200"/>
              </a:spcAft>
              <a:defRPr/>
            </a:pPr>
            <a:endParaRPr lang="cs-CZ" sz="1600" dirty="0" smtClean="0">
              <a:solidFill>
                <a:prstClr val="black"/>
              </a:solidFill>
              <a:latin typeface="Arial" pitchFamily="34" charset="0"/>
              <a:cs typeface="Arial" pitchFamily="34" charset="0"/>
            </a:endParaRPr>
          </a:p>
          <a:p>
            <a:pPr marL="432000" marR="0" lvl="0" indent="-432000" algn="just" defTabSz="914400" rtl="0" eaLnBrk="1" fontAlgn="auto" latinLnBrk="0" hangingPunct="1">
              <a:lnSpc>
                <a:spcPct val="120000"/>
              </a:lnSpc>
              <a:spcBef>
                <a:spcPts val="600"/>
              </a:spcBef>
              <a:spcAft>
                <a:spcPts val="1200"/>
              </a:spcAft>
              <a:buClrTx/>
              <a:buSzTx/>
              <a:tabLst/>
              <a:defRPr/>
            </a:pPr>
            <a:endParaRPr kumimoji="0" lang="cs-CZ" sz="3000" b="1" i="0" u="none" strike="noStrike" kern="1200" cap="none" spc="0" normalizeH="0" baseline="0" noProof="0" dirty="0" smtClean="0">
              <a:ln>
                <a:noFill/>
              </a:ln>
              <a:effectLst/>
              <a:uLnTx/>
              <a:uFillTx/>
              <a:latin typeface="Arial" pitchFamily="34" charset="0"/>
              <a:ea typeface="+mn-ea"/>
              <a:cs typeface="Arial" pitchFamily="34" charset="0"/>
            </a:endParaRPr>
          </a:p>
          <a:p>
            <a:pPr marL="432000" marR="0" lvl="0" indent="-432000" algn="just" defTabSz="914400" rtl="0" eaLnBrk="1" fontAlgn="auto" latinLnBrk="0" hangingPunct="1">
              <a:lnSpc>
                <a:spcPct val="120000"/>
              </a:lnSpc>
              <a:spcBef>
                <a:spcPts val="600"/>
              </a:spcBef>
              <a:spcAft>
                <a:spcPts val="1200"/>
              </a:spcAft>
              <a:buClrTx/>
              <a:buSzTx/>
              <a:tabLst/>
              <a:defRPr/>
            </a:pPr>
            <a:endParaRPr kumimoji="0" lang="cs-CZ" sz="3000" b="1" i="0" u="none" strike="noStrike" kern="1200" cap="none" spc="0" normalizeH="0" baseline="0" noProof="0" dirty="0" smtClean="0">
              <a:ln>
                <a:noFill/>
              </a:ln>
              <a:effectLst/>
              <a:uLnTx/>
              <a:uFillTx/>
              <a:latin typeface="Arial" pitchFamily="34" charset="0"/>
              <a:ea typeface="+mn-ea"/>
              <a:cs typeface="Arial" pitchFamily="34" charset="0"/>
            </a:endParaRPr>
          </a:p>
          <a:p>
            <a:pPr marL="0" marR="0" lvl="0" indent="0" defTabSz="914400" rtl="0" eaLnBrk="1" fontAlgn="auto" latinLnBrk="0" hangingPunct="1">
              <a:lnSpc>
                <a:spcPct val="120000"/>
              </a:lnSpc>
              <a:spcBef>
                <a:spcPts val="600"/>
              </a:spcBef>
              <a:spcAft>
                <a:spcPts val="1200"/>
              </a:spcAft>
              <a:buClrTx/>
              <a:buSzTx/>
              <a:buFont typeface="Arial" pitchFamily="34" charset="0"/>
              <a:buNone/>
              <a:tabLst/>
              <a:defRPr/>
            </a:pPr>
            <a:endParaRPr kumimoji="0" lang="cs-CZ" sz="3000" b="0" i="0" u="none" strike="noStrike" kern="1200" cap="none" spc="0" normalizeH="0" baseline="0" noProof="0" dirty="0" smtClean="0">
              <a:ln>
                <a:noFill/>
              </a:ln>
              <a:effectLst/>
              <a:uLnTx/>
              <a:uFillTx/>
              <a:latin typeface="Arial" pitchFamily="34" charset="0"/>
              <a:ea typeface="+mn-ea"/>
              <a:cs typeface="Arial" pitchFamily="34" charset="0"/>
            </a:endParaRPr>
          </a:p>
          <a:p>
            <a:pPr marL="0" marR="0" lvl="0" indent="0" algn="ctr" defTabSz="914400" rtl="0" eaLnBrk="1" fontAlgn="auto" latinLnBrk="0" hangingPunct="1">
              <a:lnSpc>
                <a:spcPct val="120000"/>
              </a:lnSpc>
              <a:spcBef>
                <a:spcPts val="600"/>
              </a:spcBef>
              <a:spcAft>
                <a:spcPts val="1200"/>
              </a:spcAft>
              <a:buClrTx/>
              <a:buSzTx/>
              <a:buFont typeface="Arial" pitchFamily="34" charset="0"/>
              <a:buNone/>
              <a:tabLst/>
              <a:defRPr/>
            </a:pPr>
            <a:endParaRPr kumimoji="0" lang="cs-CZ" sz="3000" b="0" i="0" u="none" strike="noStrike" kern="1200" cap="none" spc="0" normalizeH="0" baseline="0" noProof="0" dirty="0">
              <a:ln>
                <a:noFill/>
              </a:ln>
              <a:effectLst/>
              <a:uLnTx/>
              <a:uFillTx/>
              <a:latin typeface="Arial" pitchFamily="34" charset="0"/>
              <a:ea typeface="+mn-ea"/>
              <a:cs typeface="Arial" pitchFamily="34" charset="0"/>
            </a:endParaRPr>
          </a:p>
        </p:txBody>
      </p:sp>
      <p:pic>
        <p:nvPicPr>
          <p:cNvPr id="4" name="obrázek 1" descr="OPVK_hor_zakladni_logolink_RGB_cz.jpg"/>
          <p:cNvPicPr>
            <a:picLocks noChangeAspect="1" noChangeArrowheads="1"/>
          </p:cNvPicPr>
          <p:nvPr/>
        </p:nvPicPr>
        <p:blipFill>
          <a:blip r:embed="rId3" cstate="print">
            <a:lum bright="10000" contrast="16000"/>
          </a:blip>
          <a:srcRect/>
          <a:stretch>
            <a:fillRect/>
          </a:stretch>
        </p:blipFill>
        <p:spPr bwMode="auto">
          <a:xfrm>
            <a:off x="1123950" y="162000"/>
            <a:ext cx="6896100" cy="15033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>
            <a:outerShdw sx="1000" sy="1000" algn="ctr" rotWithShape="0">
              <a:srgbClr val="000000"/>
            </a:outerShdw>
          </a:effectLst>
        </p:spPr>
      </p:pic>
    </p:spTree>
  </p:cSld>
  <p:clrMapOvr>
    <a:masterClrMapping/>
  </p:clrMapOvr>
  <p:transition spd="slow">
    <p:fade/>
  </p:transition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0"/>
            <a:ext cx="8229600" cy="1268760"/>
          </a:xfrm>
        </p:spPr>
        <p:txBody>
          <a:bodyPr>
            <a:normAutofit/>
          </a:bodyPr>
          <a:lstStyle/>
          <a:p>
            <a:r>
              <a:rPr lang="cs-CZ" b="1" dirty="0" smtClean="0">
                <a:solidFill>
                  <a:schemeClr val="bg1"/>
                </a:solidFill>
                <a:latin typeface="Arial" pitchFamily="34" charset="0"/>
                <a:cs typeface="Arial" pitchFamily="34" charset="0"/>
              </a:rPr>
              <a:t>JISTIČE</a:t>
            </a:r>
            <a:endParaRPr lang="cs-CZ" b="1" dirty="0">
              <a:solidFill>
                <a:schemeClr val="bg1"/>
              </a:solidFill>
              <a:latin typeface="Arial" pitchFamily="34" charset="0"/>
              <a:cs typeface="Arial" pitchFamily="34" charset="0"/>
            </a:endParaRPr>
          </a:p>
        </p:txBody>
      </p:sp>
      <p:sp>
        <p:nvSpPr>
          <p:cNvPr id="7" name="Zástupný symbol pro obsah 6"/>
          <p:cNvSpPr>
            <a:spLocks noGrp="1"/>
          </p:cNvSpPr>
          <p:nvPr>
            <p:ph idx="1"/>
          </p:nvPr>
        </p:nvSpPr>
        <p:spPr>
          <a:xfrm>
            <a:off x="251520" y="1988840"/>
            <a:ext cx="4968552" cy="4137323"/>
          </a:xfrm>
        </p:spPr>
        <p:txBody>
          <a:bodyPr>
            <a:noAutofit/>
          </a:bodyPr>
          <a:lstStyle/>
          <a:p>
            <a:pPr marL="432000" indent="-432000" algn="just">
              <a:lnSpc>
                <a:spcPct val="120000"/>
              </a:lnSpc>
              <a:spcBef>
                <a:spcPts val="600"/>
              </a:spcBef>
              <a:spcAft>
                <a:spcPts val="1200"/>
              </a:spcAft>
              <a:buFont typeface="Wingdings" pitchFamily="2" charset="2"/>
              <a:buChar char="Ø"/>
            </a:pPr>
            <a:r>
              <a:rPr lang="cs-CZ" sz="2600" dirty="0" smtClean="0">
                <a:latin typeface="Arial" pitchFamily="34" charset="0"/>
                <a:cs typeface="Arial" pitchFamily="34" charset="0"/>
              </a:rPr>
              <a:t>Samočinně </a:t>
            </a:r>
            <a:r>
              <a:rPr lang="cs-CZ" sz="2600" dirty="0">
                <a:latin typeface="Arial" pitchFamily="34" charset="0"/>
                <a:cs typeface="Arial" pitchFamily="34" charset="0"/>
              </a:rPr>
              <a:t>odpojí elektrický obvod při </a:t>
            </a:r>
            <a:r>
              <a:rPr lang="cs-CZ" sz="2600" dirty="0" smtClean="0">
                <a:latin typeface="Arial" pitchFamily="34" charset="0"/>
                <a:cs typeface="Arial" pitchFamily="34" charset="0"/>
              </a:rPr>
              <a:t>nadproudu.</a:t>
            </a:r>
          </a:p>
          <a:p>
            <a:pPr marL="432000" indent="-432000" algn="just">
              <a:lnSpc>
                <a:spcPct val="120000"/>
              </a:lnSpc>
              <a:spcBef>
                <a:spcPts val="600"/>
              </a:spcBef>
              <a:spcAft>
                <a:spcPts val="1200"/>
              </a:spcAft>
              <a:buFont typeface="Wingdings" pitchFamily="2" charset="2"/>
              <a:buChar char="Ø"/>
            </a:pPr>
            <a:r>
              <a:rPr lang="cs-CZ" sz="2600" dirty="0" smtClean="0">
                <a:latin typeface="Arial" pitchFamily="34" charset="0"/>
                <a:cs typeface="Arial" pitchFamily="34" charset="0"/>
              </a:rPr>
              <a:t>Po </a:t>
            </a:r>
            <a:r>
              <a:rPr lang="cs-CZ" sz="2600" dirty="0">
                <a:latin typeface="Arial" pitchFamily="34" charset="0"/>
                <a:cs typeface="Arial" pitchFamily="34" charset="0"/>
              </a:rPr>
              <a:t>odstranění závady je možné </a:t>
            </a:r>
            <a:r>
              <a:rPr lang="cs-CZ" sz="2600" dirty="0" smtClean="0">
                <a:latin typeface="Arial" pitchFamily="34" charset="0"/>
                <a:cs typeface="Arial" pitchFamily="34" charset="0"/>
              </a:rPr>
              <a:t>jistič </a:t>
            </a:r>
            <a:r>
              <a:rPr lang="cs-CZ" sz="2600" dirty="0">
                <a:latin typeface="Arial" pitchFamily="34" charset="0"/>
                <a:cs typeface="Arial" pitchFamily="34" charset="0"/>
              </a:rPr>
              <a:t>znovu aktivovat. </a:t>
            </a:r>
            <a:endParaRPr lang="cs-CZ" sz="2600" dirty="0" smtClean="0">
              <a:latin typeface="Arial" pitchFamily="34" charset="0"/>
              <a:cs typeface="Arial" pitchFamily="34" charset="0"/>
            </a:endParaRPr>
          </a:p>
          <a:p>
            <a:pPr marL="432000" indent="-432000" algn="just">
              <a:lnSpc>
                <a:spcPct val="120000"/>
              </a:lnSpc>
              <a:spcBef>
                <a:spcPts val="600"/>
              </a:spcBef>
              <a:spcAft>
                <a:spcPts val="1200"/>
              </a:spcAft>
              <a:buFont typeface="Wingdings" pitchFamily="2" charset="2"/>
              <a:buChar char="Ø"/>
            </a:pPr>
            <a:r>
              <a:rPr lang="cs-CZ" sz="2600" dirty="0" smtClean="0">
                <a:latin typeface="Arial" pitchFamily="34" charset="0"/>
                <a:cs typeface="Arial" pitchFamily="34" charset="0"/>
              </a:rPr>
              <a:t>Jestliže </a:t>
            </a:r>
            <a:r>
              <a:rPr lang="cs-CZ" sz="2600" dirty="0">
                <a:latin typeface="Arial" pitchFamily="34" charset="0"/>
                <a:cs typeface="Arial" pitchFamily="34" charset="0"/>
              </a:rPr>
              <a:t>nedojde k odstranění závady a tento stav trvá, nelze jistič aktivovat.</a:t>
            </a:r>
          </a:p>
        </p:txBody>
      </p:sp>
      <p:sp>
        <p:nvSpPr>
          <p:cNvPr id="8" name="Zástupný symbol pro číslo snímku 7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E5C9FB4-A7C5-45DF-8E0C-0F7C11240F17}" type="slidenum">
              <a:rPr lang="cs-CZ" smtClean="0">
                <a:latin typeface="Arial" pitchFamily="34" charset="0"/>
                <a:cs typeface="Arial" pitchFamily="34" charset="0"/>
              </a:rPr>
              <a:pPr/>
              <a:t>3</a:t>
            </a:fld>
            <a:endParaRPr lang="cs-CZ">
              <a:latin typeface="Arial" pitchFamily="34" charset="0"/>
              <a:cs typeface="Arial" pitchFamily="34" charset="0"/>
            </a:endParaRPr>
          </a:p>
        </p:txBody>
      </p:sp>
      <p:pic>
        <p:nvPicPr>
          <p:cNvPr id="3" name="Obrázek 2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5436096" y="2132855"/>
            <a:ext cx="3312368" cy="3290859"/>
          </a:xfrm>
          <a:prstGeom prst="rect">
            <a:avLst/>
          </a:prstGeom>
        </p:spPr>
      </p:pic>
    </p:spTree>
  </p:cSld>
  <p:clrMapOvr>
    <a:masterClrMapping/>
  </p:clrMapOvr>
  <p:transition spd="slow">
    <p:fade/>
  </p:transition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0"/>
            <a:ext cx="8229600" cy="1268760"/>
          </a:xfrm>
        </p:spPr>
        <p:txBody>
          <a:bodyPr>
            <a:normAutofit/>
          </a:bodyPr>
          <a:lstStyle/>
          <a:p>
            <a:r>
              <a:rPr lang="cs-CZ" b="1" dirty="0" smtClean="0">
                <a:solidFill>
                  <a:schemeClr val="bg1"/>
                </a:solidFill>
                <a:latin typeface="Arial" pitchFamily="34" charset="0"/>
                <a:cs typeface="Arial" pitchFamily="34" charset="0"/>
              </a:rPr>
              <a:t>JISTIČE</a:t>
            </a:r>
            <a:endParaRPr lang="cs-CZ" b="1" dirty="0">
              <a:solidFill>
                <a:schemeClr val="bg1"/>
              </a:solidFill>
              <a:latin typeface="Arial" pitchFamily="34" charset="0"/>
              <a:cs typeface="Arial" pitchFamily="34" charset="0"/>
            </a:endParaRPr>
          </a:p>
        </p:txBody>
      </p:sp>
      <p:sp>
        <p:nvSpPr>
          <p:cNvPr id="7" name="Zástupný symbol pro obsah 6"/>
          <p:cNvSpPr>
            <a:spLocks noGrp="1"/>
          </p:cNvSpPr>
          <p:nvPr>
            <p:ph idx="1"/>
          </p:nvPr>
        </p:nvSpPr>
        <p:spPr>
          <a:xfrm>
            <a:off x="251520" y="1988840"/>
            <a:ext cx="8640960" cy="4608512"/>
          </a:xfrm>
        </p:spPr>
        <p:txBody>
          <a:bodyPr>
            <a:noAutofit/>
          </a:bodyPr>
          <a:lstStyle/>
          <a:p>
            <a:pPr marL="432000" indent="-432000">
              <a:lnSpc>
                <a:spcPct val="120000"/>
              </a:lnSpc>
              <a:spcBef>
                <a:spcPts val="600"/>
              </a:spcBef>
              <a:spcAft>
                <a:spcPts val="1200"/>
              </a:spcAft>
              <a:buFont typeface="Wingdings" pitchFamily="2" charset="2"/>
              <a:buChar char="Ø"/>
            </a:pPr>
            <a:r>
              <a:rPr lang="cs-CZ" sz="2600" b="1" dirty="0" smtClean="0">
                <a:latin typeface="Arial" pitchFamily="34" charset="0"/>
                <a:cs typeface="Arial" pitchFamily="34" charset="0"/>
              </a:rPr>
              <a:t>Tepelná </a:t>
            </a:r>
            <a:r>
              <a:rPr lang="cs-CZ" sz="2600" b="1" dirty="0">
                <a:latin typeface="Arial" pitchFamily="34" charset="0"/>
                <a:cs typeface="Arial" pitchFamily="34" charset="0"/>
              </a:rPr>
              <a:t>spoušť</a:t>
            </a:r>
          </a:p>
          <a:p>
            <a:pPr marL="432000" indent="-432000">
              <a:lnSpc>
                <a:spcPct val="120000"/>
              </a:lnSpc>
              <a:spcBef>
                <a:spcPts val="600"/>
              </a:spcBef>
              <a:spcAft>
                <a:spcPts val="1200"/>
              </a:spcAft>
              <a:buFont typeface="Wingdings" pitchFamily="2" charset="2"/>
              <a:buChar char="Ø"/>
            </a:pPr>
            <a:r>
              <a:rPr lang="cs-CZ" sz="2600" dirty="0" smtClean="0">
                <a:latin typeface="Arial" pitchFamily="34" charset="0"/>
                <a:cs typeface="Arial" pitchFamily="34" charset="0"/>
              </a:rPr>
              <a:t>Chrání </a:t>
            </a:r>
            <a:r>
              <a:rPr lang="cs-CZ" sz="2600" dirty="0">
                <a:latin typeface="Arial" pitchFamily="34" charset="0"/>
                <a:cs typeface="Arial" pitchFamily="34" charset="0"/>
              </a:rPr>
              <a:t>zařízení proti </a:t>
            </a:r>
            <a:r>
              <a:rPr lang="cs-CZ" sz="2600" dirty="0" smtClean="0">
                <a:latin typeface="Arial" pitchFamily="34" charset="0"/>
                <a:cs typeface="Arial" pitchFamily="34" charset="0"/>
              </a:rPr>
              <a:t>přetížení.</a:t>
            </a:r>
            <a:endParaRPr lang="cs-CZ" sz="2600" dirty="0">
              <a:latin typeface="Arial" pitchFamily="34" charset="0"/>
              <a:cs typeface="Arial" pitchFamily="34" charset="0"/>
            </a:endParaRPr>
          </a:p>
          <a:p>
            <a:pPr marL="432000" indent="-432000">
              <a:lnSpc>
                <a:spcPct val="120000"/>
              </a:lnSpc>
              <a:spcBef>
                <a:spcPts val="600"/>
              </a:spcBef>
              <a:spcAft>
                <a:spcPts val="1200"/>
              </a:spcAft>
              <a:buFont typeface="Wingdings" pitchFamily="2" charset="2"/>
              <a:buChar char="Ø"/>
            </a:pPr>
            <a:r>
              <a:rPr lang="cs-CZ" sz="2600" dirty="0" smtClean="0">
                <a:latin typeface="Arial" pitchFamily="34" charset="0"/>
                <a:cs typeface="Arial" pitchFamily="34" charset="0"/>
              </a:rPr>
              <a:t>Obsahuje </a:t>
            </a:r>
            <a:r>
              <a:rPr lang="cs-CZ" sz="2600" dirty="0">
                <a:latin typeface="Arial" pitchFamily="34" charset="0"/>
                <a:cs typeface="Arial" pitchFamily="34" charset="0"/>
              </a:rPr>
              <a:t>bimetalový pásek </a:t>
            </a:r>
            <a:r>
              <a:rPr lang="cs-CZ" sz="2600" dirty="0" smtClean="0">
                <a:latin typeface="Arial" pitchFamily="34" charset="0"/>
                <a:cs typeface="Arial" pitchFamily="34" charset="0"/>
              </a:rPr>
              <a:t/>
            </a:r>
            <a:br>
              <a:rPr lang="cs-CZ" sz="2600" dirty="0" smtClean="0">
                <a:latin typeface="Arial" pitchFamily="34" charset="0"/>
                <a:cs typeface="Arial" pitchFamily="34" charset="0"/>
              </a:rPr>
            </a:br>
            <a:r>
              <a:rPr lang="cs-CZ" sz="2600" dirty="0" smtClean="0">
                <a:latin typeface="Arial" pitchFamily="34" charset="0"/>
                <a:cs typeface="Arial" pitchFamily="34" charset="0"/>
              </a:rPr>
              <a:t>a </a:t>
            </a:r>
            <a:r>
              <a:rPr lang="cs-CZ" sz="2600" dirty="0">
                <a:latin typeface="Arial" pitchFamily="34" charset="0"/>
                <a:cs typeface="Arial" pitchFamily="34" charset="0"/>
              </a:rPr>
              <a:t>odporový drát, kterým teče </a:t>
            </a:r>
            <a:r>
              <a:rPr lang="cs-CZ" sz="2600" dirty="0" smtClean="0">
                <a:latin typeface="Arial" pitchFamily="34" charset="0"/>
                <a:cs typeface="Arial" pitchFamily="34" charset="0"/>
              </a:rPr>
              <a:t/>
            </a:r>
            <a:br>
              <a:rPr lang="cs-CZ" sz="2600" dirty="0" smtClean="0">
                <a:latin typeface="Arial" pitchFamily="34" charset="0"/>
                <a:cs typeface="Arial" pitchFamily="34" charset="0"/>
              </a:rPr>
            </a:br>
            <a:r>
              <a:rPr lang="cs-CZ" sz="2600" dirty="0" smtClean="0">
                <a:latin typeface="Arial" pitchFamily="34" charset="0"/>
                <a:cs typeface="Arial" pitchFamily="34" charset="0"/>
              </a:rPr>
              <a:t>proud </a:t>
            </a:r>
            <a:r>
              <a:rPr lang="cs-CZ" sz="2600" dirty="0">
                <a:latin typeface="Arial" pitchFamily="34" charset="0"/>
                <a:cs typeface="Arial" pitchFamily="34" charset="0"/>
              </a:rPr>
              <a:t>a zahřívá bimetalový pásek. </a:t>
            </a:r>
            <a:endParaRPr lang="cs-CZ" sz="2600" dirty="0" smtClean="0">
              <a:latin typeface="Arial" pitchFamily="34" charset="0"/>
              <a:cs typeface="Arial" pitchFamily="34" charset="0"/>
            </a:endParaRPr>
          </a:p>
          <a:p>
            <a:pPr marL="432000" indent="-432000">
              <a:lnSpc>
                <a:spcPct val="120000"/>
              </a:lnSpc>
              <a:spcBef>
                <a:spcPts val="600"/>
              </a:spcBef>
              <a:spcAft>
                <a:spcPts val="1200"/>
              </a:spcAft>
              <a:buFont typeface="Wingdings" pitchFamily="2" charset="2"/>
              <a:buChar char="Ø"/>
            </a:pPr>
            <a:r>
              <a:rPr lang="cs-CZ" sz="2600" dirty="0" smtClean="0">
                <a:latin typeface="Arial" pitchFamily="34" charset="0"/>
                <a:cs typeface="Arial" pitchFamily="34" charset="0"/>
              </a:rPr>
              <a:t>Ten </a:t>
            </a:r>
            <a:r>
              <a:rPr lang="cs-CZ" sz="2600" dirty="0">
                <a:latin typeface="Arial" pitchFamily="34" charset="0"/>
                <a:cs typeface="Arial" pitchFamily="34" charset="0"/>
              </a:rPr>
              <a:t>se vlivem tepla ohýbá </a:t>
            </a:r>
            <a:r>
              <a:rPr lang="cs-CZ" sz="2600" dirty="0" smtClean="0">
                <a:latin typeface="Arial" pitchFamily="34" charset="0"/>
                <a:cs typeface="Arial" pitchFamily="34" charset="0"/>
              </a:rPr>
              <a:t/>
            </a:r>
            <a:br>
              <a:rPr lang="cs-CZ" sz="2600" dirty="0" smtClean="0">
                <a:latin typeface="Arial" pitchFamily="34" charset="0"/>
                <a:cs typeface="Arial" pitchFamily="34" charset="0"/>
              </a:rPr>
            </a:br>
            <a:r>
              <a:rPr lang="cs-CZ" sz="2600" dirty="0" smtClean="0">
                <a:latin typeface="Arial" pitchFamily="34" charset="0"/>
                <a:cs typeface="Arial" pitchFamily="34" charset="0"/>
              </a:rPr>
              <a:t>a </a:t>
            </a:r>
            <a:r>
              <a:rPr lang="cs-CZ" sz="2600" dirty="0">
                <a:latin typeface="Arial" pitchFamily="34" charset="0"/>
                <a:cs typeface="Arial" pitchFamily="34" charset="0"/>
              </a:rPr>
              <a:t>přesáhne-li prohnutí nastavenou mez, </a:t>
            </a:r>
            <a:r>
              <a:rPr lang="cs-CZ" sz="2600" dirty="0" smtClean="0">
                <a:latin typeface="Arial" pitchFamily="34" charset="0"/>
                <a:cs typeface="Arial" pitchFamily="34" charset="0"/>
              </a:rPr>
              <a:t/>
            </a:r>
            <a:br>
              <a:rPr lang="cs-CZ" sz="2600" dirty="0" smtClean="0">
                <a:latin typeface="Arial" pitchFamily="34" charset="0"/>
                <a:cs typeface="Arial" pitchFamily="34" charset="0"/>
              </a:rPr>
            </a:br>
            <a:r>
              <a:rPr lang="cs-CZ" sz="2600" dirty="0" smtClean="0">
                <a:latin typeface="Arial" pitchFamily="34" charset="0"/>
                <a:cs typeface="Arial" pitchFamily="34" charset="0"/>
              </a:rPr>
              <a:t>kontakty </a:t>
            </a:r>
            <a:r>
              <a:rPr lang="cs-CZ" sz="2600" dirty="0">
                <a:latin typeface="Arial" pitchFamily="34" charset="0"/>
                <a:cs typeface="Arial" pitchFamily="34" charset="0"/>
              </a:rPr>
              <a:t>se vlivem pružiny velmi rychle </a:t>
            </a:r>
            <a:r>
              <a:rPr lang="cs-CZ" sz="2600" dirty="0" smtClean="0">
                <a:latin typeface="Arial" pitchFamily="34" charset="0"/>
                <a:cs typeface="Arial" pitchFamily="34" charset="0"/>
              </a:rPr>
              <a:t>rozpojí.</a:t>
            </a:r>
            <a:endParaRPr lang="cs-CZ" sz="2600" dirty="0">
              <a:latin typeface="Arial" pitchFamily="34" charset="0"/>
              <a:cs typeface="Arial" pitchFamily="34" charset="0"/>
            </a:endParaRPr>
          </a:p>
        </p:txBody>
      </p:sp>
      <p:sp>
        <p:nvSpPr>
          <p:cNvPr id="8" name="Zástupný symbol pro číslo snímku 7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E5C9FB4-A7C5-45DF-8E0C-0F7C11240F17}" type="slidenum">
              <a:rPr lang="cs-CZ" smtClean="0">
                <a:latin typeface="Arial" pitchFamily="34" charset="0"/>
                <a:cs typeface="Arial" pitchFamily="34" charset="0"/>
              </a:rPr>
              <a:pPr/>
              <a:t>4</a:t>
            </a:fld>
            <a:endParaRPr lang="cs-CZ">
              <a:latin typeface="Arial" pitchFamily="34" charset="0"/>
              <a:cs typeface="Arial" pitchFamily="34" charset="0"/>
            </a:endParaRPr>
          </a:p>
        </p:txBody>
      </p:sp>
      <p:pic>
        <p:nvPicPr>
          <p:cNvPr id="3" name="Obrázek 2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 rot="5400000">
            <a:off x="5496169" y="2360818"/>
            <a:ext cx="3668894" cy="2924944"/>
          </a:xfrm>
          <a:prstGeom prst="rect">
            <a:avLst/>
          </a:prstGeom>
        </p:spPr>
      </p:pic>
      <p:sp>
        <p:nvSpPr>
          <p:cNvPr id="4" name="Ovál 3"/>
          <p:cNvSpPr/>
          <p:nvPr/>
        </p:nvSpPr>
        <p:spPr>
          <a:xfrm>
            <a:off x="6516216" y="3755563"/>
            <a:ext cx="1440160" cy="677268"/>
          </a:xfrm>
          <a:prstGeom prst="ellipse">
            <a:avLst/>
          </a:prstGeom>
          <a:noFill/>
          <a:ln w="38100">
            <a:solidFill>
              <a:srgbClr val="FF0000"/>
            </a:solidFill>
          </a:ln>
        </p:spPr>
        <p:style>
          <a:lnRef idx="2">
            <a:schemeClr val="accent6"/>
          </a:lnRef>
          <a:fillRef idx="1">
            <a:schemeClr val="lt1"/>
          </a:fillRef>
          <a:effectRef idx="0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553838914"/>
      </p:ext>
    </p:extLst>
  </p:cSld>
  <p:clrMapOvr>
    <a:masterClrMapping/>
  </p:clrMapOvr>
  <p:transition spd="slow">
    <p:fade/>
  </p:transition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0"/>
            <a:ext cx="8229600" cy="1268760"/>
          </a:xfrm>
        </p:spPr>
        <p:txBody>
          <a:bodyPr>
            <a:normAutofit/>
          </a:bodyPr>
          <a:lstStyle/>
          <a:p>
            <a:r>
              <a:rPr lang="cs-CZ" b="1" dirty="0" smtClean="0">
                <a:solidFill>
                  <a:schemeClr val="bg1"/>
                </a:solidFill>
                <a:latin typeface="Arial" pitchFamily="34" charset="0"/>
                <a:cs typeface="Arial" pitchFamily="34" charset="0"/>
              </a:rPr>
              <a:t>JISTIČE</a:t>
            </a:r>
            <a:endParaRPr lang="cs-CZ" b="1" dirty="0">
              <a:solidFill>
                <a:schemeClr val="bg1"/>
              </a:solidFill>
              <a:latin typeface="Arial" pitchFamily="34" charset="0"/>
              <a:cs typeface="Arial" pitchFamily="34" charset="0"/>
            </a:endParaRPr>
          </a:p>
        </p:txBody>
      </p:sp>
      <p:sp>
        <p:nvSpPr>
          <p:cNvPr id="7" name="Zástupný symbol pro obsah 6"/>
          <p:cNvSpPr>
            <a:spLocks noGrp="1"/>
          </p:cNvSpPr>
          <p:nvPr>
            <p:ph idx="1"/>
          </p:nvPr>
        </p:nvSpPr>
        <p:spPr>
          <a:xfrm>
            <a:off x="251520" y="1988840"/>
            <a:ext cx="8640960" cy="4536504"/>
          </a:xfrm>
        </p:spPr>
        <p:txBody>
          <a:bodyPr>
            <a:noAutofit/>
          </a:bodyPr>
          <a:lstStyle/>
          <a:p>
            <a:pPr marL="432000" indent="-432000">
              <a:lnSpc>
                <a:spcPct val="120000"/>
              </a:lnSpc>
              <a:spcBef>
                <a:spcPts val="600"/>
              </a:spcBef>
              <a:spcAft>
                <a:spcPts val="1200"/>
              </a:spcAft>
              <a:buFont typeface="Wingdings" pitchFamily="2" charset="2"/>
              <a:buChar char="Ø"/>
            </a:pPr>
            <a:r>
              <a:rPr lang="cs-CZ" sz="2600" b="1" dirty="0" smtClean="0">
                <a:latin typeface="Arial" pitchFamily="34" charset="0"/>
                <a:cs typeface="Arial" pitchFamily="34" charset="0"/>
              </a:rPr>
              <a:t>Elektromagnetická </a:t>
            </a:r>
            <a:r>
              <a:rPr lang="cs-CZ" sz="2600" b="1" dirty="0">
                <a:latin typeface="Arial" pitchFamily="34" charset="0"/>
                <a:cs typeface="Arial" pitchFamily="34" charset="0"/>
              </a:rPr>
              <a:t>spoušť</a:t>
            </a:r>
          </a:p>
          <a:p>
            <a:pPr marL="432000" indent="-432000">
              <a:lnSpc>
                <a:spcPct val="120000"/>
              </a:lnSpc>
              <a:spcBef>
                <a:spcPts val="600"/>
              </a:spcBef>
              <a:spcAft>
                <a:spcPts val="1200"/>
              </a:spcAft>
              <a:buFont typeface="Wingdings" pitchFamily="2" charset="2"/>
              <a:buChar char="Ø"/>
            </a:pPr>
            <a:r>
              <a:rPr lang="cs-CZ" sz="2600" dirty="0" smtClean="0">
                <a:latin typeface="Arial" pitchFamily="34" charset="0"/>
                <a:cs typeface="Arial" pitchFamily="34" charset="0"/>
              </a:rPr>
              <a:t>Chrání </a:t>
            </a:r>
            <a:r>
              <a:rPr lang="cs-CZ" sz="2600" dirty="0">
                <a:latin typeface="Arial" pitchFamily="34" charset="0"/>
                <a:cs typeface="Arial" pitchFamily="34" charset="0"/>
              </a:rPr>
              <a:t>zařízení proti </a:t>
            </a:r>
            <a:r>
              <a:rPr lang="cs-CZ" sz="2600" dirty="0" smtClean="0">
                <a:latin typeface="Arial" pitchFamily="34" charset="0"/>
                <a:cs typeface="Arial" pitchFamily="34" charset="0"/>
              </a:rPr>
              <a:t>zkratu.</a:t>
            </a:r>
            <a:endParaRPr lang="cs-CZ" sz="2600" dirty="0">
              <a:latin typeface="Arial" pitchFamily="34" charset="0"/>
              <a:cs typeface="Arial" pitchFamily="34" charset="0"/>
            </a:endParaRPr>
          </a:p>
          <a:p>
            <a:pPr marL="432000" indent="-432000">
              <a:lnSpc>
                <a:spcPct val="120000"/>
              </a:lnSpc>
              <a:spcBef>
                <a:spcPts val="600"/>
              </a:spcBef>
              <a:spcAft>
                <a:spcPts val="1200"/>
              </a:spcAft>
              <a:buFont typeface="Wingdings" pitchFamily="2" charset="2"/>
              <a:buChar char="Ø"/>
            </a:pPr>
            <a:r>
              <a:rPr lang="cs-CZ" sz="2600" dirty="0" smtClean="0">
                <a:latin typeface="Arial" pitchFamily="34" charset="0"/>
                <a:cs typeface="Arial" pitchFamily="34" charset="0"/>
              </a:rPr>
              <a:t>Obsahuje </a:t>
            </a:r>
            <a:r>
              <a:rPr lang="cs-CZ" sz="2600" dirty="0">
                <a:latin typeface="Arial" pitchFamily="34" charset="0"/>
                <a:cs typeface="Arial" pitchFamily="34" charset="0"/>
              </a:rPr>
              <a:t>elektromagnet – cívku, </a:t>
            </a:r>
            <a:r>
              <a:rPr lang="cs-CZ" sz="2600" dirty="0" smtClean="0">
                <a:latin typeface="Arial" pitchFamily="34" charset="0"/>
                <a:cs typeface="Arial" pitchFamily="34" charset="0"/>
              </a:rPr>
              <a:t/>
            </a:r>
            <a:br>
              <a:rPr lang="cs-CZ" sz="2600" dirty="0" smtClean="0">
                <a:latin typeface="Arial" pitchFamily="34" charset="0"/>
                <a:cs typeface="Arial" pitchFamily="34" charset="0"/>
              </a:rPr>
            </a:br>
            <a:r>
              <a:rPr lang="cs-CZ" sz="2600" dirty="0" smtClean="0">
                <a:latin typeface="Arial" pitchFamily="34" charset="0"/>
                <a:cs typeface="Arial" pitchFamily="34" charset="0"/>
              </a:rPr>
              <a:t>namotanou okolo </a:t>
            </a:r>
            <a:r>
              <a:rPr lang="cs-CZ" sz="2600" dirty="0">
                <a:latin typeface="Arial" pitchFamily="34" charset="0"/>
                <a:cs typeface="Arial" pitchFamily="34" charset="0"/>
              </a:rPr>
              <a:t>pohyblivé kotvy. </a:t>
            </a:r>
            <a:endParaRPr lang="cs-CZ" sz="2600" dirty="0" smtClean="0">
              <a:latin typeface="Arial" pitchFamily="34" charset="0"/>
              <a:cs typeface="Arial" pitchFamily="34" charset="0"/>
            </a:endParaRPr>
          </a:p>
          <a:p>
            <a:pPr marL="432000" indent="-432000">
              <a:lnSpc>
                <a:spcPct val="120000"/>
              </a:lnSpc>
              <a:spcBef>
                <a:spcPts val="600"/>
              </a:spcBef>
              <a:spcAft>
                <a:spcPts val="1200"/>
              </a:spcAft>
              <a:buFont typeface="Wingdings" pitchFamily="2" charset="2"/>
              <a:buChar char="Ø"/>
            </a:pPr>
            <a:r>
              <a:rPr lang="cs-CZ" sz="2600" dirty="0" smtClean="0">
                <a:latin typeface="Arial" pitchFamily="34" charset="0"/>
                <a:cs typeface="Arial" pitchFamily="34" charset="0"/>
              </a:rPr>
              <a:t>Tato </a:t>
            </a:r>
            <a:r>
              <a:rPr lang="cs-CZ" sz="2600" dirty="0">
                <a:latin typeface="Arial" pitchFamily="34" charset="0"/>
                <a:cs typeface="Arial" pitchFamily="34" charset="0"/>
              </a:rPr>
              <a:t>kotva je v případě zkratu </a:t>
            </a:r>
            <a:r>
              <a:rPr lang="cs-CZ" sz="2600" dirty="0" smtClean="0">
                <a:latin typeface="Arial" pitchFamily="34" charset="0"/>
                <a:cs typeface="Arial" pitchFamily="34" charset="0"/>
              </a:rPr>
              <a:t/>
            </a:r>
            <a:br>
              <a:rPr lang="cs-CZ" sz="2600" dirty="0" smtClean="0">
                <a:latin typeface="Arial" pitchFamily="34" charset="0"/>
                <a:cs typeface="Arial" pitchFamily="34" charset="0"/>
              </a:rPr>
            </a:br>
            <a:r>
              <a:rPr lang="cs-CZ" sz="2600" dirty="0" smtClean="0">
                <a:latin typeface="Arial" pitchFamily="34" charset="0"/>
                <a:cs typeface="Arial" pitchFamily="34" charset="0"/>
              </a:rPr>
              <a:t>rychle </a:t>
            </a:r>
            <a:r>
              <a:rPr lang="cs-CZ" sz="2600" dirty="0">
                <a:latin typeface="Arial" pitchFamily="34" charset="0"/>
                <a:cs typeface="Arial" pitchFamily="34" charset="0"/>
              </a:rPr>
              <a:t>vtažena do cívky a tímto </a:t>
            </a:r>
            <a:r>
              <a:rPr lang="cs-CZ" sz="2600" dirty="0" smtClean="0">
                <a:latin typeface="Arial" pitchFamily="34" charset="0"/>
                <a:cs typeface="Arial" pitchFamily="34" charset="0"/>
              </a:rPr>
              <a:t/>
            </a:r>
            <a:br>
              <a:rPr lang="cs-CZ" sz="2600" dirty="0" smtClean="0">
                <a:latin typeface="Arial" pitchFamily="34" charset="0"/>
                <a:cs typeface="Arial" pitchFamily="34" charset="0"/>
              </a:rPr>
            </a:br>
            <a:r>
              <a:rPr lang="cs-CZ" sz="2600" dirty="0" smtClean="0">
                <a:latin typeface="Arial" pitchFamily="34" charset="0"/>
                <a:cs typeface="Arial" pitchFamily="34" charset="0"/>
              </a:rPr>
              <a:t>pohybem </a:t>
            </a:r>
            <a:r>
              <a:rPr lang="cs-CZ" sz="2600" dirty="0">
                <a:latin typeface="Arial" pitchFamily="34" charset="0"/>
                <a:cs typeface="Arial" pitchFamily="34" charset="0"/>
              </a:rPr>
              <a:t>udeří na pohyblivý kontakt </a:t>
            </a:r>
            <a:r>
              <a:rPr lang="cs-CZ" sz="2600" dirty="0" smtClean="0">
                <a:latin typeface="Arial" pitchFamily="34" charset="0"/>
                <a:cs typeface="Arial" pitchFamily="34" charset="0"/>
              </a:rPr>
              <a:t/>
            </a:r>
            <a:br>
              <a:rPr lang="cs-CZ" sz="2600" dirty="0" smtClean="0">
                <a:latin typeface="Arial" pitchFamily="34" charset="0"/>
                <a:cs typeface="Arial" pitchFamily="34" charset="0"/>
              </a:rPr>
            </a:br>
            <a:r>
              <a:rPr lang="cs-CZ" sz="2600" dirty="0" smtClean="0">
                <a:latin typeface="Arial" pitchFamily="34" charset="0"/>
                <a:cs typeface="Arial" pitchFamily="34" charset="0"/>
              </a:rPr>
              <a:t>vypínače</a:t>
            </a:r>
            <a:r>
              <a:rPr lang="cs-CZ" sz="2600" dirty="0">
                <a:latin typeface="Arial" pitchFamily="34" charset="0"/>
                <a:cs typeface="Arial" pitchFamily="34" charset="0"/>
              </a:rPr>
              <a:t>, který přeruší proud v obvodu.</a:t>
            </a:r>
          </a:p>
        </p:txBody>
      </p:sp>
      <p:sp>
        <p:nvSpPr>
          <p:cNvPr id="8" name="Zástupný symbol pro číslo snímku 7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E5C9FB4-A7C5-45DF-8E0C-0F7C11240F17}" type="slidenum">
              <a:rPr lang="cs-CZ" smtClean="0">
                <a:latin typeface="Arial" pitchFamily="34" charset="0"/>
                <a:cs typeface="Arial" pitchFamily="34" charset="0"/>
              </a:rPr>
              <a:pPr/>
              <a:t>5</a:t>
            </a:fld>
            <a:endParaRPr lang="cs-CZ">
              <a:latin typeface="Arial" pitchFamily="34" charset="0"/>
              <a:cs typeface="Arial" pitchFamily="34" charset="0"/>
            </a:endParaRPr>
          </a:p>
        </p:txBody>
      </p:sp>
      <p:pic>
        <p:nvPicPr>
          <p:cNvPr id="5" name="Obrázek 4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 rot="5400000">
            <a:off x="5496169" y="2360818"/>
            <a:ext cx="3668894" cy="2924944"/>
          </a:xfrm>
          <a:prstGeom prst="rect">
            <a:avLst/>
          </a:prstGeom>
        </p:spPr>
      </p:pic>
      <p:sp>
        <p:nvSpPr>
          <p:cNvPr id="6" name="Ovál 5"/>
          <p:cNvSpPr/>
          <p:nvPr/>
        </p:nvSpPr>
        <p:spPr>
          <a:xfrm>
            <a:off x="7236296" y="3823290"/>
            <a:ext cx="864096" cy="1295371"/>
          </a:xfrm>
          <a:prstGeom prst="ellipse">
            <a:avLst/>
          </a:prstGeom>
          <a:noFill/>
          <a:ln w="38100">
            <a:solidFill>
              <a:srgbClr val="FF0000"/>
            </a:solidFill>
          </a:ln>
        </p:spPr>
        <p:style>
          <a:lnRef idx="2">
            <a:schemeClr val="accent6"/>
          </a:lnRef>
          <a:fillRef idx="1">
            <a:schemeClr val="lt1"/>
          </a:fillRef>
          <a:effectRef idx="0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50478921"/>
      </p:ext>
    </p:extLst>
  </p:cSld>
  <p:clrMapOvr>
    <a:masterClrMapping/>
  </p:clrMapOvr>
  <p:transition spd="slow">
    <p:fade/>
  </p:transition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0"/>
            <a:ext cx="8229600" cy="1268760"/>
          </a:xfrm>
        </p:spPr>
        <p:txBody>
          <a:bodyPr>
            <a:normAutofit/>
          </a:bodyPr>
          <a:lstStyle/>
          <a:p>
            <a:r>
              <a:rPr lang="cs-CZ" b="1" dirty="0" smtClean="0">
                <a:solidFill>
                  <a:schemeClr val="bg1"/>
                </a:solidFill>
                <a:latin typeface="Arial" pitchFamily="34" charset="0"/>
                <a:cs typeface="Arial" pitchFamily="34" charset="0"/>
              </a:rPr>
              <a:t>JISTIČE</a:t>
            </a:r>
            <a:endParaRPr lang="cs-CZ" b="1" dirty="0">
              <a:solidFill>
                <a:schemeClr val="bg1"/>
              </a:solidFill>
              <a:latin typeface="Arial" pitchFamily="34" charset="0"/>
              <a:cs typeface="Arial" pitchFamily="34" charset="0"/>
            </a:endParaRPr>
          </a:p>
        </p:txBody>
      </p:sp>
      <p:sp>
        <p:nvSpPr>
          <p:cNvPr id="7" name="Zástupný symbol pro obsah 6"/>
          <p:cNvSpPr>
            <a:spLocks noGrp="1"/>
          </p:cNvSpPr>
          <p:nvPr>
            <p:ph idx="1"/>
          </p:nvPr>
        </p:nvSpPr>
        <p:spPr>
          <a:xfrm>
            <a:off x="251520" y="1916832"/>
            <a:ext cx="8640960" cy="4680520"/>
          </a:xfrm>
        </p:spPr>
        <p:txBody>
          <a:bodyPr>
            <a:noAutofit/>
          </a:bodyPr>
          <a:lstStyle/>
          <a:p>
            <a:pPr marL="432000" indent="-432000" algn="just">
              <a:lnSpc>
                <a:spcPct val="120000"/>
              </a:lnSpc>
              <a:spcBef>
                <a:spcPts val="600"/>
              </a:spcBef>
              <a:spcAft>
                <a:spcPts val="1200"/>
              </a:spcAft>
              <a:buFont typeface="Wingdings" pitchFamily="2" charset="2"/>
              <a:buChar char="Ø"/>
            </a:pPr>
            <a:r>
              <a:rPr lang="cs-CZ" sz="2600" dirty="0">
                <a:latin typeface="Arial" pitchFamily="34" charset="0"/>
                <a:cs typeface="Arial" pitchFamily="34" charset="0"/>
              </a:rPr>
              <a:t>Jističe se rozdělují podle jmenovité hodnoty proudu a jejich vypínací charakteristiky:</a:t>
            </a:r>
          </a:p>
          <a:p>
            <a:pPr marL="832050" lvl="1" indent="-432000" algn="just">
              <a:lnSpc>
                <a:spcPct val="120000"/>
              </a:lnSpc>
              <a:spcBef>
                <a:spcPts val="600"/>
              </a:spcBef>
              <a:spcAft>
                <a:spcPts val="1200"/>
              </a:spcAft>
              <a:buFont typeface="Wingdings" pitchFamily="2" charset="2"/>
              <a:buChar char="Ø"/>
            </a:pPr>
            <a:r>
              <a:rPr lang="cs-CZ" sz="2200" b="1" dirty="0" smtClean="0">
                <a:latin typeface="Arial" pitchFamily="34" charset="0"/>
                <a:cs typeface="Arial" pitchFamily="34" charset="0"/>
              </a:rPr>
              <a:t>Jmenovité </a:t>
            </a:r>
            <a:r>
              <a:rPr lang="cs-CZ" sz="2200" b="1" dirty="0">
                <a:latin typeface="Arial" pitchFamily="34" charset="0"/>
                <a:cs typeface="Arial" pitchFamily="34" charset="0"/>
              </a:rPr>
              <a:t>hodnoty </a:t>
            </a:r>
            <a:r>
              <a:rPr lang="cs-CZ" sz="2200" b="1" dirty="0" smtClean="0">
                <a:latin typeface="Arial" pitchFamily="34" charset="0"/>
                <a:cs typeface="Arial" pitchFamily="34" charset="0"/>
              </a:rPr>
              <a:t>proudu:</a:t>
            </a:r>
            <a:r>
              <a:rPr lang="cs-CZ" sz="2200" dirty="0" smtClean="0">
                <a:latin typeface="Arial" pitchFamily="34" charset="0"/>
                <a:cs typeface="Arial" pitchFamily="34" charset="0"/>
              </a:rPr>
              <a:t> 2A</a:t>
            </a:r>
            <a:r>
              <a:rPr lang="cs-CZ" sz="2200" dirty="0">
                <a:latin typeface="Arial" pitchFamily="34" charset="0"/>
                <a:cs typeface="Arial" pitchFamily="34" charset="0"/>
              </a:rPr>
              <a:t>, 4A, 6A, 10A, 13A, 16A, 20A, 25A, 32A, 40A, 50A, 63A</a:t>
            </a:r>
          </a:p>
          <a:p>
            <a:pPr marL="832050" lvl="1" indent="-432000" algn="just">
              <a:lnSpc>
                <a:spcPct val="120000"/>
              </a:lnSpc>
              <a:spcBef>
                <a:spcPts val="600"/>
              </a:spcBef>
              <a:spcAft>
                <a:spcPts val="1200"/>
              </a:spcAft>
              <a:buFont typeface="Wingdings" pitchFamily="2" charset="2"/>
              <a:buChar char="Ø"/>
            </a:pPr>
            <a:r>
              <a:rPr lang="cs-CZ" sz="2200" b="1" dirty="0" smtClean="0">
                <a:latin typeface="Arial" pitchFamily="34" charset="0"/>
                <a:cs typeface="Arial" pitchFamily="34" charset="0"/>
              </a:rPr>
              <a:t>Vypínací </a:t>
            </a:r>
            <a:r>
              <a:rPr lang="cs-CZ" sz="2200" b="1" dirty="0">
                <a:latin typeface="Arial" pitchFamily="34" charset="0"/>
                <a:cs typeface="Arial" pitchFamily="34" charset="0"/>
              </a:rPr>
              <a:t>charakteristiky:</a:t>
            </a:r>
          </a:p>
          <a:p>
            <a:pPr marL="832050" lvl="1" indent="-432000" algn="just">
              <a:lnSpc>
                <a:spcPct val="120000"/>
              </a:lnSpc>
              <a:spcBef>
                <a:spcPts val="600"/>
              </a:spcBef>
              <a:spcAft>
                <a:spcPts val="1200"/>
              </a:spcAft>
              <a:buFont typeface="Wingdings" pitchFamily="2" charset="2"/>
              <a:buChar char="Ø"/>
            </a:pPr>
            <a:r>
              <a:rPr lang="cs-CZ" sz="2200" dirty="0" smtClean="0">
                <a:latin typeface="Arial" pitchFamily="34" charset="0"/>
                <a:cs typeface="Arial" pitchFamily="34" charset="0"/>
              </a:rPr>
              <a:t>B </a:t>
            </a:r>
            <a:r>
              <a:rPr lang="cs-CZ" sz="2200" dirty="0">
                <a:latin typeface="Arial" pitchFamily="34" charset="0"/>
                <a:cs typeface="Arial" pitchFamily="34" charset="0"/>
              </a:rPr>
              <a:t>– nejčastěji se používají pro ochranu vedení před nadproudy</a:t>
            </a:r>
          </a:p>
          <a:p>
            <a:pPr marL="832050" lvl="1" indent="-432000">
              <a:lnSpc>
                <a:spcPct val="120000"/>
              </a:lnSpc>
              <a:spcBef>
                <a:spcPts val="600"/>
              </a:spcBef>
              <a:spcAft>
                <a:spcPts val="1200"/>
              </a:spcAft>
              <a:buFont typeface="Wingdings" pitchFamily="2" charset="2"/>
              <a:buChar char="Ø"/>
            </a:pPr>
            <a:r>
              <a:rPr lang="cs-CZ" sz="2200" dirty="0" smtClean="0">
                <a:latin typeface="Arial" pitchFamily="34" charset="0"/>
                <a:cs typeface="Arial" pitchFamily="34" charset="0"/>
              </a:rPr>
              <a:t>C</a:t>
            </a:r>
            <a:r>
              <a:rPr lang="cs-CZ" sz="2200" dirty="0">
                <a:latin typeface="Arial" pitchFamily="34" charset="0"/>
                <a:cs typeface="Arial" pitchFamily="34" charset="0"/>
              </a:rPr>
              <a:t>, D </a:t>
            </a:r>
            <a:r>
              <a:rPr lang="cs-CZ" sz="2200" dirty="0" smtClean="0">
                <a:latin typeface="Arial" pitchFamily="34" charset="0"/>
                <a:cs typeface="Arial" pitchFamily="34" charset="0"/>
              </a:rPr>
              <a:t>– používají se pro </a:t>
            </a:r>
            <a:r>
              <a:rPr lang="cs-CZ" sz="2200" dirty="0">
                <a:latin typeface="Arial" pitchFamily="34" charset="0"/>
                <a:cs typeface="Arial" pitchFamily="34" charset="0"/>
              </a:rPr>
              <a:t>ochranu zařízení s velkým rozběhovým </a:t>
            </a:r>
            <a:r>
              <a:rPr lang="cs-CZ" sz="2200" dirty="0" smtClean="0">
                <a:latin typeface="Arial" pitchFamily="34" charset="0"/>
                <a:cs typeface="Arial" pitchFamily="34" charset="0"/>
              </a:rPr>
              <a:t>proudem </a:t>
            </a:r>
            <a:r>
              <a:rPr lang="cs-CZ" sz="2200" dirty="0">
                <a:latin typeface="Arial" pitchFamily="34" charset="0"/>
                <a:cs typeface="Arial" pitchFamily="34" charset="0"/>
              </a:rPr>
              <a:t>(např. motory, transformátory, ...)</a:t>
            </a:r>
          </a:p>
        </p:txBody>
      </p:sp>
      <p:sp>
        <p:nvSpPr>
          <p:cNvPr id="8" name="Zástupný symbol pro číslo snímku 7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E5C9FB4-A7C5-45DF-8E0C-0F7C11240F17}" type="slidenum">
              <a:rPr lang="cs-CZ" smtClean="0">
                <a:latin typeface="Arial" pitchFamily="34" charset="0"/>
                <a:cs typeface="Arial" pitchFamily="34" charset="0"/>
              </a:rPr>
              <a:pPr/>
              <a:t>6</a:t>
            </a:fld>
            <a:endParaRPr lang="cs-CZ">
              <a:latin typeface="Arial" pitchFamily="34" charset="0"/>
              <a:cs typeface="Arial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423228822"/>
      </p:ext>
    </p:extLst>
  </p:cSld>
  <p:clrMapOvr>
    <a:masterClrMapping/>
  </p:clrMapOvr>
  <p:transition spd="slow">
    <p:fade/>
  </p:transition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0"/>
            <a:ext cx="8229600" cy="1268760"/>
          </a:xfrm>
        </p:spPr>
        <p:txBody>
          <a:bodyPr>
            <a:normAutofit/>
          </a:bodyPr>
          <a:lstStyle/>
          <a:p>
            <a:r>
              <a:rPr lang="cs-CZ" b="1" dirty="0" smtClean="0">
                <a:solidFill>
                  <a:schemeClr val="bg1"/>
                </a:solidFill>
                <a:latin typeface="Arial" pitchFamily="34" charset="0"/>
                <a:cs typeface="Arial" pitchFamily="34" charset="0"/>
              </a:rPr>
              <a:t>JISTIČE</a:t>
            </a:r>
            <a:endParaRPr lang="cs-CZ" b="1" dirty="0">
              <a:solidFill>
                <a:schemeClr val="bg1"/>
              </a:solidFill>
              <a:latin typeface="Arial" pitchFamily="34" charset="0"/>
              <a:cs typeface="Arial" pitchFamily="34" charset="0"/>
            </a:endParaRPr>
          </a:p>
        </p:txBody>
      </p:sp>
      <p:sp>
        <p:nvSpPr>
          <p:cNvPr id="7" name="Zástupný symbol pro obsah 6"/>
          <p:cNvSpPr>
            <a:spLocks noGrp="1"/>
          </p:cNvSpPr>
          <p:nvPr>
            <p:ph idx="1"/>
          </p:nvPr>
        </p:nvSpPr>
        <p:spPr>
          <a:xfrm>
            <a:off x="3203848" y="1988840"/>
            <a:ext cx="5472608" cy="4137323"/>
          </a:xfrm>
        </p:spPr>
        <p:txBody>
          <a:bodyPr>
            <a:noAutofit/>
          </a:bodyPr>
          <a:lstStyle/>
          <a:p>
            <a:pPr marL="432000" indent="-432000" algn="just">
              <a:lnSpc>
                <a:spcPct val="120000"/>
              </a:lnSpc>
              <a:spcBef>
                <a:spcPts val="600"/>
              </a:spcBef>
              <a:spcAft>
                <a:spcPts val="1200"/>
              </a:spcAft>
              <a:buFont typeface="Wingdings" pitchFamily="2" charset="2"/>
              <a:buChar char="Ø"/>
            </a:pPr>
            <a:r>
              <a:rPr lang="cs-CZ" sz="2600" b="1" dirty="0">
                <a:latin typeface="Arial" pitchFamily="34" charset="0"/>
                <a:cs typeface="Arial" pitchFamily="34" charset="0"/>
              </a:rPr>
              <a:t>Selektivita </a:t>
            </a:r>
            <a:r>
              <a:rPr lang="cs-CZ" sz="2600" dirty="0">
                <a:latin typeface="Arial" pitchFamily="34" charset="0"/>
                <a:cs typeface="Arial" pitchFamily="34" charset="0"/>
              </a:rPr>
              <a:t>= Způsob řazení </a:t>
            </a:r>
            <a:r>
              <a:rPr lang="cs-CZ" sz="2600" dirty="0" smtClean="0">
                <a:latin typeface="Arial" pitchFamily="34" charset="0"/>
                <a:cs typeface="Arial" pitchFamily="34" charset="0"/>
              </a:rPr>
              <a:t>jisticích </a:t>
            </a:r>
            <a:r>
              <a:rPr lang="cs-CZ" sz="2600" dirty="0">
                <a:latin typeface="Arial" pitchFamily="34" charset="0"/>
                <a:cs typeface="Arial" pitchFamily="34" charset="0"/>
              </a:rPr>
              <a:t>prvků tak, aby při poruše vždy zareagoval nejbližší jistící prvek</a:t>
            </a:r>
            <a:r>
              <a:rPr lang="cs-CZ" sz="2600" dirty="0" smtClean="0">
                <a:latin typeface="Arial" pitchFamily="34" charset="0"/>
                <a:cs typeface="Arial" pitchFamily="34" charset="0"/>
              </a:rPr>
              <a:t>.</a:t>
            </a:r>
          </a:p>
          <a:p>
            <a:pPr marL="432000" indent="-432000" algn="just">
              <a:lnSpc>
                <a:spcPct val="120000"/>
              </a:lnSpc>
              <a:spcBef>
                <a:spcPts val="600"/>
              </a:spcBef>
              <a:spcAft>
                <a:spcPts val="1200"/>
              </a:spcAft>
              <a:buFont typeface="Wingdings" pitchFamily="2" charset="2"/>
              <a:buChar char="Ø"/>
            </a:pPr>
            <a:r>
              <a:rPr lang="cs-CZ" sz="2600" dirty="0" smtClean="0">
                <a:latin typeface="Arial" pitchFamily="34" charset="0"/>
                <a:cs typeface="Arial" pitchFamily="34" charset="0"/>
              </a:rPr>
              <a:t>Selektivním řazením jisticích prvků zajistíme odpojení jen toho obvodu, kde vznikl nadproud.</a:t>
            </a:r>
            <a:endParaRPr lang="cs-CZ" sz="2600" dirty="0">
              <a:latin typeface="Arial" pitchFamily="34" charset="0"/>
              <a:cs typeface="Arial" pitchFamily="34" charset="0"/>
            </a:endParaRPr>
          </a:p>
        </p:txBody>
      </p:sp>
      <p:sp>
        <p:nvSpPr>
          <p:cNvPr id="8" name="Zástupný symbol pro číslo snímku 7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E5C9FB4-A7C5-45DF-8E0C-0F7C11240F17}" type="slidenum">
              <a:rPr lang="cs-CZ" smtClean="0">
                <a:latin typeface="Arial" pitchFamily="34" charset="0"/>
                <a:cs typeface="Arial" pitchFamily="34" charset="0"/>
              </a:rPr>
              <a:pPr/>
              <a:t>7</a:t>
            </a:fld>
            <a:endParaRPr lang="cs-CZ">
              <a:latin typeface="Arial" pitchFamily="34" charset="0"/>
              <a:cs typeface="Arial" pitchFamily="34" charset="0"/>
            </a:endParaRPr>
          </a:p>
        </p:txBody>
      </p:sp>
      <p:pic>
        <p:nvPicPr>
          <p:cNvPr id="3" name="Obrázek 2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539552" y="1919697"/>
            <a:ext cx="2509029" cy="4685319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971129178"/>
      </p:ext>
    </p:extLst>
  </p:cSld>
  <p:clrMapOvr>
    <a:masterClrMapping/>
  </p:clrMapOvr>
  <p:transition spd="slow">
    <p:fade/>
  </p:transition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Zástupný symbol pro obsah 6"/>
          <p:cNvSpPr>
            <a:spLocks noGrp="1"/>
          </p:cNvSpPr>
          <p:nvPr>
            <p:ph idx="1"/>
          </p:nvPr>
        </p:nvSpPr>
        <p:spPr>
          <a:xfrm>
            <a:off x="457200" y="1916832"/>
            <a:ext cx="8229600" cy="4680520"/>
          </a:xfrm>
        </p:spPr>
        <p:txBody>
          <a:bodyPr>
            <a:noAutofit/>
          </a:bodyPr>
          <a:lstStyle/>
          <a:p>
            <a:pPr marL="432000" indent="-432000">
              <a:lnSpc>
                <a:spcPct val="120000"/>
              </a:lnSpc>
              <a:spcBef>
                <a:spcPts val="600"/>
              </a:spcBef>
              <a:spcAft>
                <a:spcPts val="1200"/>
              </a:spcAft>
              <a:buFont typeface="Wingdings" pitchFamily="2" charset="2"/>
              <a:buChar char="Ø"/>
            </a:pPr>
            <a:r>
              <a:rPr lang="cs-CZ" sz="2600" dirty="0" smtClean="0">
                <a:latin typeface="Arial" pitchFamily="34" charset="0"/>
                <a:cs typeface="Arial" pitchFamily="34" charset="0"/>
              </a:rPr>
              <a:t>OPAKOVÁNÍ:</a:t>
            </a:r>
          </a:p>
          <a:p>
            <a:pPr marL="857250" lvl="1" indent="-457200">
              <a:lnSpc>
                <a:spcPct val="120000"/>
              </a:lnSpc>
              <a:spcBef>
                <a:spcPts val="600"/>
              </a:spcBef>
              <a:spcAft>
                <a:spcPts val="1200"/>
              </a:spcAft>
              <a:buFont typeface="+mj-lt"/>
              <a:buAutoNum type="arabicParenR"/>
            </a:pPr>
            <a:r>
              <a:rPr lang="cs-CZ" sz="2200" dirty="0" smtClean="0">
                <a:latin typeface="Arial" pitchFamily="34" charset="0"/>
                <a:cs typeface="Arial" pitchFamily="34" charset="0"/>
              </a:rPr>
              <a:t>K čemu se používají a jaké je rozdělení jističů?</a:t>
            </a:r>
            <a:br>
              <a:rPr lang="cs-CZ" sz="2200" dirty="0" smtClean="0">
                <a:latin typeface="Arial" pitchFamily="34" charset="0"/>
                <a:cs typeface="Arial" pitchFamily="34" charset="0"/>
              </a:rPr>
            </a:br>
            <a:r>
              <a:rPr lang="cs-CZ" sz="2200" dirty="0" smtClean="0">
                <a:latin typeface="Arial" pitchFamily="34" charset="0"/>
                <a:cs typeface="Arial" pitchFamily="34" charset="0"/>
              </a:rPr>
              <a:t>……………………………………………………………</a:t>
            </a:r>
          </a:p>
          <a:p>
            <a:pPr marL="857250" lvl="1" indent="-457200">
              <a:lnSpc>
                <a:spcPct val="120000"/>
              </a:lnSpc>
              <a:spcBef>
                <a:spcPts val="600"/>
              </a:spcBef>
              <a:spcAft>
                <a:spcPts val="1200"/>
              </a:spcAft>
              <a:buFont typeface="+mj-lt"/>
              <a:buAutoNum type="arabicParenR"/>
            </a:pPr>
            <a:r>
              <a:rPr lang="cs-CZ" sz="2200" dirty="0" smtClean="0">
                <a:latin typeface="Arial" pitchFamily="34" charset="0"/>
                <a:cs typeface="Arial" pitchFamily="34" charset="0"/>
              </a:rPr>
              <a:t>Jaký je princip elektromagnetické spouště?</a:t>
            </a:r>
            <a:br>
              <a:rPr lang="cs-CZ" sz="2200" dirty="0" smtClean="0">
                <a:latin typeface="Arial" pitchFamily="34" charset="0"/>
                <a:cs typeface="Arial" pitchFamily="34" charset="0"/>
              </a:rPr>
            </a:br>
            <a:r>
              <a:rPr lang="cs-CZ" sz="2200" dirty="0" smtClean="0">
                <a:latin typeface="Arial" pitchFamily="34" charset="0"/>
                <a:cs typeface="Arial" pitchFamily="34" charset="0"/>
              </a:rPr>
              <a:t>……………………………………………………………</a:t>
            </a:r>
          </a:p>
          <a:p>
            <a:pPr marL="857250" lvl="1" indent="-457200">
              <a:lnSpc>
                <a:spcPct val="120000"/>
              </a:lnSpc>
              <a:spcBef>
                <a:spcPts val="600"/>
              </a:spcBef>
              <a:spcAft>
                <a:spcPts val="1200"/>
              </a:spcAft>
              <a:buFont typeface="+mj-lt"/>
              <a:buAutoNum type="arabicParenR"/>
            </a:pPr>
            <a:r>
              <a:rPr lang="cs-CZ" sz="2200" dirty="0" smtClean="0">
                <a:latin typeface="Arial" pitchFamily="34" charset="0"/>
                <a:cs typeface="Arial" pitchFamily="34" charset="0"/>
              </a:rPr>
              <a:t>Jaký je princip tepelné spouště?</a:t>
            </a:r>
            <a:br>
              <a:rPr lang="cs-CZ" sz="2200" dirty="0" smtClean="0">
                <a:latin typeface="Arial" pitchFamily="34" charset="0"/>
                <a:cs typeface="Arial" pitchFamily="34" charset="0"/>
              </a:rPr>
            </a:br>
            <a:r>
              <a:rPr lang="cs-CZ" sz="2200" dirty="0" smtClean="0">
                <a:latin typeface="Arial" pitchFamily="34" charset="0"/>
                <a:cs typeface="Arial" pitchFamily="34" charset="0"/>
              </a:rPr>
              <a:t> …………………………………………………………...</a:t>
            </a:r>
          </a:p>
          <a:p>
            <a:pPr marL="857250" lvl="1" indent="-457200">
              <a:lnSpc>
                <a:spcPct val="120000"/>
              </a:lnSpc>
              <a:spcBef>
                <a:spcPts val="600"/>
              </a:spcBef>
              <a:spcAft>
                <a:spcPts val="1200"/>
              </a:spcAft>
              <a:buFont typeface="+mj-lt"/>
              <a:buAutoNum type="arabicParenR"/>
            </a:pPr>
            <a:r>
              <a:rPr lang="cs-CZ" sz="2200" dirty="0" smtClean="0">
                <a:latin typeface="Arial" pitchFamily="34" charset="0"/>
                <a:cs typeface="Arial" pitchFamily="34" charset="0"/>
              </a:rPr>
              <a:t>Co je to selektivita?</a:t>
            </a:r>
            <a:br>
              <a:rPr lang="cs-CZ" sz="2200" dirty="0" smtClean="0">
                <a:latin typeface="Arial" pitchFamily="34" charset="0"/>
                <a:cs typeface="Arial" pitchFamily="34" charset="0"/>
              </a:rPr>
            </a:br>
            <a:r>
              <a:rPr lang="cs-CZ" sz="2200" dirty="0" smtClean="0">
                <a:latin typeface="Arial" pitchFamily="34" charset="0"/>
                <a:cs typeface="Arial" pitchFamily="34" charset="0"/>
              </a:rPr>
              <a:t>....................................................................................</a:t>
            </a:r>
          </a:p>
          <a:p>
            <a:pPr marL="857250" lvl="1" indent="-457200">
              <a:lnSpc>
                <a:spcPct val="120000"/>
              </a:lnSpc>
              <a:spcBef>
                <a:spcPts val="600"/>
              </a:spcBef>
              <a:spcAft>
                <a:spcPts val="1200"/>
              </a:spcAft>
              <a:buFont typeface="+mj-lt"/>
              <a:buAutoNum type="arabicParenR"/>
            </a:pPr>
            <a:endParaRPr lang="cs-CZ" sz="2200" dirty="0" smtClean="0">
              <a:latin typeface="Arial" pitchFamily="34" charset="0"/>
              <a:cs typeface="Arial" pitchFamily="34" charset="0"/>
            </a:endParaRPr>
          </a:p>
          <a:p>
            <a:pPr marL="857250" lvl="1" indent="-457200">
              <a:lnSpc>
                <a:spcPct val="120000"/>
              </a:lnSpc>
              <a:spcBef>
                <a:spcPts val="600"/>
              </a:spcBef>
              <a:spcAft>
                <a:spcPts val="1200"/>
              </a:spcAft>
              <a:buFont typeface="+mj-lt"/>
              <a:buAutoNum type="arabicParenR"/>
            </a:pPr>
            <a:endParaRPr lang="cs-CZ" sz="2200" dirty="0" smtClean="0">
              <a:latin typeface="Arial" pitchFamily="34" charset="0"/>
              <a:cs typeface="Arial" pitchFamily="34" charset="0"/>
            </a:endParaRPr>
          </a:p>
          <a:p>
            <a:pPr marL="832050" lvl="1" indent="-432000">
              <a:lnSpc>
                <a:spcPct val="120000"/>
              </a:lnSpc>
              <a:spcBef>
                <a:spcPts val="600"/>
              </a:spcBef>
              <a:spcAft>
                <a:spcPts val="1200"/>
              </a:spcAft>
              <a:buFont typeface="Wingdings" pitchFamily="2" charset="2"/>
              <a:buChar char="Ø"/>
            </a:pPr>
            <a:endParaRPr lang="cs-CZ" sz="2200" dirty="0" smtClean="0">
              <a:latin typeface="Arial" pitchFamily="34" charset="0"/>
              <a:cs typeface="Arial" pitchFamily="34" charset="0"/>
            </a:endParaRPr>
          </a:p>
          <a:p>
            <a:pPr marL="832050" lvl="1" indent="-432000">
              <a:lnSpc>
                <a:spcPct val="120000"/>
              </a:lnSpc>
              <a:spcBef>
                <a:spcPts val="600"/>
              </a:spcBef>
              <a:spcAft>
                <a:spcPts val="1200"/>
              </a:spcAft>
              <a:buFont typeface="Wingdings" pitchFamily="2" charset="2"/>
              <a:buChar char="Ø"/>
            </a:pPr>
            <a:endParaRPr lang="cs-CZ" sz="2200" dirty="0">
              <a:latin typeface="Arial" pitchFamily="34" charset="0"/>
              <a:cs typeface="Arial" pitchFamily="34" charset="0"/>
            </a:endParaRPr>
          </a:p>
          <a:p>
            <a:pPr>
              <a:lnSpc>
                <a:spcPct val="120000"/>
              </a:lnSpc>
              <a:spcBef>
                <a:spcPts val="600"/>
              </a:spcBef>
              <a:spcAft>
                <a:spcPts val="1200"/>
              </a:spcAft>
            </a:pPr>
            <a:endParaRPr lang="cs-CZ" sz="2600" dirty="0">
              <a:latin typeface="Arial" pitchFamily="34" charset="0"/>
              <a:cs typeface="Arial" pitchFamily="34" charset="0"/>
            </a:endParaRPr>
          </a:p>
          <a:p>
            <a:pPr>
              <a:lnSpc>
                <a:spcPct val="120000"/>
              </a:lnSpc>
              <a:spcBef>
                <a:spcPts val="600"/>
              </a:spcBef>
              <a:spcAft>
                <a:spcPts val="1200"/>
              </a:spcAft>
            </a:pPr>
            <a:endParaRPr lang="cs-CZ" sz="2600" dirty="0">
              <a:latin typeface="Arial" pitchFamily="34" charset="0"/>
              <a:cs typeface="Arial" pitchFamily="34" charset="0"/>
            </a:endParaRPr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E5C9FB4-A7C5-45DF-8E0C-0F7C11240F17}" type="slidenum">
              <a:rPr lang="cs-CZ" smtClean="0">
                <a:latin typeface="Arial" pitchFamily="34" charset="0"/>
                <a:cs typeface="Arial" pitchFamily="34" charset="0"/>
              </a:rPr>
              <a:pPr/>
              <a:t>8</a:t>
            </a:fld>
            <a:endParaRPr lang="cs-CZ" dirty="0">
              <a:latin typeface="Arial" pitchFamily="34" charset="0"/>
              <a:cs typeface="Arial" pitchFamily="34" charset="0"/>
            </a:endParaRPr>
          </a:p>
        </p:txBody>
      </p:sp>
      <p:sp>
        <p:nvSpPr>
          <p:cNvPr id="6" name="Nadpis 1"/>
          <p:cNvSpPr txBox="1">
            <a:spLocks/>
          </p:cNvSpPr>
          <p:nvPr/>
        </p:nvSpPr>
        <p:spPr>
          <a:xfrm>
            <a:off x="457200" y="0"/>
            <a:ext cx="8229600" cy="126876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pPr lvl="0" algn="ctr">
              <a:spcBef>
                <a:spcPct val="0"/>
              </a:spcBef>
              <a:defRPr/>
            </a:pPr>
            <a:r>
              <a:rPr lang="cs-CZ" sz="4400" b="1" noProof="0" dirty="0" smtClean="0">
                <a:solidFill>
                  <a:schemeClr val="bg1"/>
                </a:solidFill>
                <a:latin typeface="Arial" pitchFamily="34" charset="0"/>
                <a:cs typeface="Arial" pitchFamily="34" charset="0"/>
              </a:rPr>
              <a:t>JISTIČE</a:t>
            </a:r>
            <a:endParaRPr kumimoji="0" lang="cs-CZ" sz="4400" b="1" i="0" u="none" strike="noStrike" kern="1200" cap="none" spc="0" normalizeH="0" baseline="0" noProof="0" dirty="0" smtClean="0">
              <a:ln>
                <a:noFill/>
              </a:ln>
              <a:solidFill>
                <a:schemeClr val="bg1"/>
              </a:solidFill>
              <a:effectLst/>
              <a:uLnTx/>
              <a:uFillTx/>
              <a:latin typeface="Arial" pitchFamily="34" charset="0"/>
              <a:ea typeface="+mj-ea"/>
              <a:cs typeface="Arial" pitchFamily="34" charset="0"/>
            </a:endParaRPr>
          </a:p>
        </p:txBody>
      </p:sp>
    </p:spTree>
  </p:cSld>
  <p:clrMapOvr>
    <a:masterClrMapping/>
  </p:clrMapOvr>
  <p:transition spd="slow">
    <p:fade/>
  </p:transition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Zástupný symbol pro obsah 6"/>
          <p:cNvSpPr>
            <a:spLocks noGrp="1"/>
          </p:cNvSpPr>
          <p:nvPr>
            <p:ph idx="1"/>
          </p:nvPr>
        </p:nvSpPr>
        <p:spPr>
          <a:xfrm>
            <a:off x="457200" y="1916832"/>
            <a:ext cx="8229600" cy="4464496"/>
          </a:xfrm>
        </p:spPr>
        <p:txBody>
          <a:bodyPr>
            <a:noAutofit/>
          </a:bodyPr>
          <a:lstStyle/>
          <a:p>
            <a:pPr marL="432000" indent="-432000">
              <a:lnSpc>
                <a:spcPct val="120000"/>
              </a:lnSpc>
              <a:spcBef>
                <a:spcPts val="600"/>
              </a:spcBef>
              <a:spcAft>
                <a:spcPts val="1200"/>
              </a:spcAft>
              <a:buFont typeface="Wingdings" pitchFamily="2" charset="2"/>
              <a:buChar char="Ø"/>
            </a:pPr>
            <a:r>
              <a:rPr lang="cs-CZ" sz="2600" dirty="0" err="1" smtClean="0">
                <a:latin typeface="Arial" pitchFamily="34" charset="0"/>
                <a:cs typeface="Arial" pitchFamily="34" charset="0"/>
              </a:rPr>
              <a:t>Vocabulary</a:t>
            </a:r>
            <a:r>
              <a:rPr lang="cs-CZ" sz="2600" dirty="0" smtClean="0">
                <a:latin typeface="Arial" pitchFamily="34" charset="0"/>
                <a:cs typeface="Arial" pitchFamily="34" charset="0"/>
              </a:rPr>
              <a:t>:</a:t>
            </a:r>
          </a:p>
          <a:p>
            <a:pPr marL="857250" lvl="1" indent="-457200">
              <a:lnSpc>
                <a:spcPct val="120000"/>
              </a:lnSpc>
              <a:spcBef>
                <a:spcPts val="600"/>
              </a:spcBef>
              <a:spcAft>
                <a:spcPts val="1200"/>
              </a:spcAft>
              <a:buNone/>
            </a:pPr>
            <a:r>
              <a:rPr lang="cs-CZ" sz="2200" dirty="0" err="1">
                <a:latin typeface="Arial" pitchFamily="34" charset="0"/>
                <a:cs typeface="Arial" pitchFamily="34" charset="0"/>
              </a:rPr>
              <a:t>circuit</a:t>
            </a:r>
            <a:r>
              <a:rPr lang="cs-CZ" sz="2200" dirty="0">
                <a:latin typeface="Arial" pitchFamily="34" charset="0"/>
                <a:cs typeface="Arial" pitchFamily="34" charset="0"/>
              </a:rPr>
              <a:t> </a:t>
            </a:r>
            <a:r>
              <a:rPr lang="cs-CZ" sz="2200" dirty="0" err="1" smtClean="0">
                <a:latin typeface="Arial" pitchFamily="34" charset="0"/>
                <a:cs typeface="Arial" pitchFamily="34" charset="0"/>
              </a:rPr>
              <a:t>breaker</a:t>
            </a:r>
            <a:r>
              <a:rPr lang="cs-CZ" sz="2200" dirty="0" smtClean="0">
                <a:latin typeface="Arial" pitchFamily="34" charset="0"/>
                <a:cs typeface="Arial" pitchFamily="34" charset="0"/>
              </a:rPr>
              <a:t> – jistič</a:t>
            </a:r>
          </a:p>
          <a:p>
            <a:pPr marL="857250" lvl="1" indent="-457200">
              <a:lnSpc>
                <a:spcPct val="120000"/>
              </a:lnSpc>
              <a:spcBef>
                <a:spcPts val="600"/>
              </a:spcBef>
              <a:spcAft>
                <a:spcPts val="1200"/>
              </a:spcAft>
              <a:buNone/>
            </a:pPr>
            <a:r>
              <a:rPr lang="cs-CZ" sz="2200" dirty="0" err="1" smtClean="0">
                <a:latin typeface="Arial" pitchFamily="34" charset="0"/>
                <a:cs typeface="Arial" pitchFamily="34" charset="0"/>
              </a:rPr>
              <a:t>overload</a:t>
            </a:r>
            <a:r>
              <a:rPr lang="cs-CZ" sz="2200" dirty="0" smtClean="0">
                <a:latin typeface="Arial" pitchFamily="34" charset="0"/>
                <a:cs typeface="Arial" pitchFamily="34" charset="0"/>
              </a:rPr>
              <a:t> – přetížení </a:t>
            </a:r>
          </a:p>
          <a:p>
            <a:pPr marL="857250" lvl="1" indent="-457200">
              <a:lnSpc>
                <a:spcPct val="120000"/>
              </a:lnSpc>
              <a:spcBef>
                <a:spcPts val="600"/>
              </a:spcBef>
              <a:spcAft>
                <a:spcPts val="1200"/>
              </a:spcAft>
              <a:buNone/>
            </a:pPr>
            <a:r>
              <a:rPr lang="cs-CZ" sz="2200" dirty="0" err="1" smtClean="0">
                <a:latin typeface="Arial" pitchFamily="34" charset="0"/>
                <a:cs typeface="Arial" pitchFamily="34" charset="0"/>
              </a:rPr>
              <a:t>short</a:t>
            </a:r>
            <a:r>
              <a:rPr lang="cs-CZ" sz="2200" dirty="0" smtClean="0">
                <a:latin typeface="Arial" pitchFamily="34" charset="0"/>
                <a:cs typeface="Arial" pitchFamily="34" charset="0"/>
              </a:rPr>
              <a:t> </a:t>
            </a:r>
            <a:r>
              <a:rPr lang="cs-CZ" sz="2200" dirty="0" err="1" smtClean="0">
                <a:latin typeface="Arial" pitchFamily="34" charset="0"/>
                <a:cs typeface="Arial" pitchFamily="34" charset="0"/>
              </a:rPr>
              <a:t>circuit</a:t>
            </a:r>
            <a:r>
              <a:rPr lang="cs-CZ" sz="2200" dirty="0" smtClean="0">
                <a:latin typeface="Arial" pitchFamily="34" charset="0"/>
                <a:cs typeface="Arial" pitchFamily="34" charset="0"/>
              </a:rPr>
              <a:t> – zkrat</a:t>
            </a:r>
          </a:p>
          <a:p>
            <a:pPr marL="857250" lvl="1" indent="-457200">
              <a:lnSpc>
                <a:spcPct val="120000"/>
              </a:lnSpc>
              <a:spcBef>
                <a:spcPts val="600"/>
              </a:spcBef>
              <a:spcAft>
                <a:spcPts val="1200"/>
              </a:spcAft>
              <a:buNone/>
            </a:pPr>
            <a:r>
              <a:rPr lang="cs-CZ" sz="2200" dirty="0" err="1" smtClean="0">
                <a:latin typeface="Arial" pitchFamily="34" charset="0"/>
                <a:cs typeface="Arial" pitchFamily="34" charset="0"/>
              </a:rPr>
              <a:t>bimetallic</a:t>
            </a:r>
            <a:r>
              <a:rPr lang="cs-CZ" sz="2200" dirty="0" smtClean="0">
                <a:latin typeface="Arial" pitchFamily="34" charset="0"/>
                <a:cs typeface="Arial" pitchFamily="34" charset="0"/>
              </a:rPr>
              <a:t> </a:t>
            </a:r>
            <a:r>
              <a:rPr lang="cs-CZ" sz="2200" dirty="0" err="1" smtClean="0">
                <a:latin typeface="Arial" pitchFamily="34" charset="0"/>
                <a:cs typeface="Arial" pitchFamily="34" charset="0"/>
              </a:rPr>
              <a:t>strip</a:t>
            </a:r>
            <a:r>
              <a:rPr lang="cs-CZ" sz="2200" dirty="0" smtClean="0">
                <a:latin typeface="Arial" pitchFamily="34" charset="0"/>
                <a:cs typeface="Arial" pitchFamily="34" charset="0"/>
              </a:rPr>
              <a:t> – bimetalový pásek</a:t>
            </a:r>
          </a:p>
          <a:p>
            <a:pPr marL="857250" lvl="1" indent="-457200">
              <a:lnSpc>
                <a:spcPct val="120000"/>
              </a:lnSpc>
              <a:spcBef>
                <a:spcPts val="600"/>
              </a:spcBef>
              <a:spcAft>
                <a:spcPts val="1200"/>
              </a:spcAft>
              <a:buNone/>
            </a:pPr>
            <a:r>
              <a:rPr lang="cs-CZ" sz="2200" dirty="0">
                <a:latin typeface="Arial" pitchFamily="34" charset="0"/>
                <a:cs typeface="Arial" pitchFamily="34" charset="0"/>
              </a:rPr>
              <a:t>solenoid (</a:t>
            </a:r>
            <a:r>
              <a:rPr lang="cs-CZ" sz="2200" dirty="0" err="1">
                <a:latin typeface="Arial" pitchFamily="34" charset="0"/>
                <a:cs typeface="Arial" pitchFamily="34" charset="0"/>
              </a:rPr>
              <a:t>electromagnet</a:t>
            </a:r>
            <a:r>
              <a:rPr lang="cs-CZ" sz="2200" dirty="0" smtClean="0">
                <a:latin typeface="Arial" pitchFamily="34" charset="0"/>
                <a:cs typeface="Arial" pitchFamily="34" charset="0"/>
              </a:rPr>
              <a:t>) – cívka (</a:t>
            </a:r>
            <a:r>
              <a:rPr lang="cs-CZ" sz="2200" dirty="0" err="1" smtClean="0">
                <a:latin typeface="Arial" pitchFamily="34" charset="0"/>
                <a:cs typeface="Arial" pitchFamily="34" charset="0"/>
              </a:rPr>
              <a:t>elektromgnet</a:t>
            </a:r>
            <a:r>
              <a:rPr lang="cs-CZ" sz="2200" dirty="0" smtClean="0">
                <a:latin typeface="Arial" pitchFamily="34" charset="0"/>
                <a:cs typeface="Arial" pitchFamily="34" charset="0"/>
              </a:rPr>
              <a:t>)</a:t>
            </a:r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E5C9FB4-A7C5-45DF-8E0C-0F7C11240F17}" type="slidenum">
              <a:rPr lang="cs-CZ" smtClean="0">
                <a:latin typeface="Arial" pitchFamily="34" charset="0"/>
                <a:cs typeface="Arial" pitchFamily="34" charset="0"/>
              </a:rPr>
              <a:pPr/>
              <a:t>9</a:t>
            </a:fld>
            <a:endParaRPr lang="cs-CZ" dirty="0">
              <a:latin typeface="Arial" pitchFamily="34" charset="0"/>
              <a:cs typeface="Arial" pitchFamily="34" charset="0"/>
            </a:endParaRPr>
          </a:p>
        </p:txBody>
      </p:sp>
      <p:sp>
        <p:nvSpPr>
          <p:cNvPr id="5" name="Nadpis 1"/>
          <p:cNvSpPr txBox="1">
            <a:spLocks/>
          </p:cNvSpPr>
          <p:nvPr/>
        </p:nvSpPr>
        <p:spPr>
          <a:xfrm>
            <a:off x="457200" y="0"/>
            <a:ext cx="8229600" cy="126876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pPr lvl="0" algn="ctr">
              <a:spcBef>
                <a:spcPct val="0"/>
              </a:spcBef>
              <a:defRPr/>
            </a:pPr>
            <a:r>
              <a:rPr lang="cs-CZ" sz="4400" b="1" dirty="0" smtClean="0">
                <a:solidFill>
                  <a:schemeClr val="bg1"/>
                </a:solidFill>
                <a:latin typeface="Arial" pitchFamily="34" charset="0"/>
                <a:cs typeface="Arial" pitchFamily="34" charset="0"/>
              </a:rPr>
              <a:t>JISTIČE</a:t>
            </a:r>
            <a:endParaRPr kumimoji="0" lang="cs-CZ" sz="4400" b="1" i="0" u="none" strike="noStrike" kern="1200" cap="none" spc="0" normalizeH="0" baseline="0" noProof="0" dirty="0" smtClean="0">
              <a:ln>
                <a:noFill/>
              </a:ln>
              <a:solidFill>
                <a:schemeClr val="bg1"/>
              </a:solidFill>
              <a:effectLst/>
              <a:uLnTx/>
              <a:uFillTx/>
              <a:latin typeface="Arial" pitchFamily="34" charset="0"/>
              <a:ea typeface="+mj-ea"/>
              <a:cs typeface="Arial" pitchFamily="34" charset="0"/>
            </a:endParaRPr>
          </a:p>
        </p:txBody>
      </p:sp>
    </p:spTree>
  </p:cSld>
  <p:clrMapOvr>
    <a:masterClrMapping/>
  </p:clrMapOvr>
  <p:transition spd="slow">
    <p:fade/>
  </p:transition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Zástupný symbol pro obsah 6"/>
          <p:cNvSpPr>
            <a:spLocks noGrp="1"/>
          </p:cNvSpPr>
          <p:nvPr>
            <p:ph idx="1"/>
          </p:nvPr>
        </p:nvSpPr>
        <p:spPr>
          <a:xfrm>
            <a:off x="457200" y="1916832"/>
            <a:ext cx="8229600" cy="4209331"/>
          </a:xfrm>
        </p:spPr>
        <p:txBody>
          <a:bodyPr>
            <a:noAutofit/>
          </a:bodyPr>
          <a:lstStyle/>
          <a:p>
            <a:pPr marL="432000" indent="-432000" algn="just">
              <a:lnSpc>
                <a:spcPct val="120000"/>
              </a:lnSpc>
              <a:spcBef>
                <a:spcPts val="600"/>
              </a:spcBef>
              <a:spcAft>
                <a:spcPts val="1200"/>
              </a:spcAft>
              <a:buFont typeface="Wingdings" pitchFamily="2" charset="2"/>
              <a:buChar char="Ø"/>
            </a:pPr>
            <a:r>
              <a:rPr lang="cs-CZ" sz="2000" dirty="0">
                <a:latin typeface="Arial" pitchFamily="34" charset="0"/>
                <a:cs typeface="Arial" pitchFamily="34" charset="0"/>
              </a:rPr>
              <a:t>TKOTZ, Klaus a kol. </a:t>
            </a:r>
            <a:r>
              <a:rPr lang="cs-CZ" sz="2000" i="1" dirty="0">
                <a:latin typeface="Arial" pitchFamily="34" charset="0"/>
                <a:cs typeface="Arial" pitchFamily="34" charset="0"/>
              </a:rPr>
              <a:t>PŘÍRUČKA PRO ELEKTROTECHNIKA</a:t>
            </a:r>
            <a:r>
              <a:rPr lang="cs-CZ" sz="2000" dirty="0">
                <a:latin typeface="Arial" pitchFamily="34" charset="0"/>
                <a:cs typeface="Arial" pitchFamily="34" charset="0"/>
              </a:rPr>
              <a:t>. Praha: Europa-Sobotáles </a:t>
            </a:r>
            <a:r>
              <a:rPr lang="cs-CZ" sz="2000" dirty="0" err="1">
                <a:latin typeface="Arial" pitchFamily="34" charset="0"/>
                <a:cs typeface="Arial" pitchFamily="34" charset="0"/>
              </a:rPr>
              <a:t>cz</a:t>
            </a:r>
            <a:r>
              <a:rPr lang="cs-CZ" sz="2000" dirty="0">
                <a:latin typeface="Arial" pitchFamily="34" charset="0"/>
                <a:cs typeface="Arial" pitchFamily="34" charset="0"/>
              </a:rPr>
              <a:t>, s.r.o., 2006, ISBN 80-86706-13-3. </a:t>
            </a:r>
            <a:endParaRPr lang="cs-CZ" sz="2000" dirty="0" smtClean="0">
              <a:latin typeface="Arial" pitchFamily="34" charset="0"/>
              <a:cs typeface="Arial" pitchFamily="34" charset="0"/>
            </a:endParaRPr>
          </a:p>
          <a:p>
            <a:pPr marL="432000" indent="-432000" algn="just">
              <a:lnSpc>
                <a:spcPct val="120000"/>
              </a:lnSpc>
              <a:spcBef>
                <a:spcPts val="600"/>
              </a:spcBef>
              <a:spcAft>
                <a:spcPts val="1200"/>
              </a:spcAft>
              <a:buFont typeface="Wingdings" pitchFamily="2" charset="2"/>
              <a:buChar char="Ø"/>
            </a:pPr>
            <a:r>
              <a:rPr lang="cs-CZ" sz="2000" dirty="0" smtClean="0">
                <a:solidFill>
                  <a:prstClr val="black"/>
                </a:solidFill>
                <a:latin typeface="Arial" pitchFamily="34" charset="0"/>
                <a:cs typeface="Arial" pitchFamily="34" charset="0"/>
              </a:rPr>
              <a:t>Pokud není uvedeno jinak, použitý materiál je z vlastních zdrojů autora.</a:t>
            </a:r>
            <a:endParaRPr lang="cs-CZ" sz="2000" dirty="0" smtClean="0">
              <a:latin typeface="Arial" pitchFamily="34" charset="0"/>
              <a:cs typeface="Arial" pitchFamily="34" charset="0"/>
            </a:endParaRPr>
          </a:p>
          <a:p>
            <a:pPr>
              <a:lnSpc>
                <a:spcPct val="120000"/>
              </a:lnSpc>
              <a:spcBef>
                <a:spcPts val="600"/>
              </a:spcBef>
              <a:spcAft>
                <a:spcPts val="1200"/>
              </a:spcAft>
            </a:pPr>
            <a:endParaRPr lang="cs-CZ" sz="2000" dirty="0">
              <a:latin typeface="Arial" pitchFamily="34" charset="0"/>
              <a:cs typeface="Arial" pitchFamily="34" charset="0"/>
            </a:endParaRPr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E5C9FB4-A7C5-45DF-8E0C-0F7C11240F17}" type="slidenum">
              <a:rPr lang="cs-CZ" smtClean="0">
                <a:latin typeface="Arial" pitchFamily="34" charset="0"/>
                <a:cs typeface="Arial" pitchFamily="34" charset="0"/>
              </a:rPr>
              <a:pPr/>
              <a:t>10</a:t>
            </a:fld>
            <a:endParaRPr lang="cs-CZ" dirty="0">
              <a:latin typeface="Arial" pitchFamily="34" charset="0"/>
              <a:cs typeface="Arial" pitchFamily="34" charset="0"/>
            </a:endParaRPr>
          </a:p>
        </p:txBody>
      </p:sp>
      <p:sp>
        <p:nvSpPr>
          <p:cNvPr id="6" name="Nadpis 1"/>
          <p:cNvSpPr txBox="1">
            <a:spLocks/>
          </p:cNvSpPr>
          <p:nvPr/>
        </p:nvSpPr>
        <p:spPr>
          <a:xfrm>
            <a:off x="457200" y="0"/>
            <a:ext cx="8229600" cy="126876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cs-CZ" sz="4400" b="1" i="0" u="none" strike="noStrike" kern="1200" cap="none" spc="0" normalizeH="0" baseline="0" noProof="0" dirty="0" smtClean="0">
                <a:ln>
                  <a:noFill/>
                </a:ln>
                <a:solidFill>
                  <a:schemeClr val="bg1"/>
                </a:solidFill>
                <a:effectLst/>
                <a:uLnTx/>
                <a:uFillTx/>
                <a:latin typeface="Arial" pitchFamily="34" charset="0"/>
                <a:ea typeface="+mj-ea"/>
                <a:cs typeface="Arial" pitchFamily="34" charset="0"/>
              </a:rPr>
              <a:t>Použité</a:t>
            </a:r>
            <a:r>
              <a:rPr kumimoji="0" lang="cs-CZ" sz="4400" b="1" i="0" u="none" strike="noStrike" kern="1200" cap="none" spc="0" normalizeH="0" noProof="0" dirty="0" smtClean="0">
                <a:ln>
                  <a:noFill/>
                </a:ln>
                <a:solidFill>
                  <a:schemeClr val="bg1"/>
                </a:solidFill>
                <a:effectLst/>
                <a:uLnTx/>
                <a:uFillTx/>
                <a:latin typeface="Arial" pitchFamily="34" charset="0"/>
                <a:ea typeface="+mj-ea"/>
                <a:cs typeface="Arial" pitchFamily="34" charset="0"/>
              </a:rPr>
              <a:t> zdroje</a:t>
            </a:r>
            <a:endParaRPr kumimoji="0" lang="cs-CZ" sz="4400" b="1" i="0" u="none" strike="noStrike" kern="1200" cap="none" spc="0" normalizeH="0" baseline="0" noProof="0" dirty="0" smtClean="0">
              <a:ln>
                <a:noFill/>
              </a:ln>
              <a:solidFill>
                <a:schemeClr val="bg1"/>
              </a:solidFill>
              <a:effectLst/>
              <a:uLnTx/>
              <a:uFillTx/>
              <a:latin typeface="Arial" pitchFamily="34" charset="0"/>
              <a:ea typeface="+mj-ea"/>
              <a:cs typeface="Arial" pitchFamily="34" charset="0"/>
            </a:endParaRPr>
          </a:p>
        </p:txBody>
      </p:sp>
    </p:spTree>
  </p:cSld>
  <p:clrMapOvr>
    <a:masterClrMapping/>
  </p:clrMapOvr>
  <p:transition spd="slow">
    <p:fade/>
  </p:transition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992</TotalTime>
  <Words>338</Words>
  <Application>Microsoft Office PowerPoint</Application>
  <PresentationFormat>Předvádění na obrazovce (4:3)</PresentationFormat>
  <Paragraphs>74</Paragraphs>
  <Slides>10</Slides>
  <Notes>2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10</vt:i4>
      </vt:variant>
    </vt:vector>
  </HeadingPairs>
  <TitlesOfParts>
    <vt:vector size="11" baseType="lpstr">
      <vt:lpstr>Motiv sady Office</vt:lpstr>
      <vt:lpstr>Prezentace aplikace PowerPoint</vt:lpstr>
      <vt:lpstr>Prezentace aplikace PowerPoint</vt:lpstr>
      <vt:lpstr>JISTIČE</vt:lpstr>
      <vt:lpstr>JISTIČE</vt:lpstr>
      <vt:lpstr>JISTIČE</vt:lpstr>
      <vt:lpstr>JISTIČE</vt:lpstr>
      <vt:lpstr>JISTIČE</vt:lpstr>
      <vt:lpstr>Prezentace aplikace PowerPoint</vt:lpstr>
      <vt:lpstr>Prezentace aplikace PowerPoint</vt:lpstr>
      <vt:lpstr>Prezentace aplikace PowerPoint</vt:lpstr>
    </vt:vector>
  </TitlesOfParts>
  <Company>SOŠ a SOU</Company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ELEKTRICKÝ ZDROJ</dc:title>
  <dc:creator>znepokoj00</dc:creator>
  <cp:lastModifiedBy>NEPOKOJ Lukáš</cp:lastModifiedBy>
  <cp:revision>80</cp:revision>
  <dcterms:created xsi:type="dcterms:W3CDTF">2012-05-16T10:04:36Z</dcterms:created>
  <dcterms:modified xsi:type="dcterms:W3CDTF">2013-05-19T13:45:51Z</dcterms:modified>
</cp:coreProperties>
</file>