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2"/>
  </p:notesMasterIdLst>
  <p:sldIdLst>
    <p:sldId id="256" r:id="rId2"/>
    <p:sldId id="263" r:id="rId3"/>
    <p:sldId id="257" r:id="rId4"/>
    <p:sldId id="264" r:id="rId5"/>
    <p:sldId id="266" r:id="rId6"/>
    <p:sldId id="267" r:id="rId7"/>
    <p:sldId id="265" r:id="rId8"/>
    <p:sldId id="260" r:id="rId9"/>
    <p:sldId id="262" r:id="rId10"/>
    <p:sldId id="261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DDDDD"/>
    <a:srgbClr val="CCFFCC"/>
    <a:srgbClr val="CC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40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2D6096B-6455-4ED7-AB3F-236366E68D06}" type="datetimeFigureOut">
              <a:rPr lang="cs-CZ" smtClean="0"/>
              <a:pPr/>
              <a:t>19.5.2013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CF6952-A43E-4E8A-AB4D-15FA3F15CA2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714487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6952-A43E-4E8A-AB4D-15FA3F15CA24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6952-A43E-4E8A-AB4D-15FA3F15CA24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80119A-06C6-4C7D-8A30-79DA581D753D}" type="datetime1">
              <a:rPr lang="cs-CZ" smtClean="0"/>
              <a:pPr/>
              <a:t>19.5.2013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76B1D-7B29-4A45-B875-491C57BE4636}" type="datetime1">
              <a:rPr lang="cs-CZ" smtClean="0"/>
              <a:pPr/>
              <a:t>19.5.2013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63961-5D27-4AC6-9413-63F6E35C9230}" type="datetime1">
              <a:rPr lang="cs-CZ" smtClean="0"/>
              <a:pPr/>
              <a:t>19.5.2013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7193A-CA74-4D8E-A0F8-CCEC7250BA47}" type="datetime1">
              <a:rPr lang="cs-CZ" smtClean="0"/>
              <a:pPr/>
              <a:t>19.5.2013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5B8A5B-B048-484B-9914-0C446FE6971D}" type="datetime1">
              <a:rPr lang="cs-CZ" smtClean="0"/>
              <a:pPr/>
              <a:t>19.5.2013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C5E9F-845C-4E02-83B4-7E26F8483C4D}" type="datetime1">
              <a:rPr lang="cs-CZ" smtClean="0"/>
              <a:pPr/>
              <a:t>19.5.2013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0BDA8-EA25-4546-AB18-C4B0F894877F}" type="datetime1">
              <a:rPr lang="cs-CZ" smtClean="0"/>
              <a:pPr/>
              <a:t>19.5.2013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CCC19-CCA9-42B2-889C-3AC9E4CA2124}" type="datetime1">
              <a:rPr lang="cs-CZ" smtClean="0"/>
              <a:pPr/>
              <a:t>19.5.2013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0B439-0C12-487D-923B-25DE47D1B033}" type="datetime1">
              <a:rPr lang="cs-CZ" smtClean="0"/>
              <a:pPr/>
              <a:t>19.5.2013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48354F-F0E5-4F89-A223-54338ACE418D}" type="datetime1">
              <a:rPr lang="cs-CZ" smtClean="0"/>
              <a:pPr/>
              <a:t>19.5.2013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4E9D6-036A-44F8-9876-D92DE796B242}" type="datetime1">
              <a:rPr lang="cs-CZ" smtClean="0"/>
              <a:pPr/>
              <a:t>19.5.2013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FBAFA3-4EE0-4BC6-A60B-E89B6EF6C2AD}" type="datetime1">
              <a:rPr lang="cs-CZ" smtClean="0"/>
              <a:pPr/>
              <a:t>19.5.2013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fade/>
  </p:transition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osasou-log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2204864"/>
            <a:ext cx="579437" cy="56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85893430"/>
              </p:ext>
            </p:extLst>
          </p:nvPr>
        </p:nvGraphicFramePr>
        <p:xfrm>
          <a:off x="1115616" y="2132856"/>
          <a:ext cx="6929486" cy="3720476"/>
        </p:xfrm>
        <a:graphic>
          <a:graphicData uri="http://schemas.openxmlformats.org/drawingml/2006/table">
            <a:tbl>
              <a:tblPr firstCol="1"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tableStyleId>{8799B23B-EC83-4686-B30A-512413B5E67A}</a:tableStyleId>
              </a:tblPr>
              <a:tblGrid>
                <a:gridCol w="2786082"/>
                <a:gridCol w="4143404"/>
              </a:tblGrid>
              <a:tr h="720080">
                <a:tc gridSpan="2">
                  <a:txBody>
                    <a:bodyPr/>
                    <a:lstStyle/>
                    <a:p>
                      <a:pPr marL="71755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Střední odborná škola a Střední odborné učiliště, </a:t>
                      </a:r>
                      <a:b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</a:b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Hradec Králové, </a:t>
                      </a:r>
                      <a:r>
                        <a:rPr lang="cs-CZ" sz="1700" dirty="0" err="1" smtClean="0">
                          <a:latin typeface="Arial" pitchFamily="34" charset="0"/>
                          <a:cs typeface="Arial" pitchFamily="34" charset="0"/>
                        </a:rPr>
                        <a:t>Vocelova</a:t>
                      </a: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 1338, příspěvková organizace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Registrační číslo projektu: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indent="0" algn="l"/>
                      <a:r>
                        <a:rPr lang="cs-CZ" sz="1600" kern="1200" dirty="0" smtClean="0">
                          <a:latin typeface="Arial" pitchFamily="34" charset="0"/>
                          <a:cs typeface="Times New Roman" pitchFamily="18" charset="0"/>
                        </a:rPr>
                        <a:t>CZ.1.07/1.5.00/34.0245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Číslo DUM: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kern="1200" dirty="0" smtClean="0">
                          <a:latin typeface="Arial" pitchFamily="34" charset="0"/>
                          <a:cs typeface="Times New Roman" pitchFamily="18" charset="0"/>
                        </a:rPr>
                        <a:t>VY_32_INOVACE_08_A_15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Tematická oblast: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Elektrické přístroje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Téma: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Svodiče přepětí 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Autor: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Ing.</a:t>
                      </a:r>
                      <a:r>
                        <a:rPr lang="cs-CZ" sz="1600" baseline="0" dirty="0" smtClean="0">
                          <a:latin typeface="Arial" pitchFamily="34" charset="0"/>
                          <a:cs typeface="Times New Roman" pitchFamily="18" charset="0"/>
                        </a:rPr>
                        <a:t> Lukáš Nepokoj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Datum vytvoření: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září 2012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</a:tbl>
          </a:graphicData>
        </a:graphic>
      </p:graphicFrame>
      <p:pic>
        <p:nvPicPr>
          <p:cNvPr id="5" name="obrázek 1" descr="OPVK_hor_zakladni_logolink_RGB_cz.jpg"/>
          <p:cNvPicPr>
            <a:picLocks noChangeAspect="1" noChangeArrowheads="1"/>
          </p:cNvPicPr>
          <p:nvPr/>
        </p:nvPicPr>
        <p:blipFill>
          <a:blip r:embed="rId4" cstate="print">
            <a:lum bright="10000" contrast="16000"/>
          </a:blip>
          <a:srcRect/>
          <a:stretch>
            <a:fillRect/>
          </a:stretch>
        </p:blipFill>
        <p:spPr bwMode="auto">
          <a:xfrm>
            <a:off x="1123950" y="162000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ástupný symbol pro obsah 6"/>
          <p:cNvSpPr txBox="1">
            <a:spLocks/>
          </p:cNvSpPr>
          <p:nvPr/>
        </p:nvSpPr>
        <p:spPr>
          <a:xfrm>
            <a:off x="457200" y="1916832"/>
            <a:ext cx="8229600" cy="453650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432000" marR="0" lvl="0" indent="-432000" algn="just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tabLst/>
              <a:defRPr/>
            </a:pPr>
            <a:r>
              <a:rPr kumimoji="0" lang="cs-CZ" sz="3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Anotace</a:t>
            </a:r>
          </a:p>
          <a:p>
            <a:pPr marR="0" lvl="0" algn="just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tabLst/>
              <a:defRPr/>
            </a:pPr>
            <a:r>
              <a:rPr lang="cs-CZ" sz="1600" dirty="0" smtClean="0">
                <a:latin typeface="Arial" pitchFamily="34" charset="0"/>
                <a:cs typeface="Arial" pitchFamily="34" charset="0"/>
              </a:rPr>
              <a:t>Materiál je určen pro 2. ročník studijního oboru MIEZ, předmětu ELEKTRICKÉ STROJE A PŘÍSTROJE, inovuje výuku použitím multimediálních pomůcek – prezentace s názornými obrázky a schématy doplněných textem podporujícím výklad učitele.</a:t>
            </a:r>
          </a:p>
          <a:p>
            <a:pPr marL="432000" marR="0" lvl="0" indent="-432000" algn="just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tabLst/>
              <a:defRPr/>
            </a:pPr>
            <a:r>
              <a:rPr kumimoji="0" lang="cs-CZ" sz="3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Metodický pokyn</a:t>
            </a: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sz="16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Materiál používá učitel při výkladu – pro větší názornost a atraktivnost výuky a zároveň jej mohou využívat žáci pro domácí přípravu na výuku.</a:t>
            </a: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endParaRPr lang="cs-CZ" sz="16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endParaRPr lang="cs-CZ" sz="16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432000" marR="0" lvl="0" indent="-432000" algn="just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tabLst/>
              <a:defRPr/>
            </a:pPr>
            <a:endParaRPr kumimoji="0" lang="cs-CZ" sz="30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432000" marR="0" lvl="0" indent="-432000" algn="just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tabLst/>
              <a:defRPr/>
            </a:pPr>
            <a:endParaRPr kumimoji="0" lang="cs-CZ" sz="30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0" marR="0" lvl="0" indent="0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30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30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pic>
        <p:nvPicPr>
          <p:cNvPr id="4" name="obrázek 1" descr="OPVK_hor_zakladni_logolink_RGB_cz.jpg"/>
          <p:cNvPicPr>
            <a:picLocks noChangeAspect="1" noChangeArrowheads="1"/>
          </p:cNvPicPr>
          <p:nvPr/>
        </p:nvPicPr>
        <p:blipFill>
          <a:blip r:embed="rId3" cstate="print">
            <a:lum bright="10000" contrast="16000"/>
          </a:blip>
          <a:srcRect/>
          <a:stretch>
            <a:fillRect/>
          </a:stretch>
        </p:blipFill>
        <p:spPr bwMode="auto">
          <a:xfrm>
            <a:off x="1123950" y="162000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68760"/>
          </a:xfrm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SVODIČE PŘEPĚTÍ </a:t>
            </a:r>
            <a:endParaRPr lang="cs-CZ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251520" y="1988840"/>
            <a:ext cx="8640960" cy="4680520"/>
          </a:xfrm>
        </p:spPr>
        <p:txBody>
          <a:bodyPr>
            <a:noAutofit/>
          </a:bodyPr>
          <a:lstStyle/>
          <a:p>
            <a:pPr marL="43200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600" dirty="0" smtClean="0">
                <a:latin typeface="Arial" pitchFamily="34" charset="0"/>
                <a:cs typeface="Arial" pitchFamily="34" charset="0"/>
              </a:rPr>
              <a:t>Svodiče přepětí = přepěťové ochrany</a:t>
            </a:r>
          </a:p>
          <a:p>
            <a:pPr marL="43200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600" dirty="0" smtClean="0">
                <a:latin typeface="Arial" pitchFamily="34" charset="0"/>
                <a:cs typeface="Arial" pitchFamily="34" charset="0"/>
              </a:rPr>
              <a:t>chrání </a:t>
            </a:r>
            <a:r>
              <a:rPr lang="cs-CZ" sz="2600" dirty="0">
                <a:latin typeface="Arial" pitchFamily="34" charset="0"/>
                <a:cs typeface="Arial" pitchFamily="34" charset="0"/>
              </a:rPr>
              <a:t>zařízení před destruktivními účinky přepětí </a:t>
            </a:r>
            <a:endParaRPr lang="cs-CZ" sz="2600" dirty="0" smtClean="0">
              <a:latin typeface="Arial" pitchFamily="34" charset="0"/>
              <a:cs typeface="Arial" pitchFamily="34" charset="0"/>
            </a:endParaRPr>
          </a:p>
          <a:p>
            <a:pPr marL="43200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600" dirty="0" smtClean="0">
                <a:latin typeface="Arial" pitchFamily="34" charset="0"/>
                <a:cs typeface="Arial" pitchFamily="34" charset="0"/>
              </a:rPr>
              <a:t>přepětí = </a:t>
            </a:r>
            <a:r>
              <a:rPr lang="cs-CZ" sz="2600" dirty="0">
                <a:latin typeface="Arial" pitchFamily="34" charset="0"/>
                <a:cs typeface="Arial" pitchFamily="34" charset="0"/>
              </a:rPr>
              <a:t>napětí vyšší než 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jmenovité</a:t>
            </a:r>
            <a:endParaRPr lang="cs-CZ" sz="2600" dirty="0">
              <a:latin typeface="Arial" pitchFamily="34" charset="0"/>
              <a:cs typeface="Arial" pitchFamily="34" charset="0"/>
            </a:endParaRPr>
          </a:p>
          <a:p>
            <a:pPr marL="43200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600" dirty="0" smtClean="0">
                <a:latin typeface="Arial" pitchFamily="34" charset="0"/>
                <a:cs typeface="Arial" pitchFamily="34" charset="0"/>
              </a:rPr>
              <a:t>přepětí </a:t>
            </a:r>
            <a:r>
              <a:rPr lang="cs-CZ" sz="2600" dirty="0">
                <a:latin typeface="Arial" pitchFamily="34" charset="0"/>
                <a:cs typeface="Arial" pitchFamily="34" charset="0"/>
              </a:rPr>
              <a:t>může být 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způsobeno:</a:t>
            </a:r>
          </a:p>
          <a:p>
            <a:pPr marL="832050" lvl="1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200" dirty="0" smtClean="0">
                <a:latin typeface="Arial" pitchFamily="34" charset="0"/>
                <a:cs typeface="Arial" pitchFamily="34" charset="0"/>
              </a:rPr>
              <a:t>zvýšením </a:t>
            </a:r>
            <a:r>
              <a:rPr lang="cs-CZ" sz="2200" dirty="0">
                <a:latin typeface="Arial" pitchFamily="34" charset="0"/>
                <a:cs typeface="Arial" pitchFamily="34" charset="0"/>
              </a:rPr>
              <a:t>napětí v síti o několik 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desítek až 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stovek 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voltů </a:t>
            </a:r>
            <a:br>
              <a:rPr lang="cs-CZ" sz="2200" dirty="0" smtClean="0">
                <a:latin typeface="Arial" pitchFamily="34" charset="0"/>
                <a:cs typeface="Arial" pitchFamily="34" charset="0"/>
              </a:rPr>
            </a:br>
            <a:r>
              <a:rPr lang="cs-CZ" sz="2200" dirty="0" smtClean="0">
                <a:latin typeface="Arial" pitchFamily="34" charset="0"/>
                <a:cs typeface="Arial" pitchFamily="34" charset="0"/>
              </a:rPr>
              <a:t>(např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. při </a:t>
            </a:r>
            <a:r>
              <a:rPr lang="cs-CZ" sz="2200" dirty="0">
                <a:latin typeface="Arial" pitchFamily="34" charset="0"/>
                <a:cs typeface="Arial" pitchFamily="34" charset="0"/>
              </a:rPr>
              <a:t>spínání 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indukčních zátěží)</a:t>
            </a:r>
            <a:endParaRPr lang="cs-CZ" sz="2200" dirty="0" smtClean="0">
              <a:latin typeface="Arial" pitchFamily="34" charset="0"/>
              <a:cs typeface="Arial" pitchFamily="34" charset="0"/>
            </a:endParaRPr>
          </a:p>
          <a:p>
            <a:pPr marL="832050" lvl="1" indent="-4320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200" dirty="0" smtClean="0">
                <a:latin typeface="Arial" pitchFamily="34" charset="0"/>
                <a:cs typeface="Arial" pitchFamily="34" charset="0"/>
              </a:rPr>
              <a:t>úderem blesku do </a:t>
            </a:r>
            <a:r>
              <a:rPr lang="cs-CZ" sz="2200" dirty="0">
                <a:latin typeface="Arial" pitchFamily="34" charset="0"/>
                <a:cs typeface="Arial" pitchFamily="34" charset="0"/>
              </a:rPr>
              <a:t>vedení je napětí na 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krátký okamžik </a:t>
            </a:r>
            <a:r>
              <a:rPr lang="cs-CZ" sz="2200" dirty="0">
                <a:latin typeface="Arial" pitchFamily="34" charset="0"/>
                <a:cs typeface="Arial" pitchFamily="34" charset="0"/>
              </a:rPr>
              <a:t>zvýšeno na několik tisíc 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voltů</a:t>
            </a:r>
            <a:endParaRPr lang="cs-CZ" sz="2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>
                <a:latin typeface="Arial" pitchFamily="34" charset="0"/>
                <a:cs typeface="Arial" pitchFamily="34" charset="0"/>
              </a:rPr>
              <a:pPr/>
              <a:t>3</a:t>
            </a:fld>
            <a:endParaRPr lang="cs-CZ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68760"/>
          </a:xfrm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SVODIČE PŘEPĚTÍ </a:t>
            </a:r>
            <a:endParaRPr lang="cs-CZ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251520" y="1988840"/>
            <a:ext cx="8640960" cy="4137323"/>
          </a:xfrm>
        </p:spPr>
        <p:txBody>
          <a:bodyPr>
            <a:noAutofit/>
          </a:bodyPr>
          <a:lstStyle/>
          <a:p>
            <a:pPr marL="43200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600" dirty="0" smtClean="0">
                <a:latin typeface="Arial" pitchFamily="34" charset="0"/>
                <a:cs typeface="Arial" pitchFamily="34" charset="0"/>
              </a:rPr>
              <a:t>ochranu </a:t>
            </a:r>
            <a:r>
              <a:rPr lang="cs-CZ" sz="2600" dirty="0">
                <a:latin typeface="Arial" pitchFamily="34" charset="0"/>
                <a:cs typeface="Arial" pitchFamily="34" charset="0"/>
              </a:rPr>
              <a:t>před přepětím 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umisťujeme </a:t>
            </a:r>
            <a:r>
              <a:rPr lang="cs-CZ" sz="2600" dirty="0">
                <a:latin typeface="Arial" pitchFamily="34" charset="0"/>
                <a:cs typeface="Arial" pitchFamily="34" charset="0"/>
              </a:rPr>
              <a:t>do 3 zón:</a:t>
            </a:r>
          </a:p>
          <a:p>
            <a:pPr marL="43200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600" b="1" dirty="0" smtClean="0">
                <a:latin typeface="Arial" pitchFamily="34" charset="0"/>
                <a:cs typeface="Arial" pitchFamily="34" charset="0"/>
              </a:rPr>
              <a:t>zóna 0</a:t>
            </a:r>
          </a:p>
          <a:p>
            <a:pPr marL="832050" lvl="1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200" dirty="0" smtClean="0">
                <a:latin typeface="Arial" pitchFamily="34" charset="0"/>
                <a:cs typeface="Arial" pitchFamily="34" charset="0"/>
              </a:rPr>
              <a:t>vně chráněného zařízení</a:t>
            </a:r>
          </a:p>
          <a:p>
            <a:pPr marL="832050" lvl="1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200" dirty="0" smtClean="0">
                <a:latin typeface="Arial" pitchFamily="34" charset="0"/>
                <a:cs typeface="Arial" pitchFamily="34" charset="0"/>
              </a:rPr>
              <a:t>možnost přímého zásahu bleskem</a:t>
            </a:r>
            <a:r>
              <a:rPr lang="cs-CZ" sz="2200" b="1" dirty="0" smtClean="0">
                <a:latin typeface="Arial" pitchFamily="34" charset="0"/>
                <a:cs typeface="Arial" pitchFamily="34" charset="0"/>
              </a:rPr>
              <a:t> </a:t>
            </a:r>
            <a:endParaRPr lang="cs-CZ" sz="2200" dirty="0" smtClean="0">
              <a:latin typeface="Arial" pitchFamily="34" charset="0"/>
              <a:cs typeface="Arial" pitchFamily="34" charset="0"/>
            </a:endParaRPr>
          </a:p>
          <a:p>
            <a:pPr marL="832050" lvl="1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200" dirty="0" smtClean="0">
                <a:latin typeface="Arial" pitchFamily="34" charset="0"/>
                <a:cs typeface="Arial" pitchFamily="34" charset="0"/>
              </a:rPr>
              <a:t>používají se zde svodiče </a:t>
            </a:r>
            <a:r>
              <a:rPr lang="cs-CZ" sz="2200" dirty="0">
                <a:latin typeface="Arial" pitchFamily="34" charset="0"/>
                <a:cs typeface="Arial" pitchFamily="34" charset="0"/>
              </a:rPr>
              <a:t>přepětí 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se </a:t>
            </a:r>
            <a:r>
              <a:rPr lang="cs-CZ" sz="2200" dirty="0">
                <a:latin typeface="Arial" pitchFamily="34" charset="0"/>
                <a:cs typeface="Arial" pitchFamily="34" charset="0"/>
              </a:rPr>
              <a:t>schopností odvést až 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2200" dirty="0" smtClean="0">
                <a:latin typeface="Arial" pitchFamily="34" charset="0"/>
                <a:cs typeface="Arial" pitchFamily="34" charset="0"/>
              </a:rPr>
            </a:br>
            <a:r>
              <a:rPr lang="cs-CZ" sz="2200" dirty="0" smtClean="0">
                <a:latin typeface="Arial" pitchFamily="34" charset="0"/>
                <a:cs typeface="Arial" pitchFamily="34" charset="0"/>
              </a:rPr>
              <a:t>100 </a:t>
            </a:r>
            <a:r>
              <a:rPr lang="cs-CZ" sz="2200" dirty="0" err="1" smtClean="0">
                <a:latin typeface="Arial" pitchFamily="34" charset="0"/>
                <a:cs typeface="Arial" pitchFamily="34" charset="0"/>
              </a:rPr>
              <a:t>kA</a:t>
            </a:r>
            <a:endParaRPr lang="cs-CZ" sz="2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>
                <a:latin typeface="Arial" pitchFamily="34" charset="0"/>
                <a:cs typeface="Arial" pitchFamily="34" charset="0"/>
              </a:rPr>
              <a:pPr/>
              <a:t>4</a:t>
            </a:fld>
            <a:endParaRPr lang="cs-CZ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011310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68760"/>
          </a:xfrm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SVODIČE PŘEPĚTÍ </a:t>
            </a:r>
            <a:endParaRPr lang="cs-CZ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251520" y="1988840"/>
            <a:ext cx="8640960" cy="4464496"/>
          </a:xfrm>
        </p:spPr>
        <p:txBody>
          <a:bodyPr>
            <a:noAutofit/>
          </a:bodyPr>
          <a:lstStyle/>
          <a:p>
            <a:pPr marL="43200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600" dirty="0" smtClean="0">
                <a:latin typeface="Arial" pitchFamily="34" charset="0"/>
                <a:cs typeface="Arial" pitchFamily="34" charset="0"/>
              </a:rPr>
              <a:t>ochranu </a:t>
            </a:r>
            <a:r>
              <a:rPr lang="cs-CZ" sz="2600" dirty="0">
                <a:latin typeface="Arial" pitchFamily="34" charset="0"/>
                <a:cs typeface="Arial" pitchFamily="34" charset="0"/>
              </a:rPr>
              <a:t>před přepětím </a:t>
            </a:r>
            <a:r>
              <a:rPr lang="cs-CZ" sz="2600" dirty="0">
                <a:latin typeface="Arial" pitchFamily="34" charset="0"/>
                <a:cs typeface="Arial" pitchFamily="34" charset="0"/>
              </a:rPr>
              <a:t>umisťujeme </a:t>
            </a:r>
            <a:r>
              <a:rPr lang="cs-CZ" sz="2600" dirty="0">
                <a:latin typeface="Arial" pitchFamily="34" charset="0"/>
                <a:cs typeface="Arial" pitchFamily="34" charset="0"/>
              </a:rPr>
              <a:t>do 3 zón:</a:t>
            </a:r>
          </a:p>
          <a:p>
            <a:pPr marL="43200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600" b="1" dirty="0" smtClean="0">
                <a:latin typeface="Arial" pitchFamily="34" charset="0"/>
                <a:cs typeface="Arial" pitchFamily="34" charset="0"/>
              </a:rPr>
              <a:t>zóna </a:t>
            </a:r>
            <a:r>
              <a:rPr lang="cs-CZ" sz="2600" b="1" dirty="0">
                <a:latin typeface="Arial" pitchFamily="34" charset="0"/>
                <a:cs typeface="Arial" pitchFamily="34" charset="0"/>
              </a:rPr>
              <a:t>1 </a:t>
            </a:r>
            <a:endParaRPr lang="cs-CZ" sz="2600" dirty="0" smtClean="0">
              <a:latin typeface="Arial" pitchFamily="34" charset="0"/>
              <a:cs typeface="Arial" pitchFamily="34" charset="0"/>
            </a:endParaRPr>
          </a:p>
          <a:p>
            <a:pPr marL="832050" lvl="1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200" dirty="0" smtClean="0">
                <a:latin typeface="Arial" pitchFamily="34" charset="0"/>
                <a:cs typeface="Arial" pitchFamily="34" charset="0"/>
              </a:rPr>
              <a:t>uvnitř budovy, která je chráněna ocelovým armováním v obvodovém zdivu</a:t>
            </a:r>
          </a:p>
          <a:p>
            <a:pPr marL="832050" lvl="1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200" dirty="0" smtClean="0">
                <a:latin typeface="Arial" pitchFamily="34" charset="0"/>
                <a:cs typeface="Arial" pitchFamily="34" charset="0"/>
              </a:rPr>
              <a:t>armovací rošty musí být připojeny na lištu k vyrovnání potenciálu</a:t>
            </a:r>
            <a:endParaRPr lang="cs-CZ" sz="2200" dirty="0">
              <a:latin typeface="Arial" pitchFamily="34" charset="0"/>
              <a:cs typeface="Arial" pitchFamily="34" charset="0"/>
            </a:endParaRPr>
          </a:p>
          <a:p>
            <a:pPr marL="832050" lvl="1" indent="-4320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200" dirty="0" smtClean="0">
                <a:latin typeface="Arial" pitchFamily="34" charset="0"/>
                <a:cs typeface="Arial" pitchFamily="34" charset="0"/>
              </a:rPr>
              <a:t>zde </a:t>
            </a:r>
            <a:r>
              <a:rPr lang="cs-CZ" sz="2200" dirty="0">
                <a:latin typeface="Arial" pitchFamily="34" charset="0"/>
                <a:cs typeface="Arial" pitchFamily="34" charset="0"/>
              </a:rPr>
              <a:t>se instalují svodiče přepětí schopné odvést menší bleskové 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proudy</a:t>
            </a:r>
            <a:endParaRPr lang="cs-CZ" sz="2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>
                <a:latin typeface="Arial" pitchFamily="34" charset="0"/>
                <a:cs typeface="Arial" pitchFamily="34" charset="0"/>
              </a:rPr>
              <a:pPr/>
              <a:t>5</a:t>
            </a:fld>
            <a:endParaRPr lang="cs-CZ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776363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68760"/>
          </a:xfrm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SVODIČE PŘEPĚTÍ </a:t>
            </a:r>
            <a:endParaRPr lang="cs-CZ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251520" y="1988840"/>
            <a:ext cx="8640960" cy="4752528"/>
          </a:xfrm>
        </p:spPr>
        <p:txBody>
          <a:bodyPr>
            <a:noAutofit/>
          </a:bodyPr>
          <a:lstStyle/>
          <a:p>
            <a:pPr marL="43200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600" dirty="0" smtClean="0">
                <a:latin typeface="Arial" pitchFamily="34" charset="0"/>
                <a:cs typeface="Arial" pitchFamily="34" charset="0"/>
              </a:rPr>
              <a:t>ochranu </a:t>
            </a:r>
            <a:r>
              <a:rPr lang="cs-CZ" sz="2600" dirty="0">
                <a:latin typeface="Arial" pitchFamily="34" charset="0"/>
                <a:cs typeface="Arial" pitchFamily="34" charset="0"/>
              </a:rPr>
              <a:t>před přepětím </a:t>
            </a:r>
            <a:r>
              <a:rPr lang="cs-CZ" sz="2600" dirty="0">
                <a:latin typeface="Arial" pitchFamily="34" charset="0"/>
                <a:cs typeface="Arial" pitchFamily="34" charset="0"/>
              </a:rPr>
              <a:t>umisťujeme </a:t>
            </a:r>
            <a:r>
              <a:rPr lang="cs-CZ" sz="2600" dirty="0">
                <a:latin typeface="Arial" pitchFamily="34" charset="0"/>
                <a:cs typeface="Arial" pitchFamily="34" charset="0"/>
              </a:rPr>
              <a:t>do 3 zón:</a:t>
            </a:r>
          </a:p>
          <a:p>
            <a:pPr marL="432000" indent="-4320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600" b="1" dirty="0" smtClean="0">
                <a:latin typeface="Arial" pitchFamily="34" charset="0"/>
                <a:cs typeface="Arial" pitchFamily="34" charset="0"/>
              </a:rPr>
              <a:t>zóna </a:t>
            </a:r>
            <a:r>
              <a:rPr lang="cs-CZ" sz="2600" b="1" dirty="0">
                <a:latin typeface="Arial" pitchFamily="34" charset="0"/>
                <a:cs typeface="Arial" pitchFamily="34" charset="0"/>
              </a:rPr>
              <a:t>2</a:t>
            </a:r>
            <a:r>
              <a:rPr lang="cs-CZ" sz="2600" dirty="0">
                <a:latin typeface="Arial" pitchFamily="34" charset="0"/>
                <a:cs typeface="Arial" pitchFamily="34" charset="0"/>
              </a:rPr>
              <a:t> </a:t>
            </a:r>
            <a:endParaRPr lang="cs-CZ" sz="2600" dirty="0" smtClean="0">
              <a:latin typeface="Arial" pitchFamily="34" charset="0"/>
              <a:cs typeface="Arial" pitchFamily="34" charset="0"/>
            </a:endParaRPr>
          </a:p>
          <a:p>
            <a:pPr marL="832050" lvl="1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200" dirty="0">
                <a:latin typeface="Arial" pitchFamily="34" charset="0"/>
                <a:cs typeface="Arial" pitchFamily="34" charset="0"/>
              </a:rPr>
              <a:t>uvnitř 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místností, které jsou chráněny </a:t>
            </a:r>
            <a:r>
              <a:rPr lang="cs-CZ" sz="2200" dirty="0">
                <a:latin typeface="Arial" pitchFamily="34" charset="0"/>
                <a:cs typeface="Arial" pitchFamily="34" charset="0"/>
              </a:rPr>
              <a:t>ocelovým armováním 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ve vnitřních stěnách</a:t>
            </a:r>
            <a:endParaRPr lang="cs-CZ" sz="2200" dirty="0">
              <a:latin typeface="Arial" pitchFamily="34" charset="0"/>
              <a:cs typeface="Arial" pitchFamily="34" charset="0"/>
            </a:endParaRPr>
          </a:p>
          <a:p>
            <a:pPr marL="832050" lvl="1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200" dirty="0">
                <a:latin typeface="Arial" pitchFamily="34" charset="0"/>
                <a:cs typeface="Arial" pitchFamily="34" charset="0"/>
              </a:rPr>
              <a:t>armovací rošty musí být připojeny na 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lištu k </a:t>
            </a:r>
            <a:r>
              <a:rPr lang="cs-CZ" sz="2200" dirty="0">
                <a:latin typeface="Arial" pitchFamily="34" charset="0"/>
                <a:cs typeface="Arial" pitchFamily="34" charset="0"/>
              </a:rPr>
              <a:t>vyrovnání potenciálu </a:t>
            </a:r>
            <a:endParaRPr lang="cs-CZ" sz="2200" dirty="0" smtClean="0">
              <a:latin typeface="Arial" pitchFamily="34" charset="0"/>
              <a:cs typeface="Arial" pitchFamily="34" charset="0"/>
            </a:endParaRPr>
          </a:p>
          <a:p>
            <a:pPr marL="832050" lvl="1" indent="-4320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200" dirty="0" smtClean="0">
                <a:latin typeface="Arial" pitchFamily="34" charset="0"/>
                <a:cs typeface="Arial" pitchFamily="34" charset="0"/>
              </a:rPr>
              <a:t>je </a:t>
            </a:r>
            <a:r>
              <a:rPr lang="cs-CZ" sz="2200" dirty="0">
                <a:latin typeface="Arial" pitchFamily="34" charset="0"/>
                <a:cs typeface="Arial" pitchFamily="34" charset="0"/>
              </a:rPr>
              <a:t>tvořena jednotlivými spotřebiči, které se chrání zásuvkovými adaptéry s přepěťovými ochranami 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2200" dirty="0" smtClean="0">
                <a:latin typeface="Arial" pitchFamily="34" charset="0"/>
                <a:cs typeface="Arial" pitchFamily="34" charset="0"/>
              </a:rPr>
            </a:br>
            <a:r>
              <a:rPr lang="cs-CZ" sz="2200" dirty="0" smtClean="0">
                <a:latin typeface="Arial" pitchFamily="34" charset="0"/>
                <a:cs typeface="Arial" pitchFamily="34" charset="0"/>
              </a:rPr>
              <a:t>(</a:t>
            </a:r>
            <a:r>
              <a:rPr lang="cs-CZ" sz="2200" dirty="0">
                <a:latin typeface="Arial" pitchFamily="34" charset="0"/>
                <a:cs typeface="Arial" pitchFamily="34" charset="0"/>
              </a:rPr>
              <a:t>varistory, </a:t>
            </a:r>
            <a:r>
              <a:rPr lang="cs-CZ" sz="2200" dirty="0" err="1">
                <a:latin typeface="Arial" pitchFamily="34" charset="0"/>
                <a:cs typeface="Arial" pitchFamily="34" charset="0"/>
              </a:rPr>
              <a:t>transily</a:t>
            </a:r>
            <a:r>
              <a:rPr lang="cs-CZ" sz="2200" dirty="0">
                <a:latin typeface="Arial" pitchFamily="34" charset="0"/>
                <a:cs typeface="Arial" pitchFamily="34" charset="0"/>
              </a:rPr>
              <a:t>)</a:t>
            </a:r>
          </a:p>
          <a:p>
            <a:pPr marL="43200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endParaRPr lang="cs-CZ" sz="2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>
                <a:latin typeface="Arial" pitchFamily="34" charset="0"/>
                <a:cs typeface="Arial" pitchFamily="34" charset="0"/>
              </a:rPr>
              <a:pPr/>
              <a:t>6</a:t>
            </a:fld>
            <a:endParaRPr lang="cs-CZ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639954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988840"/>
            <a:ext cx="5044132" cy="4596835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68760"/>
          </a:xfrm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SVODIČE PŘEPĚTÍ </a:t>
            </a:r>
            <a:endParaRPr lang="cs-CZ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5148064" y="1988840"/>
            <a:ext cx="3888432" cy="4668843"/>
          </a:xfrm>
        </p:spPr>
        <p:txBody>
          <a:bodyPr>
            <a:noAutofit/>
          </a:bodyPr>
          <a:lstStyle/>
          <a:p>
            <a:pPr marL="432000" indent="-4320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600" dirty="0" smtClean="0">
                <a:latin typeface="Arial" pitchFamily="34" charset="0"/>
                <a:cs typeface="Arial" pitchFamily="34" charset="0"/>
              </a:rPr>
              <a:t>odstupňováním </a:t>
            </a:r>
            <a:r>
              <a:rPr lang="cs-CZ" sz="2600" dirty="0">
                <a:latin typeface="Arial" pitchFamily="34" charset="0"/>
                <a:cs typeface="Arial" pitchFamily="34" charset="0"/>
              </a:rPr>
              <a:t>ochran se snižuje riziko zničení zařízení následkem 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přepětí</a:t>
            </a:r>
          </a:p>
          <a:p>
            <a:pPr marL="432000" indent="-4320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600" dirty="0" smtClean="0">
                <a:latin typeface="Arial" pitchFamily="34" charset="0"/>
                <a:cs typeface="Arial" pitchFamily="34" charset="0"/>
              </a:rPr>
              <a:t>svodiče přepětí se zapojují mezi pracovní vodiče </a:t>
            </a:r>
            <a:br>
              <a:rPr lang="cs-CZ" sz="2600" dirty="0" smtClean="0">
                <a:latin typeface="Arial" pitchFamily="34" charset="0"/>
                <a:cs typeface="Arial" pitchFamily="34" charset="0"/>
              </a:rPr>
            </a:br>
            <a:r>
              <a:rPr lang="cs-CZ" sz="2600" dirty="0" smtClean="0">
                <a:latin typeface="Arial" pitchFamily="34" charset="0"/>
                <a:cs typeface="Arial" pitchFamily="34" charset="0"/>
              </a:rPr>
              <a:t>a ochranný vodič (uzemnění).</a:t>
            </a:r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>
                <a:latin typeface="Arial" pitchFamily="34" charset="0"/>
                <a:cs typeface="Arial" pitchFamily="34" charset="0"/>
              </a:rPr>
              <a:pPr/>
              <a:t>7</a:t>
            </a:fld>
            <a:endParaRPr lang="cs-CZ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061662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4680520"/>
          </a:xfrm>
        </p:spPr>
        <p:txBody>
          <a:bodyPr>
            <a:noAutofit/>
          </a:bodyPr>
          <a:lstStyle/>
          <a:p>
            <a:pPr marL="432000" indent="-4320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600" dirty="0" smtClean="0">
                <a:latin typeface="Arial" pitchFamily="34" charset="0"/>
                <a:cs typeface="Arial" pitchFamily="34" charset="0"/>
              </a:rPr>
              <a:t>OPAKOVÁNÍ:</a:t>
            </a:r>
          </a:p>
          <a:p>
            <a:pPr marL="857250" lvl="1" indent="-4572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+mj-lt"/>
              <a:buAutoNum type="arabicParenR"/>
            </a:pPr>
            <a:r>
              <a:rPr lang="cs-CZ" sz="2200" dirty="0" smtClean="0">
                <a:latin typeface="Arial" pitchFamily="34" charset="0"/>
                <a:cs typeface="Arial" pitchFamily="34" charset="0"/>
              </a:rPr>
              <a:t>Co je to přepětí?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2200" dirty="0" smtClean="0">
                <a:latin typeface="Arial" pitchFamily="34" charset="0"/>
                <a:cs typeface="Arial" pitchFamily="34" charset="0"/>
              </a:rPr>
            </a:br>
            <a:r>
              <a:rPr lang="cs-CZ" sz="2200" dirty="0" smtClean="0">
                <a:latin typeface="Arial" pitchFamily="34" charset="0"/>
                <a:cs typeface="Arial" pitchFamily="34" charset="0"/>
              </a:rPr>
              <a:t>……………………………………………………………</a:t>
            </a:r>
          </a:p>
          <a:p>
            <a:pPr marL="857250" lvl="1" indent="-4572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+mj-lt"/>
              <a:buAutoNum type="arabicParenR"/>
            </a:pPr>
            <a:r>
              <a:rPr lang="cs-CZ" sz="2200" dirty="0">
                <a:latin typeface="Arial" pitchFamily="34" charset="0"/>
                <a:cs typeface="Arial" pitchFamily="34" charset="0"/>
              </a:rPr>
              <a:t>Jakým způsobem se umisťují přepěťové 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ochrany?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2200" dirty="0" smtClean="0">
                <a:latin typeface="Arial" pitchFamily="34" charset="0"/>
                <a:cs typeface="Arial" pitchFamily="34" charset="0"/>
              </a:rPr>
            </a:br>
            <a:r>
              <a:rPr lang="cs-CZ" sz="2200" dirty="0" smtClean="0">
                <a:latin typeface="Arial" pitchFamily="34" charset="0"/>
                <a:cs typeface="Arial" pitchFamily="34" charset="0"/>
              </a:rPr>
              <a:t>……………………………………………………………</a:t>
            </a:r>
          </a:p>
          <a:p>
            <a:pPr marL="857250" lvl="1" indent="-4572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+mj-lt"/>
              <a:buAutoNum type="arabicParenR"/>
            </a:pPr>
            <a:r>
              <a:rPr lang="cs-CZ" sz="2200" dirty="0" smtClean="0">
                <a:latin typeface="Arial" pitchFamily="34" charset="0"/>
                <a:cs typeface="Arial" pitchFamily="34" charset="0"/>
              </a:rPr>
              <a:t>Charakterizujte jednotlivé zóny ochrany před přepětím.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2200" dirty="0" smtClean="0">
                <a:latin typeface="Arial" pitchFamily="34" charset="0"/>
                <a:cs typeface="Arial" pitchFamily="34" charset="0"/>
              </a:rPr>
            </a:br>
            <a:r>
              <a:rPr lang="cs-CZ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…………………………………………………………...</a:t>
            </a:r>
            <a:endParaRPr lang="cs-CZ" sz="22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>
                <a:latin typeface="Arial" pitchFamily="34" charset="0"/>
                <a:cs typeface="Arial" pitchFamily="34" charset="0"/>
              </a:rPr>
              <a:pPr/>
              <a:t>8</a:t>
            </a:fld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Nadpis 1"/>
          <p:cNvSpPr txBox="1">
            <a:spLocks/>
          </p:cNvSpPr>
          <p:nvPr/>
        </p:nvSpPr>
        <p:spPr>
          <a:xfrm>
            <a:off x="457200" y="0"/>
            <a:ext cx="8229600" cy="1268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cs-CZ" sz="4400" b="1" noProof="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SVODIČE PŘEPĚTÍ</a:t>
            </a:r>
            <a:endParaRPr kumimoji="0" lang="cs-CZ" sz="44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4464496"/>
          </a:xfrm>
        </p:spPr>
        <p:txBody>
          <a:bodyPr>
            <a:noAutofit/>
          </a:bodyPr>
          <a:lstStyle/>
          <a:p>
            <a:pPr marL="432000" indent="-4320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600" dirty="0" err="1" smtClean="0">
                <a:latin typeface="Arial" pitchFamily="34" charset="0"/>
                <a:cs typeface="Arial" pitchFamily="34" charset="0"/>
              </a:rPr>
              <a:t>Vocabulary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:</a:t>
            </a:r>
          </a:p>
          <a:p>
            <a:pPr marL="857250" lvl="1" indent="-4572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None/>
            </a:pPr>
            <a:r>
              <a:rPr lang="cs-CZ" sz="2200" dirty="0" err="1" smtClean="0">
                <a:latin typeface="Arial" pitchFamily="34" charset="0"/>
                <a:cs typeface="Arial" pitchFamily="34" charset="0"/>
              </a:rPr>
              <a:t>overvoltage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 – přepětí</a:t>
            </a:r>
          </a:p>
          <a:p>
            <a:pPr marL="857250" lvl="1" indent="-4572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None/>
            </a:pPr>
            <a:r>
              <a:rPr lang="cs-CZ" sz="2200" dirty="0" err="1" smtClean="0">
                <a:latin typeface="Arial" pitchFamily="34" charset="0"/>
                <a:cs typeface="Arial" pitchFamily="34" charset="0"/>
              </a:rPr>
              <a:t>overvoltage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200" dirty="0" err="1">
                <a:latin typeface="Arial" pitchFamily="34" charset="0"/>
                <a:cs typeface="Arial" pitchFamily="34" charset="0"/>
              </a:rPr>
              <a:t>protection</a:t>
            </a:r>
            <a:r>
              <a:rPr lang="cs-CZ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200" dirty="0" err="1">
                <a:latin typeface="Arial" pitchFamily="34" charset="0"/>
                <a:cs typeface="Arial" pitchFamily="34" charset="0"/>
              </a:rPr>
              <a:t>devices</a:t>
            </a:r>
            <a:r>
              <a:rPr lang="cs-CZ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– přepěťové ochrany</a:t>
            </a:r>
            <a:endParaRPr lang="cs-CZ" sz="2200" dirty="0">
              <a:latin typeface="Arial" pitchFamily="34" charset="0"/>
              <a:cs typeface="Arial" pitchFamily="34" charset="0"/>
            </a:endParaRPr>
          </a:p>
          <a:p>
            <a:pPr marL="857250" lvl="1" indent="-4572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None/>
            </a:pPr>
            <a:r>
              <a:rPr lang="cs-CZ" sz="2200" dirty="0" err="1" smtClean="0">
                <a:latin typeface="Arial" pitchFamily="34" charset="0"/>
                <a:cs typeface="Arial" pitchFamily="34" charset="0"/>
              </a:rPr>
              <a:t>lightning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 – blesk</a:t>
            </a:r>
          </a:p>
          <a:p>
            <a:pPr marL="857250" lvl="1" indent="-4572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None/>
            </a:pPr>
            <a:r>
              <a:rPr lang="en-US" sz="2200" dirty="0" smtClean="0">
                <a:latin typeface="Arial" pitchFamily="34" charset="0"/>
                <a:cs typeface="Arial" pitchFamily="34" charset="0"/>
              </a:rPr>
              <a:t>switching on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/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off 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 - zapínání/vypínání</a:t>
            </a:r>
          </a:p>
          <a:p>
            <a:pPr marL="857250" lvl="1" indent="-4572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None/>
            </a:pPr>
            <a:r>
              <a:rPr lang="en-US" sz="2200" dirty="0" smtClean="0">
                <a:latin typeface="Arial" pitchFamily="34" charset="0"/>
                <a:cs typeface="Arial" pitchFamily="34" charset="0"/>
              </a:rPr>
              <a:t>inductive loads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 – induktivní zátěž</a:t>
            </a:r>
          </a:p>
          <a:p>
            <a:pPr marL="857250" lvl="1" indent="-4572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None/>
            </a:pPr>
            <a:endParaRPr lang="cs-CZ" sz="2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>
                <a:latin typeface="Arial" pitchFamily="34" charset="0"/>
                <a:cs typeface="Arial" pitchFamily="34" charset="0"/>
              </a:rPr>
              <a:pPr/>
              <a:t>9</a:t>
            </a:fld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Nadpis 1"/>
          <p:cNvSpPr txBox="1">
            <a:spLocks/>
          </p:cNvSpPr>
          <p:nvPr/>
        </p:nvSpPr>
        <p:spPr>
          <a:xfrm>
            <a:off x="457200" y="0"/>
            <a:ext cx="8229600" cy="1268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cs-CZ" sz="4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SVODIČE PŘEPĚTÍ</a:t>
            </a:r>
            <a:endParaRPr kumimoji="0" lang="cs-CZ" sz="44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4209331"/>
          </a:xfrm>
        </p:spPr>
        <p:txBody>
          <a:bodyPr>
            <a:noAutofit/>
          </a:bodyPr>
          <a:lstStyle/>
          <a:p>
            <a:pPr marL="43200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000" dirty="0">
                <a:latin typeface="Arial" pitchFamily="34" charset="0"/>
                <a:cs typeface="Arial" pitchFamily="34" charset="0"/>
              </a:rPr>
              <a:t>TKOTZ, Klaus a kol. </a:t>
            </a:r>
            <a:r>
              <a:rPr lang="cs-CZ" sz="2000" i="1" dirty="0">
                <a:latin typeface="Arial" pitchFamily="34" charset="0"/>
                <a:cs typeface="Arial" pitchFamily="34" charset="0"/>
              </a:rPr>
              <a:t>PŘÍRUČKA PRO ELEKTROTECHNIKA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>. Praha: Europa-Sobotáles </a:t>
            </a:r>
            <a:r>
              <a:rPr lang="cs-CZ" sz="2000" dirty="0" err="1">
                <a:latin typeface="Arial" pitchFamily="34" charset="0"/>
                <a:cs typeface="Arial" pitchFamily="34" charset="0"/>
              </a:rPr>
              <a:t>cz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>, s.r.o., 2006, ISBN 80-86706-13-3. </a:t>
            </a: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pPr marL="43200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Pokud není uvedeno jinak, použitý materiál je z vlastních zdrojů autora.</a:t>
            </a: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</a:pP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>
                <a:latin typeface="Arial" pitchFamily="34" charset="0"/>
                <a:cs typeface="Arial" pitchFamily="34" charset="0"/>
              </a:rPr>
              <a:pPr/>
              <a:t>10</a:t>
            </a:fld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Nadpis 1"/>
          <p:cNvSpPr txBox="1">
            <a:spLocks/>
          </p:cNvSpPr>
          <p:nvPr/>
        </p:nvSpPr>
        <p:spPr>
          <a:xfrm>
            <a:off x="457200" y="0"/>
            <a:ext cx="8229600" cy="1268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Použité</a:t>
            </a:r>
            <a:r>
              <a:rPr kumimoji="0" lang="cs-CZ" sz="4400" b="1" i="0" u="none" strike="noStrike" kern="120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 zdroje</a:t>
            </a:r>
            <a:endParaRPr kumimoji="0" lang="cs-CZ" sz="44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1058</TotalTime>
  <Words>342</Words>
  <Application>Microsoft Office PowerPoint</Application>
  <PresentationFormat>Předvádění na obrazovce (4:3)</PresentationFormat>
  <Paragraphs>74</Paragraphs>
  <Slides>10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sady Office</vt:lpstr>
      <vt:lpstr>Prezentace aplikace PowerPoint</vt:lpstr>
      <vt:lpstr>Prezentace aplikace PowerPoint</vt:lpstr>
      <vt:lpstr>SVODIČE PŘEPĚTÍ </vt:lpstr>
      <vt:lpstr>SVODIČE PŘEPĚTÍ </vt:lpstr>
      <vt:lpstr>SVODIČE PŘEPĚTÍ </vt:lpstr>
      <vt:lpstr>SVODIČE PŘEPĚTÍ </vt:lpstr>
      <vt:lpstr>SVODIČE PŘEPĚTÍ </vt:lpstr>
      <vt:lpstr>Prezentace aplikace PowerPoint</vt:lpstr>
      <vt:lpstr>Prezentace aplikace PowerPoint</vt:lpstr>
      <vt:lpstr>Prezentace aplikace PowerPoint</vt:lpstr>
    </vt:vector>
  </TitlesOfParts>
  <Company>SOŠ a SOU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ELEKTRICKÝ ZDROJ</dc:title>
  <dc:creator>znepokoj00</dc:creator>
  <cp:lastModifiedBy>NEPOKOJ Lukáš</cp:lastModifiedBy>
  <cp:revision>87</cp:revision>
  <dcterms:created xsi:type="dcterms:W3CDTF">2012-05-16T10:04:36Z</dcterms:created>
  <dcterms:modified xsi:type="dcterms:W3CDTF">2013-05-19T16:44:47Z</dcterms:modified>
</cp:coreProperties>
</file>