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64" r:id="rId2"/>
    <p:sldId id="256" r:id="rId3"/>
    <p:sldId id="257" r:id="rId4"/>
    <p:sldId id="259" r:id="rId5"/>
    <p:sldId id="258" r:id="rId6"/>
    <p:sldId id="260" r:id="rId7"/>
    <p:sldId id="261" r:id="rId8"/>
    <p:sldId id="262" r:id="rId9"/>
    <p:sldId id="263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432" y="13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38DAE-E03D-4A65-A741-D974CBABB72B}" type="datetimeFigureOut">
              <a:rPr lang="cs-CZ" smtClean="0"/>
              <a:t>6.6.2013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5CCDF-56DF-4674-8D51-234DB95A02C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38DAE-E03D-4A65-A741-D974CBABB72B}" type="datetimeFigureOut">
              <a:rPr lang="cs-CZ" smtClean="0"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5CCDF-56DF-4674-8D51-234DB95A02C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38DAE-E03D-4A65-A741-D974CBABB72B}" type="datetimeFigureOut">
              <a:rPr lang="cs-CZ" smtClean="0"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5CCDF-56DF-4674-8D51-234DB95A02C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38DAE-E03D-4A65-A741-D974CBABB72B}" type="datetimeFigureOut">
              <a:rPr lang="cs-CZ" smtClean="0"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5CCDF-56DF-4674-8D51-234DB95A02C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38DAE-E03D-4A65-A741-D974CBABB72B}" type="datetimeFigureOut">
              <a:rPr lang="cs-CZ" smtClean="0"/>
              <a:t>6.6.2013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5CCDF-56DF-4674-8D51-234DB95A02C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38DAE-E03D-4A65-A741-D974CBABB72B}" type="datetimeFigureOut">
              <a:rPr lang="cs-CZ" smtClean="0"/>
              <a:t>6.6.2013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FA5CCDF-56DF-4674-8D51-234DB95A02C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38DAE-E03D-4A65-A741-D974CBABB72B}" type="datetimeFigureOut">
              <a:rPr lang="cs-CZ" smtClean="0"/>
              <a:t>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5CCDF-56DF-4674-8D51-234DB95A02C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38DAE-E03D-4A65-A741-D974CBABB72B}" type="datetimeFigureOut">
              <a:rPr lang="cs-CZ" smtClean="0"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6FA5CCDF-56DF-4674-8D51-234DB95A02C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FF038DAE-E03D-4A65-A741-D974CBABB72B}" type="datetimeFigureOut">
              <a:rPr lang="cs-CZ" smtClean="0"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5CCDF-56DF-4674-8D51-234DB95A02C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38DAE-E03D-4A65-A741-D974CBABB72B}" type="datetimeFigureOut">
              <a:rPr lang="cs-CZ" smtClean="0"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5CCDF-56DF-4674-8D51-234DB95A02C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38DAE-E03D-4A65-A741-D974CBABB72B}" type="datetimeFigureOut">
              <a:rPr lang="cs-CZ" smtClean="0"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5CCDF-56DF-4674-8D51-234DB95A02C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FF038DAE-E03D-4A65-A741-D974CBABB72B}" type="datetimeFigureOut">
              <a:rPr lang="cs-CZ" smtClean="0"/>
              <a:t>6.6.2013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6FA5CCDF-56DF-4674-8D51-234DB95A02CF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Word_97_-_2003_Document1.doc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Po%C4%8D%C3%ADta%C4%8Dov%C3%A1_bezpe%C4%8Dnost" TargetMode="External"/><Relationship Id="rId2" Type="http://schemas.openxmlformats.org/officeDocument/2006/relationships/hyperlink" Target="http://www.ics.muni.cz/bulletin/articles/353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0" name="Rectangle 272"/>
          <p:cNvSpPr>
            <a:spLocks noChangeArrowheads="1"/>
          </p:cNvSpPr>
          <p:nvPr/>
        </p:nvSpPr>
        <p:spPr bwMode="auto">
          <a:xfrm>
            <a:off x="0" y="-14859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000000"/>
              </a:solidFill>
            </a:endParaRPr>
          </a:p>
        </p:txBody>
      </p:sp>
      <p:graphicFrame>
        <p:nvGraphicFramePr>
          <p:cNvPr id="2319" name="Object 2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65561717"/>
              </p:ext>
            </p:extLst>
          </p:nvPr>
        </p:nvGraphicFramePr>
        <p:xfrm>
          <a:off x="1095375" y="523875"/>
          <a:ext cx="6896100" cy="615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Document" r:id="rId3" imgW="10972079" imgH="9770156" progId="Word.Document.8">
                  <p:embed/>
                </p:oleObj>
              </mc:Choice>
              <mc:Fallback>
                <p:oleObj name="Document" r:id="rId3" imgW="10972079" imgH="9770156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5375" y="523875"/>
                        <a:ext cx="6896100" cy="61531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76033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1124744"/>
            <a:ext cx="6120680" cy="2301240"/>
          </a:xfrm>
        </p:spPr>
        <p:txBody>
          <a:bodyPr>
            <a:noAutofit/>
          </a:bodyPr>
          <a:lstStyle/>
          <a:p>
            <a:r>
              <a:rPr lang="cs-CZ" sz="5400" dirty="0" smtClean="0"/>
              <a:t>Bezpečnost práce </a:t>
            </a:r>
            <a:br>
              <a:rPr lang="cs-CZ" sz="5400" dirty="0" smtClean="0"/>
            </a:br>
            <a:r>
              <a:rPr lang="cs-CZ" sz="5400" dirty="0" smtClean="0"/>
              <a:t>s počítačem</a:t>
            </a:r>
            <a:endParaRPr lang="cs-CZ" sz="5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27584" y="3573016"/>
            <a:ext cx="5616624" cy="1008112"/>
          </a:xfrm>
        </p:spPr>
        <p:txBody>
          <a:bodyPr>
            <a:normAutofit/>
          </a:bodyPr>
          <a:lstStyle/>
          <a:p>
            <a:r>
              <a:rPr lang="cs-CZ" sz="3600" dirty="0" smtClean="0"/>
              <a:t>základní pojmy a zásady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467776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Hlavní rizika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525963"/>
          </a:xfrm>
        </p:spPr>
        <p:txBody>
          <a:bodyPr/>
          <a:lstStyle/>
          <a:p>
            <a:r>
              <a:rPr lang="cs-CZ" dirty="0" smtClean="0"/>
              <a:t>poškození / ztráta dat</a:t>
            </a:r>
          </a:p>
          <a:p>
            <a:r>
              <a:rPr lang="cs-CZ" dirty="0" smtClean="0"/>
              <a:t>zneužití dat / zneužití počítače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69102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Poškození nebo ztráta dat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576" indent="0">
              <a:buNone/>
            </a:pPr>
            <a:r>
              <a:rPr lang="cs-CZ" dirty="0" smtClean="0"/>
              <a:t>Možné příčiny:</a:t>
            </a:r>
          </a:p>
          <a:p>
            <a:r>
              <a:rPr lang="cs-CZ" dirty="0" smtClean="0"/>
              <a:t>porucha hardware </a:t>
            </a:r>
            <a:r>
              <a:rPr lang="cs-CZ" sz="2000" dirty="0" smtClean="0"/>
              <a:t>(„z toho počítače se nějak divně kouří“, „ještě včera ta </a:t>
            </a:r>
            <a:r>
              <a:rPr lang="cs-CZ" sz="2000" dirty="0" err="1" smtClean="0"/>
              <a:t>fleška</a:t>
            </a:r>
            <a:r>
              <a:rPr lang="cs-CZ" sz="2000" dirty="0" smtClean="0"/>
              <a:t> normálně fungovala“, …)</a:t>
            </a:r>
          </a:p>
          <a:p>
            <a:r>
              <a:rPr lang="cs-CZ" dirty="0" smtClean="0"/>
              <a:t>vlastní omyl </a:t>
            </a:r>
            <a:r>
              <a:rPr lang="cs-CZ" sz="2000" dirty="0" smtClean="0"/>
              <a:t>(„</a:t>
            </a:r>
            <a:r>
              <a:rPr lang="cs-CZ" sz="2000" dirty="0" err="1" smtClean="0"/>
              <a:t>jééééé</a:t>
            </a:r>
            <a:r>
              <a:rPr lang="cs-CZ" sz="2000" dirty="0" smtClean="0"/>
              <a:t>, tohle jsem udělat nechtěl/a…“)</a:t>
            </a:r>
          </a:p>
          <a:p>
            <a:r>
              <a:rPr lang="cs-CZ" dirty="0" smtClean="0"/>
              <a:t>zásah jiného uživatele </a:t>
            </a:r>
            <a:r>
              <a:rPr lang="cs-CZ" sz="2000" dirty="0" smtClean="0"/>
              <a:t>(„jsem myslel/a, že už to nepotřebuješ / že to máš uložené …“)</a:t>
            </a:r>
          </a:p>
          <a:p>
            <a:r>
              <a:rPr lang="cs-CZ" dirty="0" smtClean="0"/>
              <a:t>útok zvenku </a:t>
            </a:r>
            <a:r>
              <a:rPr lang="cs-CZ" sz="2000" dirty="0" smtClean="0"/>
              <a:t>(„a to mi jako fakt </a:t>
            </a:r>
            <a:r>
              <a:rPr lang="cs-CZ" sz="2000" dirty="0" err="1" smtClean="0"/>
              <a:t>nějakej</a:t>
            </a:r>
            <a:r>
              <a:rPr lang="cs-CZ" sz="2000" dirty="0" smtClean="0"/>
              <a:t> virus / hacker vlez do počítače?“)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462122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bldLvl="3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Poškození nebo ztráta dat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6576" indent="0">
              <a:buNone/>
            </a:pPr>
            <a:r>
              <a:rPr lang="cs-CZ" dirty="0" smtClean="0"/>
              <a:t>Obrana: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pravidelně zálohovat důležitá data!!!</a:t>
            </a:r>
          </a:p>
          <a:p>
            <a:pPr lvl="1"/>
            <a:r>
              <a:rPr lang="cs-CZ" dirty="0" smtClean="0"/>
              <a:t>kopírovat na vyměnitelná média (externí pevný disk, </a:t>
            </a:r>
            <a:r>
              <a:rPr lang="cs-CZ" dirty="0" err="1" smtClean="0"/>
              <a:t>flashdisk</a:t>
            </a:r>
            <a:r>
              <a:rPr lang="cs-CZ" dirty="0" smtClean="0"/>
              <a:t>, CD / DVD, on-line úložiště)</a:t>
            </a:r>
          </a:p>
          <a:p>
            <a:pPr lvl="1"/>
            <a:r>
              <a:rPr lang="cs-CZ" dirty="0" smtClean="0"/>
              <a:t>zálohy uchovávat odděleně od počítače</a:t>
            </a:r>
          </a:p>
          <a:p>
            <a:pPr lvl="1"/>
            <a:endParaRPr lang="cs-CZ" dirty="0"/>
          </a:p>
          <a:p>
            <a:pPr lvl="1"/>
            <a:r>
              <a:rPr lang="cs-CZ" dirty="0" smtClean="0"/>
              <a:t>ukládat data na </a:t>
            </a:r>
            <a:r>
              <a:rPr lang="cs-CZ" dirty="0" smtClean="0"/>
              <a:t>vhodný síťový disk a kontaktovat správce sítě ohledně možnosti jejich zálohování</a:t>
            </a:r>
            <a:endParaRPr lang="cs-CZ" dirty="0" smtClean="0"/>
          </a:p>
        </p:txBody>
      </p:sp>
      <p:cxnSp>
        <p:nvCxnSpPr>
          <p:cNvPr id="5" name="Přímá spojnice 4"/>
          <p:cNvCxnSpPr/>
          <p:nvPr/>
        </p:nvCxnSpPr>
        <p:spPr>
          <a:xfrm>
            <a:off x="827584" y="4509120"/>
            <a:ext cx="65527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9309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bldLvl="3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Zneužití dat či počítače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576" indent="0">
              <a:buNone/>
            </a:pPr>
            <a:r>
              <a:rPr lang="cs-CZ" dirty="0" smtClean="0"/>
              <a:t>Možné příčiny:</a:t>
            </a:r>
          </a:p>
          <a:p>
            <a:r>
              <a:rPr lang="cs-CZ" dirty="0" smtClean="0"/>
              <a:t>zásah jiného uživatele </a:t>
            </a:r>
            <a:r>
              <a:rPr lang="cs-CZ" sz="2000" dirty="0" smtClean="0"/>
              <a:t>(„kdo se mi hrabal</a:t>
            </a:r>
            <a:br>
              <a:rPr lang="cs-CZ" sz="2000" dirty="0" smtClean="0"/>
            </a:br>
            <a:r>
              <a:rPr lang="cs-CZ" sz="2000" dirty="0" smtClean="0"/>
              <a:t>v počítači, zatímco jsem byl/a na toaletě?“, …)</a:t>
            </a:r>
          </a:p>
          <a:p>
            <a:r>
              <a:rPr lang="cs-CZ" dirty="0" smtClean="0"/>
              <a:t>útok zvenku </a:t>
            </a:r>
            <a:r>
              <a:rPr lang="cs-CZ" sz="2000" dirty="0" smtClean="0"/>
              <a:t>(„a to mi jako fakt </a:t>
            </a:r>
            <a:r>
              <a:rPr lang="cs-CZ" sz="2000" dirty="0" err="1" smtClean="0"/>
              <a:t>nějakej</a:t>
            </a:r>
            <a:r>
              <a:rPr lang="cs-CZ" sz="2000" dirty="0" smtClean="0"/>
              <a:t> virus / hacker vlezl do počítače?“)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4198757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bldLvl="3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Zneužití dat či počítače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28800"/>
            <a:ext cx="8723312" cy="4525963"/>
          </a:xfrm>
        </p:spPr>
        <p:txBody>
          <a:bodyPr/>
          <a:lstStyle/>
          <a:p>
            <a:pPr marL="36576" indent="0">
              <a:buNone/>
            </a:pPr>
            <a:r>
              <a:rPr lang="cs-CZ" dirty="0" smtClean="0"/>
              <a:t>Obrana </a:t>
            </a:r>
            <a:r>
              <a:rPr lang="cs-CZ" sz="2800" dirty="0" smtClean="0"/>
              <a:t>(riziko lze snížit, nikdy ne zcela vyloučit!!!):</a:t>
            </a:r>
          </a:p>
          <a:p>
            <a:r>
              <a:rPr lang="cs-CZ" b="1" dirty="0" smtClean="0">
                <a:solidFill>
                  <a:srgbClr val="FFFF00"/>
                </a:solidFill>
              </a:rPr>
              <a:t>„zamykat“ počítač </a:t>
            </a:r>
            <a:r>
              <a:rPr lang="cs-CZ" dirty="0" smtClean="0"/>
              <a:t>i při krátkodobé nepřítomnosti – klávesa </a:t>
            </a:r>
            <a:r>
              <a:rPr lang="cs-CZ" dirty="0" smtClean="0">
                <a:sym typeface="Wingdings"/>
              </a:rPr>
              <a:t> + L (</a:t>
            </a:r>
            <a:r>
              <a:rPr lang="cs-CZ" dirty="0" err="1" smtClean="0">
                <a:sym typeface="Wingdings"/>
              </a:rPr>
              <a:t>lock</a:t>
            </a:r>
            <a:r>
              <a:rPr lang="cs-CZ" dirty="0" smtClean="0">
                <a:sym typeface="Wingdings"/>
              </a:rPr>
              <a:t>)</a:t>
            </a:r>
          </a:p>
          <a:p>
            <a:r>
              <a:rPr lang="cs-CZ" b="1" dirty="0">
                <a:solidFill>
                  <a:srgbClr val="FFFF00"/>
                </a:solidFill>
                <a:sym typeface="Wingdings"/>
              </a:rPr>
              <a:t>používat </a:t>
            </a:r>
            <a:r>
              <a:rPr lang="cs-CZ" b="1" dirty="0" smtClean="0">
                <a:solidFill>
                  <a:srgbClr val="FFFF00"/>
                </a:solidFill>
                <a:sym typeface="Wingdings"/>
              </a:rPr>
              <a:t>silná hesla </a:t>
            </a:r>
            <a:r>
              <a:rPr lang="cs-CZ" sz="2800" dirty="0" smtClean="0">
                <a:sym typeface="Wingdings"/>
              </a:rPr>
              <a:t>(min. 8 znaků, nejlépe „nesmyslné“ kombinace malých a velkých písmen, číslic a speciálních znaků), samozřejmě si je pamatovat a nikam si je nepsat ;-)</a:t>
            </a:r>
          </a:p>
          <a:p>
            <a:pPr lvl="1"/>
            <a:r>
              <a:rPr lang="cs-CZ" sz="2400" dirty="0" smtClean="0">
                <a:sym typeface="Wingdings"/>
              </a:rPr>
              <a:t>pro inspiraci: „</a:t>
            </a:r>
            <a:r>
              <a:rPr lang="cs-CZ" sz="2400" b="1" dirty="0" smtClean="0">
                <a:solidFill>
                  <a:srgbClr val="FFFF00"/>
                </a:solidFill>
                <a:sym typeface="Wingdings"/>
              </a:rPr>
              <a:t>d</a:t>
            </a:r>
            <a:r>
              <a:rPr lang="cs-CZ" sz="2400" dirty="0" smtClean="0">
                <a:sym typeface="Wingdings"/>
              </a:rPr>
              <a:t>ovolená 20</a:t>
            </a:r>
            <a:r>
              <a:rPr lang="cs-CZ" sz="2400" b="1" dirty="0" smtClean="0">
                <a:solidFill>
                  <a:srgbClr val="FFFF00"/>
                </a:solidFill>
                <a:sym typeface="Wingdings"/>
              </a:rPr>
              <a:t>10</a:t>
            </a:r>
            <a:r>
              <a:rPr lang="cs-CZ" sz="2400" dirty="0" smtClean="0">
                <a:sym typeface="Wingdings"/>
              </a:rPr>
              <a:t> </a:t>
            </a:r>
            <a:r>
              <a:rPr lang="cs-CZ" sz="2400" b="1" dirty="0" smtClean="0">
                <a:solidFill>
                  <a:srgbClr val="FFFF00"/>
                </a:solidFill>
                <a:sym typeface="Wingdings"/>
              </a:rPr>
              <a:t>v Ch</a:t>
            </a:r>
            <a:r>
              <a:rPr lang="cs-CZ" sz="2400" dirty="0" smtClean="0">
                <a:sym typeface="Wingdings"/>
              </a:rPr>
              <a:t>orvatsku </a:t>
            </a:r>
            <a:r>
              <a:rPr lang="cs-CZ" sz="2400" b="1" dirty="0" smtClean="0">
                <a:solidFill>
                  <a:srgbClr val="FFFF00"/>
                </a:solidFill>
                <a:sym typeface="Wingdings"/>
              </a:rPr>
              <a:t>u M</a:t>
            </a:r>
            <a:r>
              <a:rPr lang="cs-CZ" sz="2400" dirty="0" smtClean="0">
                <a:sym typeface="Wingdings"/>
              </a:rPr>
              <a:t>akarské </a:t>
            </a:r>
            <a:r>
              <a:rPr lang="cs-CZ" sz="2400" b="1" dirty="0" smtClean="0">
                <a:solidFill>
                  <a:srgbClr val="FFFF00"/>
                </a:solidFill>
                <a:sym typeface="Wingdings"/>
              </a:rPr>
              <a:t>b</a:t>
            </a:r>
            <a:r>
              <a:rPr lang="cs-CZ" sz="2400" dirty="0" smtClean="0">
                <a:sym typeface="Wingdings"/>
              </a:rPr>
              <a:t>yla </a:t>
            </a:r>
            <a:r>
              <a:rPr lang="cs-CZ" sz="2400" b="1" dirty="0" smtClean="0">
                <a:solidFill>
                  <a:srgbClr val="FFFF00"/>
                </a:solidFill>
                <a:sym typeface="Wingdings"/>
              </a:rPr>
              <a:t>s</a:t>
            </a:r>
            <a:r>
              <a:rPr lang="cs-CZ" sz="2400" dirty="0" smtClean="0">
                <a:sym typeface="Wingdings"/>
              </a:rPr>
              <a:t>kvělá“ – heslo </a:t>
            </a:r>
            <a:r>
              <a:rPr lang="cs-CZ" sz="2400" b="1" dirty="0" smtClean="0">
                <a:solidFill>
                  <a:srgbClr val="FFFF00"/>
                </a:solidFill>
                <a:sym typeface="Wingdings"/>
              </a:rPr>
              <a:t>d10vChuMbs</a:t>
            </a:r>
            <a:endParaRPr lang="cs-CZ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8851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bldLvl="3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Zneužití dat či počítače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28800"/>
            <a:ext cx="8723312" cy="4525963"/>
          </a:xfrm>
        </p:spPr>
        <p:txBody>
          <a:bodyPr>
            <a:normAutofit lnSpcReduction="10000"/>
          </a:bodyPr>
          <a:lstStyle/>
          <a:p>
            <a:pPr marL="36576" indent="0">
              <a:buNone/>
            </a:pPr>
            <a:r>
              <a:rPr lang="cs-CZ" dirty="0" smtClean="0"/>
              <a:t>Obrana </a:t>
            </a:r>
            <a:r>
              <a:rPr lang="cs-CZ" sz="2800" dirty="0" smtClean="0"/>
              <a:t>(riziko lze snížit, nikdy ne zcela vyloučit!!!):</a:t>
            </a:r>
          </a:p>
          <a:p>
            <a:r>
              <a:rPr lang="cs-CZ" dirty="0" smtClean="0"/>
              <a:t>používat aktualizovaný </a:t>
            </a:r>
            <a:r>
              <a:rPr lang="cs-CZ" b="1" dirty="0" smtClean="0">
                <a:solidFill>
                  <a:srgbClr val="FFFF00"/>
                </a:solidFill>
              </a:rPr>
              <a:t>antivirový program</a:t>
            </a:r>
            <a:r>
              <a:rPr lang="cs-CZ" dirty="0" smtClean="0"/>
              <a:t> </a:t>
            </a:r>
            <a:r>
              <a:rPr lang="cs-CZ" sz="2400" dirty="0" smtClean="0"/>
              <a:t>(Microsoft </a:t>
            </a:r>
            <a:r>
              <a:rPr lang="cs-CZ" sz="2400" dirty="0" err="1" smtClean="0"/>
              <a:t>Security</a:t>
            </a:r>
            <a:r>
              <a:rPr lang="cs-CZ" sz="2400" dirty="0" smtClean="0"/>
              <a:t> Essentials, AVG, </a:t>
            </a:r>
            <a:r>
              <a:rPr lang="cs-CZ" sz="2400" dirty="0" err="1" smtClean="0"/>
              <a:t>Avast</a:t>
            </a:r>
            <a:r>
              <a:rPr lang="cs-CZ" sz="2400" dirty="0" smtClean="0"/>
              <a:t>, </a:t>
            </a:r>
            <a:r>
              <a:rPr lang="cs-CZ" sz="2400" dirty="0" err="1" smtClean="0"/>
              <a:t>Norton</a:t>
            </a:r>
            <a:r>
              <a:rPr lang="cs-CZ" sz="2400" dirty="0" smtClean="0"/>
              <a:t> Antivirus, ESET NOD 32, …)</a:t>
            </a:r>
          </a:p>
          <a:p>
            <a:r>
              <a:rPr lang="cs-CZ" dirty="0" smtClean="0">
                <a:sym typeface="Wingdings"/>
              </a:rPr>
              <a:t>pravidelně </a:t>
            </a:r>
            <a:r>
              <a:rPr lang="cs-CZ" b="1" dirty="0" smtClean="0">
                <a:solidFill>
                  <a:srgbClr val="FFFF00"/>
                </a:solidFill>
                <a:sym typeface="Wingdings"/>
              </a:rPr>
              <a:t>aktualizovat systém </a:t>
            </a:r>
            <a:r>
              <a:rPr lang="cs-CZ" dirty="0" smtClean="0">
                <a:sym typeface="Wingdings"/>
              </a:rPr>
              <a:t>(Windows)</a:t>
            </a:r>
          </a:p>
          <a:p>
            <a:pPr lvl="1"/>
            <a:r>
              <a:rPr lang="cs-CZ" dirty="0" smtClean="0">
                <a:sym typeface="Wingdings"/>
              </a:rPr>
              <a:t>u legálně pořízeného nezastaralého systému se tak děje automaticky – aktualizace nevypínat!</a:t>
            </a:r>
          </a:p>
          <a:p>
            <a:r>
              <a:rPr lang="cs-CZ" dirty="0" smtClean="0">
                <a:sym typeface="Wingdings"/>
              </a:rPr>
              <a:t>používat </a:t>
            </a:r>
            <a:r>
              <a:rPr lang="cs-CZ" b="1" dirty="0" smtClean="0">
                <a:solidFill>
                  <a:srgbClr val="FFFF00"/>
                </a:solidFill>
                <a:sym typeface="Wingdings"/>
              </a:rPr>
              <a:t>firewall</a:t>
            </a:r>
          </a:p>
          <a:p>
            <a:pPr lvl="1"/>
            <a:r>
              <a:rPr lang="cs-CZ" dirty="0" smtClean="0">
                <a:sym typeface="Wingdings"/>
              </a:rPr>
              <a:t>hlídá a povoluje či zakazuje komunikaci různých programů v PC s Internetem</a:t>
            </a:r>
            <a:endParaRPr lang="cs-CZ" dirty="0">
              <a:sym typeface="Wingdings"/>
            </a:endParaRPr>
          </a:p>
          <a:p>
            <a:pPr lvl="1"/>
            <a:endParaRPr lang="cs-CZ" dirty="0">
              <a:sym typeface="Wingdings"/>
            </a:endParaRPr>
          </a:p>
        </p:txBody>
      </p:sp>
    </p:spTree>
    <p:extLst>
      <p:ext uri="{BB962C8B-B14F-4D97-AF65-F5344CB8AC3E}">
        <p14:creationId xmlns:p14="http://schemas.microsoft.com/office/powerpoint/2010/main" val="3003157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bldLvl="3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Zneužití dat či počítače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28800"/>
            <a:ext cx="8723312" cy="4525963"/>
          </a:xfrm>
        </p:spPr>
        <p:txBody>
          <a:bodyPr>
            <a:normAutofit/>
          </a:bodyPr>
          <a:lstStyle/>
          <a:p>
            <a:pPr marL="36576" indent="0">
              <a:buNone/>
            </a:pPr>
            <a:r>
              <a:rPr lang="cs-CZ" dirty="0" smtClean="0"/>
              <a:t>Obrana </a:t>
            </a:r>
            <a:r>
              <a:rPr lang="cs-CZ" sz="2800" dirty="0" smtClean="0"/>
              <a:t>(riziko lze snížit, nikdy ne zcela vyloučit!!!):</a:t>
            </a:r>
          </a:p>
          <a:p>
            <a:r>
              <a:rPr lang="cs-CZ" dirty="0" smtClean="0">
                <a:sym typeface="Wingdings"/>
              </a:rPr>
              <a:t>nenavštěvovat rizikové webové stránky </a:t>
            </a:r>
            <a:r>
              <a:rPr lang="cs-CZ" sz="2400" dirty="0" smtClean="0">
                <a:sym typeface="Wingdings"/>
              </a:rPr>
              <a:t>(pornografie, nelegální software, ale i „celebrity“, …)</a:t>
            </a:r>
          </a:p>
          <a:p>
            <a:r>
              <a:rPr lang="cs-CZ" dirty="0">
                <a:sym typeface="Wingdings"/>
              </a:rPr>
              <a:t>kontrolovat adresy stránek, kam se zadávají citlivé </a:t>
            </a:r>
            <a:r>
              <a:rPr lang="cs-CZ" dirty="0" smtClean="0">
                <a:sym typeface="Wingdings"/>
              </a:rPr>
              <a:t>údaje (měly by začínat </a:t>
            </a:r>
            <a:r>
              <a:rPr lang="cs-CZ" b="1" dirty="0" smtClean="0">
                <a:solidFill>
                  <a:srgbClr val="FFFF00"/>
                </a:solidFill>
                <a:sym typeface="Wingdings"/>
              </a:rPr>
              <a:t>https</a:t>
            </a:r>
            <a:r>
              <a:rPr lang="cs-CZ" dirty="0" smtClean="0">
                <a:sym typeface="Wingdings"/>
              </a:rPr>
              <a:t>)</a:t>
            </a:r>
          </a:p>
          <a:p>
            <a:r>
              <a:rPr lang="cs-CZ" dirty="0">
                <a:sym typeface="Wingdings"/>
              </a:rPr>
              <a:t>neposílat v mailech důvěrné informace </a:t>
            </a:r>
            <a:r>
              <a:rPr lang="cs-CZ" sz="2400" dirty="0">
                <a:sym typeface="Wingdings"/>
              </a:rPr>
              <a:t>(přihlašovací údaje, hesla, …)</a:t>
            </a:r>
          </a:p>
          <a:p>
            <a:r>
              <a:rPr lang="cs-CZ" dirty="0" smtClean="0">
                <a:sym typeface="Wingdings"/>
              </a:rPr>
              <a:t>neotvírat podezřelé přílohy v mailech</a:t>
            </a:r>
          </a:p>
          <a:p>
            <a:r>
              <a:rPr lang="cs-CZ" dirty="0" smtClean="0">
                <a:sym typeface="Wingdings"/>
              </a:rPr>
              <a:t>neklikat na odkazy v podezřelých mailech</a:t>
            </a:r>
          </a:p>
        </p:txBody>
      </p:sp>
    </p:spTree>
    <p:extLst>
      <p:ext uri="{BB962C8B-B14F-4D97-AF65-F5344CB8AC3E}">
        <p14:creationId xmlns:p14="http://schemas.microsoft.com/office/powerpoint/2010/main" val="1794133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bldLvl="3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400" dirty="0"/>
              <a:t>KROPÁČOVÁ, Andrea. </a:t>
            </a:r>
            <a:r>
              <a:rPr lang="cs-CZ" sz="1400" i="1" dirty="0"/>
              <a:t>Zpravodaj ÚVTMU</a:t>
            </a:r>
            <a:r>
              <a:rPr lang="cs-CZ" sz="1400" dirty="0"/>
              <a:t> [online]. [cit. 6.6.2013]. Dostupný na WWW: </a:t>
            </a:r>
            <a:r>
              <a:rPr lang="cs-CZ" sz="1400" dirty="0">
                <a:hlinkClick r:id="rId2"/>
              </a:rPr>
              <a:t>http://</a:t>
            </a:r>
            <a:r>
              <a:rPr lang="cs-CZ" sz="1400" dirty="0" smtClean="0">
                <a:hlinkClick r:id="rId2"/>
              </a:rPr>
              <a:t>www.ics.muni.cz/bulletin/articles/353.html</a:t>
            </a:r>
            <a:endParaRPr lang="cs-CZ" sz="1400" dirty="0" smtClean="0"/>
          </a:p>
          <a:p>
            <a:r>
              <a:rPr lang="cs-CZ" sz="1400" dirty="0"/>
              <a:t>AUTOR NEUVEDEN. </a:t>
            </a:r>
            <a:r>
              <a:rPr lang="cs-CZ" sz="1400" i="1" dirty="0"/>
              <a:t>Wikipedia.cz</a:t>
            </a:r>
            <a:r>
              <a:rPr lang="cs-CZ" sz="1400" dirty="0"/>
              <a:t> [online]. [cit. 6.6.2013]. Dostupný na WWW: </a:t>
            </a:r>
            <a:r>
              <a:rPr lang="cs-CZ" sz="1400" dirty="0">
                <a:hlinkClick r:id="rId3"/>
              </a:rPr>
              <a:t>http://</a:t>
            </a:r>
            <a:r>
              <a:rPr lang="cs-CZ" sz="1400" dirty="0" smtClean="0">
                <a:hlinkClick r:id="rId3"/>
              </a:rPr>
              <a:t>cs.wikipedia.org/wiki/Po%C4%8D%C3%ADta%C4%8Dov%C3%A1_bezpe%C4%8Dnost</a:t>
            </a:r>
            <a:endParaRPr lang="cs-CZ" sz="1400" dirty="0" smtClean="0"/>
          </a:p>
          <a:p>
            <a:r>
              <a:rPr lang="cs-CZ" sz="1400" dirty="0" smtClean="0"/>
              <a:t>Vlastní tvorba autora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598398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132</TotalTime>
  <Words>375</Words>
  <Application>Microsoft Office PowerPoint</Application>
  <PresentationFormat>Předvádění na obrazovce (4:3)</PresentationFormat>
  <Paragraphs>45</Paragraphs>
  <Slides>10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Technický</vt:lpstr>
      <vt:lpstr>Microsoft Word 97 - 2003 Document</vt:lpstr>
      <vt:lpstr>Prezentace aplikace PowerPoint</vt:lpstr>
      <vt:lpstr>Bezpečnost práce  s počítačem</vt:lpstr>
      <vt:lpstr>Hlavní rizika</vt:lpstr>
      <vt:lpstr>Poškození nebo ztráta dat</vt:lpstr>
      <vt:lpstr>Poškození nebo ztráta dat</vt:lpstr>
      <vt:lpstr>Zneužití dat či počítače</vt:lpstr>
      <vt:lpstr>Zneužití dat či počítače</vt:lpstr>
      <vt:lpstr>Zneužití dat či počítače</vt:lpstr>
      <vt:lpstr>Zneužití dat či počítače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Bezpečnost práce  s počítačem</dc:title>
  <dc:creator>Chaloupka Pavel</dc:creator>
  <cp:lastModifiedBy>Chaloupka Pavel</cp:lastModifiedBy>
  <cp:revision>20</cp:revision>
  <dcterms:created xsi:type="dcterms:W3CDTF">2013-06-03T07:10:53Z</dcterms:created>
  <dcterms:modified xsi:type="dcterms:W3CDTF">2013-06-06T09:38:03Z</dcterms:modified>
</cp:coreProperties>
</file>