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7" r:id="rId2"/>
    <p:sldId id="271" r:id="rId3"/>
    <p:sldId id="259" r:id="rId4"/>
    <p:sldId id="258" r:id="rId5"/>
    <p:sldId id="260" r:id="rId6"/>
    <p:sldId id="263" r:id="rId7"/>
    <p:sldId id="262" r:id="rId8"/>
    <p:sldId id="264" r:id="rId9"/>
    <p:sldId id="265" r:id="rId10"/>
    <p:sldId id="268" r:id="rId11"/>
    <p:sldId id="270" r:id="rId12"/>
    <p:sldId id="269" r:id="rId13"/>
    <p:sldId id="266" r:id="rId14"/>
    <p:sldId id="267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21" autoAdjust="0"/>
    <p:restoredTop sz="94660"/>
  </p:normalViewPr>
  <p:slideViewPr>
    <p:cSldViewPr>
      <p:cViewPr varScale="1">
        <p:scale>
          <a:sx n="39" d="100"/>
          <a:sy n="39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9" d="100"/>
        <a:sy n="8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E9AAA5-24FA-41EB-BFF8-607D7E0E5EF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1DF2339-B2B0-4CE9-BE40-1EFEDD91891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18" Type="http://schemas.openxmlformats.org/officeDocument/2006/relationships/image" Target="../media/image4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17" Type="http://schemas.openxmlformats.org/officeDocument/2006/relationships/image" Target="../media/image42.png"/><Relationship Id="rId2" Type="http://schemas.openxmlformats.org/officeDocument/2006/relationships/image" Target="../media/image3.png"/><Relationship Id="rId16" Type="http://schemas.openxmlformats.org/officeDocument/2006/relationships/image" Target="../media/image41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19" Type="http://schemas.openxmlformats.org/officeDocument/2006/relationships/image" Target="../media/image44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esuvius_from_plane.jpg" TargetMode="External"/><Relationship Id="rId3" Type="http://schemas.openxmlformats.org/officeDocument/2006/relationships/hyperlink" Target="http://cs.wikipedia.org/wiki/Soubor:Valdayskaya_vozvyshennost_02.jpg" TargetMode="External"/><Relationship Id="rId7" Type="http://schemas.openxmlformats.org/officeDocument/2006/relationships/hyperlink" Target="http://cs.wikipedia.org/wiki/Soubor:Etna_eruption_seen_from_the_International_Space_Station" TargetMode="External"/><Relationship Id="rId2" Type="http://schemas.openxmlformats.org/officeDocument/2006/relationships/hyperlink" Target="http://cs.wikipedia.org/wiki/Soubor:Europe_topography_map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tna.png" TargetMode="External"/><Relationship Id="rId5" Type="http://schemas.openxmlformats.org/officeDocument/2006/relationships/hyperlink" Target="http://cs.wikipedia.org/wiki/Soubor:Rakouske_alpy_1.jpg" TargetMode="External"/><Relationship Id="rId10" Type="http://schemas.openxmlformats.org/officeDocument/2006/relationships/hyperlink" Target="http://cs.wikipedia.org/wiki/Soubor:Cirque_de_Soaso_et_massif_du_Mont-Perdu.jpg" TargetMode="External"/><Relationship Id="rId4" Type="http://schemas.openxmlformats.org/officeDocument/2006/relationships/hyperlink" Target="http://cs.wikipedia.org/wiki/Soubor:Koz%C3%AD_h%C5%99bety2.JPG" TargetMode="External"/><Relationship Id="rId9" Type="http://schemas.openxmlformats.org/officeDocument/2006/relationships/hyperlink" Target="http://cs.wikipedia.org/wiki/Soubor:Jotun6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2427" y="764704"/>
            <a:ext cx="3767138" cy="1328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Obdélník 1"/>
          <p:cNvSpPr/>
          <p:nvPr/>
        </p:nvSpPr>
        <p:spPr>
          <a:xfrm>
            <a:off x="2286000" y="3105835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/>
              <a:t>VY </a:t>
            </a:r>
            <a:r>
              <a:rPr lang="cs-CZ" b="1" smtClean="0"/>
              <a:t>__III/2__ </a:t>
            </a:r>
            <a:r>
              <a:rPr lang="cs-CZ" b="1"/>
              <a:t>INOVACE </a:t>
            </a:r>
            <a:r>
              <a:rPr lang="cs-CZ" b="1" smtClean="0"/>
              <a:t>__238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912434"/>
            <a:ext cx="7560840" cy="1200329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effectLst>
            <a:softEdge rad="317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POVRCH EVROPY – POHOŘÍ A NÍŽINY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2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0341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279059"/>
              </p:ext>
            </p:extLst>
          </p:nvPr>
        </p:nvGraphicFramePr>
        <p:xfrm>
          <a:off x="1043608" y="1556792"/>
          <a:ext cx="7128792" cy="4878989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583791"/>
                <a:gridCol w="5545001"/>
              </a:tblGrid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Autor DUM</a:t>
                      </a:r>
                      <a:r>
                        <a:rPr lang="cs-CZ" sz="1100" baseline="0" dirty="0" smtClean="0"/>
                        <a:t>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Alena</a:t>
                      </a:r>
                      <a:r>
                        <a:rPr lang="cs-CZ" sz="1100" baseline="0" dirty="0" smtClean="0"/>
                        <a:t> Kopřivová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Datum (období) vzniku DUM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25.3.2013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Ročník a typ školy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7 -</a:t>
                      </a:r>
                      <a:r>
                        <a:rPr lang="cs-CZ" sz="1100" baseline="0" dirty="0" smtClean="0"/>
                        <a:t> 9</a:t>
                      </a:r>
                      <a:r>
                        <a:rPr lang="cs-CZ" sz="1100" dirty="0" smtClean="0"/>
                        <a:t>. ročník základní školy praktické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ŠVP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„Učíme se pro život“ ,</a:t>
                      </a:r>
                      <a:r>
                        <a:rPr lang="cs-CZ" sz="1100" baseline="0" dirty="0" smtClean="0"/>
                        <a:t> č. </a:t>
                      </a:r>
                      <a:r>
                        <a:rPr lang="cs-CZ" sz="1100" baseline="0" dirty="0" err="1" smtClean="0"/>
                        <a:t>j</a:t>
                      </a:r>
                      <a:r>
                        <a:rPr lang="cs-CZ" sz="1100" baseline="0" dirty="0" smtClean="0"/>
                        <a:t>. 580/07 RVP pro ZV, příloha pro LMP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Vzdělávací oblast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Člověk a příroda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Vzdělávací</a:t>
                      </a:r>
                      <a:r>
                        <a:rPr lang="cs-CZ" sz="1100" baseline="0" dirty="0" smtClean="0"/>
                        <a:t> obor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Zeměpis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Vyučovací předmět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Zeměpis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Téma (klíčová slova)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Mapa  Evropy, nejdůležitější nížiny a pohoří Evropy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Očekávaný</a:t>
                      </a:r>
                      <a:r>
                        <a:rPr lang="cs-CZ" sz="1100" baseline="0" dirty="0" smtClean="0"/>
                        <a:t> výstup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Pomocí</a:t>
                      </a:r>
                      <a:r>
                        <a:rPr lang="cs-CZ" sz="1100" baseline="0" dirty="0" smtClean="0"/>
                        <a:t> učebního materiálu získá žák představu o povrchu Evropy.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Druh učebního materiálu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u="none" strike="noStrike" kern="1200" baseline="0" dirty="0" smtClean="0"/>
                        <a:t>Prezentace PowerPoint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2481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Anotace (popis způsobu použití)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Žák si</a:t>
                      </a:r>
                      <a:r>
                        <a:rPr lang="cs-CZ" sz="1100" baseline="0" dirty="0" smtClean="0"/>
                        <a:t> pouští</a:t>
                      </a:r>
                      <a:r>
                        <a:rPr lang="cs-CZ" sz="1100" dirty="0" smtClean="0"/>
                        <a:t> prezentaci na svém počítači,</a:t>
                      </a:r>
                      <a:r>
                        <a:rPr lang="cs-CZ" sz="1100" baseline="0" dirty="0" smtClean="0"/>
                        <a:t> nebo ji sleduje</a:t>
                      </a:r>
                      <a:r>
                        <a:rPr lang="cs-CZ" sz="1100" dirty="0" smtClean="0"/>
                        <a:t> na interaktivní tabuli, poslouchá výklad, zapojuje se do diskuze, odpovídá na otázky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</a:t>
                      </a:r>
                      <a:r>
                        <a:rPr lang="cs-CZ" sz="1100" smtClean="0"/>
                        <a:t> plní úkoly </a:t>
                      </a:r>
                      <a:r>
                        <a:rPr lang="cs-CZ" sz="1100" dirty="0" smtClean="0"/>
                        <a:t>související s prezentací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Celková velikost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smtClean="0"/>
                        <a:t>7,85 </a:t>
                      </a:r>
                      <a:r>
                        <a:rPr lang="cs-CZ" sz="1100" baseline="0" dirty="0" smtClean="0"/>
                        <a:t>MB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90508"/>
            <a:ext cx="3767138" cy="1328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2839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3372" y="620688"/>
            <a:ext cx="83871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Evropa má pestrý reliéf. Většinu území zaujímají nížiny.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Jsou to Východoevropská rovina  a Středoevropská nížina.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Významná pohoří jsou Ural, Skandinávské pohoří, Český masiv, Francouzské středohoří, Alpy, Karpaty, Pyreneje, Apeniny. 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V jižní Evropě se setkáváme i s vulkanismem a zemětřesením.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Na Sicílii se tyčí nejvyšší činná sopka Evropy Etna. </a:t>
            </a: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Dalším známým vulkánem je Vesuv.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53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624"/>
            <a:ext cx="8424936" cy="6786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79" y="1743519"/>
            <a:ext cx="343927" cy="1954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33" y="396512"/>
            <a:ext cx="1672880" cy="2091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2492896"/>
            <a:ext cx="811401" cy="2231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539" y="3309528"/>
            <a:ext cx="341491" cy="225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6511"/>
            <a:ext cx="604650" cy="2070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146" y="856521"/>
            <a:ext cx="610975" cy="1885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55689"/>
            <a:ext cx="496862" cy="1701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043" y="1700808"/>
            <a:ext cx="291164" cy="151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399" y="2205804"/>
            <a:ext cx="445073" cy="184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79" y="1996493"/>
            <a:ext cx="825624" cy="3547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33" y="2852936"/>
            <a:ext cx="638745" cy="2952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1178843"/>
            <a:ext cx="1466850" cy="323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87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438 0.01666 C 0.0974 0.02083 0.10834 0.02662 0.12153 0.02986 C 0.13125 0.03449 0.12136 0.03032 0.14011 0.03379 C 0.15191 0.03588 0.16216 0.04444 0.17448 0.04514 C 0.22344 0.04745 0.27257 0.04768 0.32153 0.04907 C 0.34115 0.05185 0.36459 0.0537 0.38299 0.06412 C 0.39098 0.06875 0.39914 0.07777 0.4073 0.08148 C 0.41355 0.08426 0.42205 0.08541 0.42865 0.08703 C 0.43368 0.09375 0.44063 0.09537 0.44723 0.09861 C 0.45174 0.10416 0.45625 0.10393 0.46164 0.1081 C 0.4783 0.12106 0.46563 0.11504 0.47587 0.11944 C 0.48212 0.12824 0.48438 0.12662 0.4915 0.13287 C 0.49896 0.13935 0.48941 0.13449 0.49879 0.13842 C 0.50712 0.15023 0.49514 0.13449 0.50591 0.14421 C 0.51094 0.14884 0.51511 0.15486 0.52014 0.15949 C 0.52518 0.16412 0.52691 0.17199 0.53021 0.17847 C 0.5323 0.18703 0.53559 0.19537 0.53872 0.20324 C 0.54011 0.21296 0.53959 0.21088 0.5415 0.21852 C 0.54254 0.22222 0.54445 0.22986 0.54445 0.22986 C 0.54393 0.25023 0.54462 0.2706 0.54306 0.29097 C 0.54219 0.30115 0.53507 0.30115 0.5316 0.3081 C 0.52848 0.31435 0.52292 0.32708 0.52292 0.32708 C 0.52049 0.34027 0.51337 0.34907 0.5073 0.35949 C 0.50105 0.37014 0.4974 0.37893 0.49011 0.38796 C 0.4875 0.3949 0.48559 0.39791 0.4816 0.40324 " pathEditMode="relative" ptsTypes="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25 -0.00694 C 0.08455 -0.00625 0.08802 -0.00602 0.09132 -0.00509 C 0.09427 -0.00416 0.09983 -0.00139 0.09983 -0.00139 C 0.11337 0.01134 0.12587 0.02616 0.13837 0.04051 C 0.14445 0.04746 0.14757 0.05394 0.15261 0.06158 C 0.15486 0.06505 0.1599 0.07107 0.1599 0.07107 C 0.16598 0.08796 0.15816 0.06829 0.1698 0.0882 C 0.17327 0.09421 0.17587 0.10116 0.17986 0.10718 C 0.18525 0.11528 0.1908 0.1213 0.19549 0.13009 C 0.19792 0.14213 0.20243 0.15278 0.20556 0.16435 C 0.2125 0.18982 0.20452 0.16806 0.21129 0.18542 C 0.2132 0.19607 0.21476 0.2081 0.21841 0.21783 C 0.21962 0.22107 0.22136 0.22408 0.22275 0.22732 C 0.22379 0.22986 0.22466 0.23241 0.22552 0.23472 C 0.22726 0.24908 0.23091 0.26482 0.23698 0.27685 C 0.2415 0.30162 0.23421 0.26783 0.24271 0.29005 C 0.24375 0.29283 0.24306 0.29653 0.2441 0.29954 C 0.24705 0.3081 0.25209 0.31597 0.25695 0.32246 C 0.25973 0.33171 0.26077 0.33611 0.26702 0.34144 C 0.27049 0.35602 0.26719 0.34838 0.28976 0.34537 C 0.29809 0.34421 0.29705 0.3463 0.29705 0.33959 " pathEditMode="relative" ptsTypes="ffffffffffffffffffffA">
                                      <p:cBhvr>
                                        <p:cTn id="10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7 C 0.05365 -0.00209 0.10816 -0.00672 0.16146 0.00185 C 0.18889 0.01458 0.22743 0.01018 0.25573 0.01134 C 0.32465 0.01944 0.39358 0.02453 0.46285 0.01342 C 0.49375 0.00208 0.54549 0.00648 0.57135 0.00578 C 0.60972 -0.00047 0.65035 0.00023 0.68854 -0.00185 C 0.70139 -0.00463 0.71424 -0.00718 0.72708 -0.00949 C 0.72847 -0.01019 0.73003 -0.01042 0.73142 -0.01134 C 0.73299 -0.0125 0.7342 -0.01459 0.73576 -0.01528 C 0.73941 -0.01713 0.74705 -0.01898 0.74705 -0.01898 C 0.75365 -0.02778 0.7658 -0.0257 0.77292 -0.03426 " pathEditMode="relative" ptsTypes="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6.2963E-6 C 0.00174 -0.00741 0.00295 -0.00879 0.00851 -0.01135 C 0.00955 -0.01274 0.01024 -0.01436 0.01146 -0.01528 C 0.01406 -0.01714 0.01996 -0.01899 0.01996 -0.01899 C 0.04149 -0.03843 0.07847 -0.03334 0.1 -0.03426 C 0.10208 -0.0345 0.11858 -0.03727 0.12135 -0.03797 C 0.12483 -0.03889 0.12812 -0.04028 0.13142 -0.0419 C 0.13333 -0.04283 0.13507 -0.04491 0.13715 -0.04561 C 0.14687 -0.04885 0.14826 -0.0463 0.15712 -0.04954 C 0.17587 -0.05626 0.19392 -0.0669 0.21285 -0.07246 C 0.21788 -0.0757 0.22257 -0.07755 0.22708 -0.08195 C 0.22847 -0.08126 0.22986 -0.07987 0.23142 -0.0801 C 0.23698 -0.08079 0.2566 -0.09005 0.26146 -0.09329 C 0.26805 -0.10255 0.27656 -0.10741 0.28576 -0.11042 C 0.29167 -0.11598 0.29792 -0.12153 0.30434 -0.1257 C 0.30573 -0.12755 0.30851 -0.13149 0.30851 -0.13149 " pathEditMode="relative" ptsTypes="fffffffffffffffA">
                                      <p:cBhvr>
                                        <p:cTn id="18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C 0.00139 0.00116 0.00277 0.00278 0.00434 0.0037 C 0.00573 0.00463 0.00746 0.0044 0.00868 0.00555 C 0.01093 0.00741 0.01215 0.01134 0.01441 0.01319 C 0.01545 0.01412 0.02187 0.01667 0.02291 0.01713 C 0.03472 0.02824 0.02934 0.0243 0.03871 0.03032 C 0.04566 0.04004 0.05555 0.04213 0.06441 0.04745 C 0.0717 0.05185 0.07812 0.05764 0.08576 0.06088 C 0.0901 0.06643 0.096 0.07153 0.10156 0.0743 C 0.10416 0.07685 0.11441 0.08912 0.11857 0.09143 C 0.12343 0.09421 0.12916 0.09653 0.13437 0.09907 C 0.13958 0.10926 0.1342 0.10092 0.14427 0.10856 C 0.15434 0.1162 0.13906 0.10879 0.15156 0.11412 C 0.15295 0.11597 0.15399 0.11852 0.15573 0.11991 C 0.15694 0.12106 0.15885 0.1206 0.16007 0.12176 C 0.16146 0.12315 0.16163 0.12592 0.16284 0.12754 C 0.16875 0.13449 0.16996 0.13449 0.17569 0.13704 C 0.1842 0.14467 0.19132 0.15393 0.19861 0.16366 C 0.20295 0.16944 0.21093 0.17546 0.2158 0.18079 C 0.22152 0.1868 0.22239 0.19467 0.23003 0.19792 C 0.25382 0.21875 0.28489 0.22662 0.31284 0.22662 " pathEditMode="relative" ptsTypes="ffffffffffffffffffffA">
                                      <p:cBhvr>
                                        <p:cTn id="2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07407E-6 C 0.00191 0.00371 0.00382 0.00764 0.00573 0.01135 C 0.0066 0.01297 0.00608 0.01574 0.00712 0.01713 C 0.00816 0.01852 0.0099 0.01829 0.01129 0.01899 C 0.01528 0.02686 0.01789 0.03496 0.02275 0.0419 C 0.02552 0.05533 0.03143 0.05741 0.03559 0.06852 C 0.03837 0.07616 0.03872 0.08056 0.04427 0.08565 C 0.04844 0.09352 0.05209 0.10186 0.05712 0.10857 C 0.06007 0.11667 0.06077 0.11899 0.06702 0.12176 C 0.07466 0.13658 0.08125 0.15162 0.09271 0.16181 C 0.09375 0.16366 0.09445 0.16598 0.09566 0.1676 C 0.09688 0.16922 0.09896 0.16945 0.1 0.1713 C 0.10104 0.17338 0.10018 0.17686 0.10139 0.17894 C 0.1033 0.18241 0.1125 0.19144 0.11563 0.19422 C 0.11754 0.2044 0.12257 0.20903 0.12709 0.21713 C 0.12917 0.22084 0.13282 0.22848 0.13282 0.22848 C 0.1342 0.23449 0.13611 0.23982 0.13993 0.24375 C 0.14132 0.24514 0.14289 0.24607 0.14427 0.24746 C 0.14532 0.24862 0.14705 0.25139 0.14705 0.25139 " pathEditMode="relative" ptsTypes="ffffffffffffffffffA">
                                      <p:cBhvr>
                                        <p:cTn id="26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-2.59259E-6 C 0.00329 0.00069 0.00677 0.00116 0.01006 0.00208 C 0.01302 0.00301 0.01857 0.00579 0.01857 0.00579 C 0.02361 0.0125 0.02829 0.01319 0.03437 0.01736 C 0.04843 0.02685 0.0302 0.01551 0.04149 0.02477 C 0.0427 0.02569 0.04427 0.02616 0.04565 0.02685 C 0.04756 0.02801 0.04965 0.02917 0.05138 0.03055 C 0.06614 0.04282 0.05624 0.0375 0.06579 0.04213 C 0.06718 0.04398 0.0684 0.04629 0.06996 0.04768 C 0.07118 0.04884 0.07308 0.04838 0.0743 0.04954 C 0.07569 0.05092 0.07586 0.0537 0.07708 0.05532 C 0.08298 0.06342 0.09392 0.06759 0.10138 0.07245 C 0.10503 0.07731 0.10798 0.07986 0.11284 0.08194 C 0.11927 0.09051 0.13836 0.10694 0.14722 0.11065 C 0.1526 0.11551 0.15138 0.11481 0.1585 0.11829 C 0.16128 0.11967 0.16423 0.12083 0.16718 0.12199 C 0.16857 0.12268 0.17152 0.12384 0.17152 0.12384 C 0.17291 0.12523 0.17413 0.12685 0.17569 0.12778 C 0.17847 0.1294 0.1842 0.13148 0.1842 0.13148 C 0.18576 0.13287 0.18697 0.13449 0.18854 0.13542 C 0.19131 0.13704 0.19722 0.13912 0.19722 0.13912 C 0.21093 0.15301 0.22847 0.16204 0.24565 0.16204 " pathEditMode="relative" ptsTypes="fffffffffffffffffffff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72 0.01273 C 0.04045 0.01597 0.04601 0.01782 0.05174 0.02037 C 0.05781 0.02592 0.06441 0.02939 0.07031 0.03564 C 0.07552 0.0412 0.07917 0.04977 0.08472 0.05463 C 0.09167 0.06088 0.08924 0.05578 0.09462 0.06412 C 0.10434 0.07916 0.11424 0.09421 0.12326 0.10995 C 0.1342 0.12916 0.12431 0.11481 0.13316 0.12708 C 0.13542 0.13518 0.14167 0.14236 0.14757 0.14606 C 0.14983 0.15555 0.15503 0.16574 0.16042 0.17268 C 0.16458 0.18981 0.15764 0.16342 0.16615 0.18611 C 0.17153 0.20046 0.16233 0.18727 0.1717 0.20139 C 0.1783 0.21111 0.17813 0.20764 0.18177 0.21666 C 0.18559 0.22615 0.18767 0.23773 0.19323 0.24514 C 0.19722 0.26157 0.19167 0.24166 0.19757 0.25463 C 0.19983 0.25949 0.2033 0.2699 0.2033 0.2699 C 0.20521 0.2831 0.21146 0.29213 0.21615 0.30393 C 0.21753 0.31342 0.2184 0.31666 0.22326 0.32338 C 0.22483 0.32986 0.22795 0.33426 0.23038 0.34051 C 0.23247 0.35162 0.23299 0.35879 0.23889 0.36713 C 0.23941 0.36944 0.23941 0.37245 0.24028 0.37477 C 0.24097 0.37615 0.24288 0.37685 0.24323 0.37847 C 0.24531 0.38842 0.24462 0.39884 0.24601 0.40902 C 0.24792 0.42384 0.25017 0.43842 0.2533 0.45277 C 0.25434 0.46296 0.25608 0.47152 0.25747 0.48148 C 0.25712 0.49421 0.25851 0.56574 0.24601 0.5824 C 0.24427 0.58935 0.24531 0.58611 0.24323 0.59189 " pathEditMode="relative" ptsTypes="fffffffffffffffffffffffff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63 0.01574 C -0.02986 0.03078 -0.0368 0.0493 -0.04131 0.06319 C -0.04427 0.07245 -0.04392 0.08125 -0.04843 0.08981 C -0.04895 0.09236 -0.04895 0.09514 -0.04982 0.09745 C -0.05052 0.09907 -0.05225 0.09977 -0.05277 0.10139 C -0.05989 0.12615 -0.04947 0.10278 -0.05694 0.11852 C -0.05989 0.13356 -0.06163 0.14977 -0.06562 0.16412 C -0.06822 0.18634 -0.07222 0.20833 -0.07413 0.23078 C -0.07638 0.25648 -0.07361 0.24444 -0.07708 0.25764 C -0.07916 0.28379 -0.08194 0.30972 -0.08559 0.33565 C -0.08697 0.35949 -0.09114 0.3824 -0.09409 0.40602 C -0.09565 0.45185 -0.09392 0.49259 -0.10277 0.53565 C -0.10468 0.55717 -0.10746 0.5699 -0.10416 0.59097 C -0.10381 0.59282 -0.09756 0.59791 -0.09704 0.59838 C -0.08645 0.61018 -0.08923 0.61643 -0.07413 0.61944 C -0.07031 0.62014 -0.06267 0.62129 -0.06267 0.62129 " pathEditMode="relative" ptsTypes="fffffffffffffffA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3.33333E-6 C -0.00383 0.03125 -0.00834 0.06343 -0.01563 0.09352 C -0.0165 0.13496 -0.02049 0.15764 -0.01563 0.1926 C -0.01355 0.22801 -0.01146 0.26366 -0.00851 0.29908 C -0.0073 0.31389 -0.00157 0.33334 0.00138 0.34676 C 0.00329 0.35533 0.00277 0.36459 0.00433 0.37338 C 0.01076 0.40949 0.021 0.4419 0.03992 0.46875 C 0.04218 0.47662 0.04635 0.4794 0.04999 0.48588 C 0.05104 0.48774 0.05156 0.49005 0.05277 0.49144 C 0.05399 0.49283 0.05572 0.49283 0.05711 0.49352 C 0.06388 0.50209 0.07239 0.51042 0.08142 0.51436 C 0.0842 0.5169 0.08749 0.51875 0.08992 0.52199 C 0.09479 0.52824 0.09808 0.53449 0.10433 0.53727 C 0.11718 0.54861 0.11232 0.54885 0.11006 0.57917 C 0.10989 0.58125 0.1085 0.58496 0.1085 0.58496 " pathEditMode="relative" ptsTypes="ffffffffffffffA"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1.11111E-6 C 0.00053 0.00185 0.00053 0.00416 0.0014 0.00578 C 0.00209 0.0074 0.00383 0.00787 0.00435 0.00949 C 0.00817 0.01967 0.00713 0.02245 0.01286 0.03055 C 0.01633 0.04305 0.02171 0.0537 0.02727 0.06481 C 0.0323 0.07523 0.03247 0.08102 0.03855 0.08958 C 0.0415 0.1 0.04845 0.11828 0.05435 0.12569 C 0.05661 0.14097 0.06459 0.15 0.07154 0.1618 C 0.07675 0.17083 0.07987 0.18125 0.08438 0.19051 C 0.09393 0.20972 0.10886 0.22453 0.11859 0.24375 C 0.11911 0.2456 0.11911 0.24791 0.11997 0.24953 C 0.12067 0.25115 0.12223 0.25162 0.12293 0.25324 C 0.13004 0.27176 0.11459 0.24791 0.13143 0.27037 C 0.13282 0.27222 0.13577 0.27615 0.13577 0.27615 C 0.13768 0.28402 0.14046 0.28495 0.14428 0.29143 C 0.14688 0.29583 0.15001 0.29977 0.1514 0.30486 C 0.15192 0.30671 0.15209 0.30879 0.15296 0.31041 C 0.154 0.31227 0.15591 0.31273 0.15713 0.31435 C 0.15834 0.31597 0.15904 0.31805 0.16008 0.3199 C 0.16199 0.32801 0.16754 0.33217 0.17154 0.33912 C 0.18004 0.35416 0.18664 0.37453 0.19862 0.38472 C 0.20313 0.39699 0.21181 0.41365 0.21859 0.42477 C 0.22154 0.42986 0.22727 0.44004 0.22727 0.44004 C 0.23056 0.45347 0.22848 0.44814 0.23282 0.45717 C 0.23699 0.47754 0.23091 0.45277 0.23855 0.47037 C 0.24098 0.47615 0.24202 0.48518 0.24428 0.49143 C 0.2455 0.5118 0.24445 0.51643 0.25001 0.53148 C 0.2481 0.57106 0.25261 0.58819 0.23716 0.61527 C 0.23213 0.6243 0.23195 0.62916 0.22431 0.6324 C 0.21963 0.64213 0.22293 0.63703 0.21286 0.6456 C 0.19567 0.66041 0.18074 0.66041 0.16147 0.66666 C 0.14897 0.66504 0.14254 0.6625 0.13143 0.65717 C 0.12518 0.65416 0.1257 0.6581 0.1257 0.65324 " pathEditMode="relative" ptsTypes="ffffffffffffffffffffffffffffffff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48148E-6 C 0.00521 0.0132 0.01232 0.02361 0.01857 0.03611 C 0.02187 0.05 0.01753 0.03496 0.02291 0.0456 C 0.02864 0.05718 0.02343 0.04908 0.02708 0.05903 C 0.02968 0.06621 0.03507 0.07153 0.03854 0.07801 C 0.03958 0.0838 0.03975 0.08982 0.04149 0.09514 C 0.04462 0.10486 0.0533 0.11227 0.05712 0.12199 C 0.06007 0.1294 0.06128 0.1375 0.06423 0.14468 C 0.06545 0.14746 0.06736 0.14954 0.06857 0.15232 C 0.06962 0.15463 0.07048 0.15741 0.07135 0.15996 C 0.07378 0.17523 0.07916 0.18889 0.08576 0.20185 C 0.08906 0.20834 0.08871 0.21366 0.09288 0.21898 C 0.09548 0.22986 0.09965 0.23959 0.10573 0.24769 C 0.10625 0.24954 0.10642 0.25162 0.10712 0.25324 C 0.10781 0.25486 0.10937 0.25556 0.11007 0.25718 C 0.12014 0.28403 0.10781 0.25602 0.11423 0.27616 C 0.11736 0.28565 0.12135 0.29584 0.12569 0.30463 C 0.12812 0.31759 0.13437 0.32315 0.13715 0.33519 C 0.13889 0.34259 0.1375 0.33959 0.14149 0.34468 C 0.14462 0.35787 0.14201 0.35347 0.14722 0.35996 C 0.14774 0.3625 0.14791 0.36528 0.14861 0.36759 C 0.1493 0.36968 0.15069 0.3713 0.15139 0.37338 C 0.15434 0.3838 0.15364 0.3956 0.16007 0.40371 C 0.15972 0.41459 0.16284 0.45949 0.15 0.47037 C 0.14809 0.47847 0.14271 0.48496 0.13854 0.49144 C 0.13628 0.49491 0.13142 0.50093 0.13142 0.50093 C 0.11753 0.49884 0.12048 0.50417 0.11718 0.49514 " pathEditMode="relative" ptsTypes="ffffffffffffffffffffffffffA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56692"/>
            <a:ext cx="4032448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1347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6263"/>
            <a:ext cx="7620000" cy="5705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64704"/>
            <a:ext cx="2094781" cy="576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1730986" cy="667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6512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076920"/>
            <a:ext cx="1362689" cy="89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976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52500"/>
            <a:ext cx="7620000" cy="4953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489" y="963435"/>
            <a:ext cx="3714462" cy="820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7687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irque de Soaso et massif du Mont-Perd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54" y="476671"/>
            <a:ext cx="7876585" cy="59074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53878"/>
            <a:ext cx="2268872" cy="700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155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863158" cy="5881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254" y="452573"/>
            <a:ext cx="2010989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494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38561"/>
            <a:ext cx="1510013" cy="517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5796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 Ural hory 448118648 586f4d0d14 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7620000" cy="53625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1240725" cy="704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420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928" y="476671"/>
            <a:ext cx="5682208" cy="41764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75" y="3722412"/>
            <a:ext cx="4131532" cy="26803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64319"/>
            <a:ext cx="3810000" cy="2638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23199"/>
            <a:ext cx="824880" cy="430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888129"/>
            <a:ext cx="831388" cy="433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88130"/>
            <a:ext cx="1129502" cy="467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274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7628"/>
            <a:ext cx="8610021" cy="6673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51356"/>
            <a:ext cx="5801973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/>
              <a:t>Pokus se ukázat, kam obrázek patří, zkontroluj si řešení kliknutím myši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38" y="764704"/>
            <a:ext cx="1123994" cy="8348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86" y="1740885"/>
            <a:ext cx="1197124" cy="8998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62" y="2739582"/>
            <a:ext cx="1249075" cy="8334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353" y="764704"/>
            <a:ext cx="1245890" cy="826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80" y="3730400"/>
            <a:ext cx="1050352" cy="9810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234" y="1846177"/>
            <a:ext cx="1152128" cy="8679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443" y="2865286"/>
            <a:ext cx="1194076" cy="8334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902" y="3745188"/>
            <a:ext cx="1003792" cy="7156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prava 7"/>
          <p:cNvSpPr/>
          <p:nvPr/>
        </p:nvSpPr>
        <p:spPr>
          <a:xfrm rot="934230">
            <a:off x="1628827" y="2147351"/>
            <a:ext cx="4398269" cy="124568"/>
          </a:xfrm>
          <a:prstGeom prst="rightArrow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3810962">
            <a:off x="2539420" y="2562969"/>
            <a:ext cx="2304256" cy="99592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984609">
            <a:off x="1566247" y="3167767"/>
            <a:ext cx="2626945" cy="164191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6413533">
            <a:off x="1071931" y="3821388"/>
            <a:ext cx="2515234" cy="64120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2201390" flipV="1">
            <a:off x="1661029" y="3976054"/>
            <a:ext cx="1758036" cy="119351"/>
          </a:xfrm>
          <a:prstGeom prst="rightArrow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20117941" flipV="1">
            <a:off x="2913236" y="2286266"/>
            <a:ext cx="4895149" cy="115698"/>
          </a:xfrm>
          <a:prstGeom prst="righ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8673396">
            <a:off x="1125023" y="2596948"/>
            <a:ext cx="3346879" cy="107727"/>
          </a:xfrm>
          <a:prstGeom prst="rightArrow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80" y="4869160"/>
            <a:ext cx="1016671" cy="7620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Šipka doprava 18"/>
          <p:cNvSpPr/>
          <p:nvPr/>
        </p:nvSpPr>
        <p:spPr>
          <a:xfrm rot="21130491">
            <a:off x="1592408" y="5236661"/>
            <a:ext cx="1975137" cy="65847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3288332" flipV="1">
            <a:off x="2201766" y="5247511"/>
            <a:ext cx="2080853" cy="107393"/>
          </a:xfrm>
          <a:prstGeom prst="rightArrow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62" y="1256606"/>
            <a:ext cx="276225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1543" y="1305129"/>
            <a:ext cx="22860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7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86" y="2344115"/>
            <a:ext cx="2762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8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9709" y="2428389"/>
            <a:ext cx="26670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9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13" y="3303843"/>
            <a:ext cx="2667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493" y="3419470"/>
            <a:ext cx="24765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80" y="4387624"/>
            <a:ext cx="257175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902" y="4156055"/>
            <a:ext cx="27622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86" y="5301208"/>
            <a:ext cx="238125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6335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8749511" cy="39241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DĚKUJI VÁM ZA POZORNOST</a:t>
            </a:r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r>
              <a:rPr lang="cs-CZ" sz="900" dirty="0" smtClean="0"/>
              <a:t>POUŽITÉ ZDROJE“</a:t>
            </a:r>
          </a:p>
          <a:p>
            <a:endParaRPr lang="cs-CZ" sz="900" dirty="0"/>
          </a:p>
          <a:p>
            <a:r>
              <a:rPr lang="cs-CZ" sz="900" dirty="0" smtClean="0"/>
              <a:t>JOSE</a:t>
            </a:r>
            <a:r>
              <a:rPr lang="cs-CZ" sz="900" dirty="0"/>
              <a:t>, San. </a:t>
            </a:r>
            <a:r>
              <a:rPr lang="cs-CZ" sz="900" i="1" dirty="0"/>
              <a:t>Wikipedie</a:t>
            </a:r>
            <a:r>
              <a:rPr lang="cs-CZ" sz="900" dirty="0"/>
              <a:t> [online]. [cit. 19.3.2013]. Dostupný na WWW: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cs.wikipedia.org/wiki/Soubor:Europe_topography_map.png</a:t>
            </a:r>
            <a:endParaRPr lang="cs-CZ" sz="900" dirty="0" smtClean="0"/>
          </a:p>
          <a:p>
            <a:r>
              <a:rPr lang="cs-CZ" sz="900" dirty="0"/>
              <a:t>SCHUROV, </a:t>
            </a:r>
            <a:r>
              <a:rPr lang="cs-CZ" sz="900" dirty="0" err="1"/>
              <a:t>Iiya</a:t>
            </a:r>
            <a:r>
              <a:rPr lang="cs-CZ" sz="900" dirty="0"/>
              <a:t>. </a:t>
            </a:r>
            <a:r>
              <a:rPr lang="cs-CZ" sz="900" i="1" dirty="0"/>
              <a:t>Wikipedie</a:t>
            </a:r>
            <a:r>
              <a:rPr lang="cs-CZ" sz="900" dirty="0"/>
              <a:t> [online]. [cit. 26.3.2013]. 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cs.wikipedia.org/wiki/Soubor:Valdayskaya_vozvyshennost_02.jpg</a:t>
            </a:r>
            <a:endParaRPr lang="cs-CZ" sz="900" dirty="0" smtClean="0"/>
          </a:p>
          <a:p>
            <a:r>
              <a:rPr lang="nl-NL" sz="900" dirty="0"/>
              <a:t>FILIPPOV, Petr. </a:t>
            </a:r>
            <a:r>
              <a:rPr lang="nl-NL" sz="900" i="1" dirty="0"/>
              <a:t>Wikipedie</a:t>
            </a:r>
            <a:r>
              <a:rPr lang="nl-NL" sz="900" dirty="0"/>
              <a:t> [online]. [cit. 26.3.2013]. Dostupný na WWW: </a:t>
            </a:r>
            <a:r>
              <a:rPr lang="nl-NL" sz="900" dirty="0">
                <a:hlinkClick r:id="rId4"/>
              </a:rPr>
              <a:t>http://</a:t>
            </a:r>
            <a:r>
              <a:rPr lang="nl-NL" sz="900" dirty="0" smtClean="0">
                <a:hlinkClick r:id="rId4"/>
              </a:rPr>
              <a:t>cs.wikipedia.org/wiki/Soubor:Koz%C3%AD_h%C5%99bety2.JPG</a:t>
            </a:r>
            <a:endParaRPr lang="cs-CZ" sz="900" dirty="0" smtClean="0"/>
          </a:p>
          <a:p>
            <a:r>
              <a:rPr lang="cs-CZ" sz="900" dirty="0"/>
              <a:t>DRÁPALÍK, Petr. </a:t>
            </a:r>
            <a:r>
              <a:rPr lang="cs-CZ" sz="900" i="1" dirty="0"/>
              <a:t>Wikipedie</a:t>
            </a:r>
            <a:r>
              <a:rPr lang="cs-CZ" sz="900" dirty="0"/>
              <a:t> [online]. [cit. 26.3.2013].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cs.wikipedia.org/wiki/Soubor:Rakouske_alpy_1.jpg</a:t>
            </a:r>
            <a:endParaRPr lang="cs-CZ" sz="900" dirty="0" smtClean="0"/>
          </a:p>
          <a:p>
            <a:r>
              <a:rPr lang="pt-BR" sz="900" dirty="0" smtClean="0"/>
              <a:t>FABRICIUS</a:t>
            </a:r>
            <a:r>
              <a:rPr lang="pt-BR" sz="900" dirty="0"/>
              <a:t>, Neznámý. </a:t>
            </a:r>
            <a:r>
              <a:rPr lang="pt-BR" sz="900" i="1" dirty="0"/>
              <a:t>Wikipedie</a:t>
            </a:r>
            <a:r>
              <a:rPr lang="pt-BR" sz="900" dirty="0"/>
              <a:t> [online]. [cit. 31.3.2013]. Dostupný na WWW: </a:t>
            </a:r>
            <a:r>
              <a:rPr lang="pt-BR" sz="900" dirty="0">
                <a:hlinkClick r:id="rId6"/>
              </a:rPr>
              <a:t>http://</a:t>
            </a:r>
            <a:r>
              <a:rPr lang="pt-BR" sz="900" dirty="0" smtClean="0">
                <a:hlinkClick r:id="rId6"/>
              </a:rPr>
              <a:t>cs.wikipedia.org/wiki/Soubor:Etna.png</a:t>
            </a:r>
            <a:endParaRPr lang="cs-CZ" sz="900" dirty="0" smtClean="0"/>
          </a:p>
          <a:p>
            <a:r>
              <a:rPr lang="cs-CZ" sz="900" dirty="0"/>
              <a:t>NASA, </a:t>
            </a:r>
            <a:r>
              <a:rPr lang="cs-CZ" sz="900" dirty="0" err="1"/>
              <a:t>Nasa</a:t>
            </a:r>
            <a:r>
              <a:rPr lang="cs-CZ" sz="900" dirty="0"/>
              <a:t>. </a:t>
            </a:r>
            <a:r>
              <a:rPr lang="cs-CZ" sz="900" i="1" dirty="0"/>
              <a:t>Wikipedie</a:t>
            </a:r>
            <a:r>
              <a:rPr lang="cs-CZ" sz="900" dirty="0"/>
              <a:t> [online]. [cit. 31.3.2013]. Dostupný na </a:t>
            </a:r>
            <a:endParaRPr lang="cs-CZ" sz="900" dirty="0" smtClean="0"/>
          </a:p>
          <a:p>
            <a:r>
              <a:rPr lang="cs-CZ" sz="900" dirty="0" smtClean="0"/>
              <a:t>WWW</a:t>
            </a:r>
            <a:r>
              <a:rPr lang="cs-CZ" sz="900" dirty="0"/>
              <a:t>: </a:t>
            </a:r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cs.wikipedia.org/wiki/Soubor:Etna_eruption_seen_from_the_International_Space_Station</a:t>
            </a:r>
            <a:endParaRPr lang="cs-CZ" sz="900" dirty="0" smtClean="0"/>
          </a:p>
          <a:p>
            <a:r>
              <a:rPr lang="cs-CZ" sz="900" dirty="0"/>
              <a:t>PASTORIUS, Neznámý. </a:t>
            </a:r>
            <a:r>
              <a:rPr lang="cs-CZ" sz="900" i="1" dirty="0"/>
              <a:t>Wikipedie</a:t>
            </a:r>
            <a:r>
              <a:rPr lang="cs-CZ" sz="900" dirty="0"/>
              <a:t> [online]. [cit. 31.3.2013]. 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cs.wikipedia.org/wiki/Soubor:Vesuvius_from_plane.jpg</a:t>
            </a:r>
            <a:endParaRPr lang="cs-CZ" sz="900" dirty="0" smtClean="0"/>
          </a:p>
          <a:p>
            <a:r>
              <a:rPr lang="cs-CZ" sz="900" dirty="0"/>
              <a:t>OHANSON, Jack. </a:t>
            </a:r>
            <a:r>
              <a:rPr lang="cs-CZ" sz="900" i="1" dirty="0"/>
              <a:t>Wikipedie</a:t>
            </a:r>
            <a:r>
              <a:rPr lang="cs-CZ" sz="900" dirty="0"/>
              <a:t> [online]. [cit. 31.3.2013]. Dostupný na WWW: </a:t>
            </a:r>
            <a:r>
              <a:rPr lang="cs-CZ" sz="900" dirty="0">
                <a:hlinkClick r:id="rId9"/>
              </a:rPr>
              <a:t>http://</a:t>
            </a:r>
            <a:r>
              <a:rPr lang="cs-CZ" sz="900" dirty="0" smtClean="0">
                <a:hlinkClick r:id="rId9"/>
              </a:rPr>
              <a:t>cs.wikipedia.org/wiki/Soubor:Jotun600.jpg</a:t>
            </a:r>
            <a:endParaRPr lang="cs-CZ" sz="900" dirty="0" smtClean="0"/>
          </a:p>
          <a:p>
            <a:r>
              <a:rPr lang="cs-CZ" sz="900" dirty="0"/>
              <a:t>ROUZET, Patric. </a:t>
            </a:r>
            <a:r>
              <a:rPr lang="cs-CZ" sz="900" i="1" dirty="0"/>
              <a:t>Wikipedie</a:t>
            </a:r>
            <a:r>
              <a:rPr lang="cs-CZ" sz="900" dirty="0"/>
              <a:t> [online]. [cit. 31.3.2013]. Dostupný na </a:t>
            </a:r>
            <a:endParaRPr lang="cs-CZ" sz="900" dirty="0" smtClean="0"/>
          </a:p>
          <a:p>
            <a:r>
              <a:rPr lang="cs-CZ" sz="900" dirty="0" smtClean="0"/>
              <a:t>WWW</a:t>
            </a:r>
            <a:r>
              <a:rPr lang="cs-CZ" sz="900" dirty="0"/>
              <a:t>: </a:t>
            </a:r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cs.wikipedia.org/wiki/Soubor:Cirque_de_Soaso_et_massif_du_Mont-Perdu.jpg</a:t>
            </a:r>
            <a:endParaRPr lang="cs-CZ" sz="900" dirty="0" smtClean="0"/>
          </a:p>
          <a:p>
            <a:r>
              <a:rPr lang="en-US" sz="900" dirty="0"/>
              <a:t>UGRALAND, </a:t>
            </a:r>
            <a:r>
              <a:rPr lang="en-US" sz="900" dirty="0" err="1"/>
              <a:t>Neznámý</a:t>
            </a:r>
            <a:r>
              <a:rPr lang="en-US" sz="900" dirty="0"/>
              <a:t>. </a:t>
            </a:r>
            <a:r>
              <a:rPr lang="en-US" sz="900" i="1" dirty="0"/>
              <a:t>Wikimedia Commons</a:t>
            </a:r>
            <a:r>
              <a:rPr lang="en-US" sz="900" dirty="0"/>
              <a:t> [online]. [cit. 31.3.2013].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</a:t>
            </a:r>
            <a:endParaRPr lang="cs-CZ" sz="900" dirty="0" smtClean="0"/>
          </a:p>
          <a:p>
            <a:r>
              <a:rPr lang="en-US" sz="900" dirty="0" smtClean="0"/>
              <a:t>WWW</a:t>
            </a:r>
            <a:r>
              <a:rPr lang="en-US" sz="900" dirty="0"/>
              <a:t>: http://commons.wikimedia.org/wiki/File:Ural_mountains_448118648_586f4d0d14_b.jpg</a:t>
            </a:r>
            <a:endParaRPr lang="cs-CZ" sz="900" dirty="0" smtClean="0"/>
          </a:p>
          <a:p>
            <a:r>
              <a:rPr lang="pt-BR" sz="900" dirty="0"/>
              <a:t>LUCIODEM, Luciodem. </a:t>
            </a:r>
            <a:r>
              <a:rPr lang="pt-BR" sz="900" i="1" dirty="0"/>
              <a:t>Wikipedie</a:t>
            </a:r>
            <a:r>
              <a:rPr lang="pt-BR" sz="900" dirty="0"/>
              <a:t> [online]. [cit. 1.4.2013]. Dostupný na </a:t>
            </a:r>
            <a:endParaRPr lang="cs-CZ" sz="900" dirty="0" smtClean="0"/>
          </a:p>
          <a:p>
            <a:r>
              <a:rPr lang="pt-BR" sz="900" dirty="0" smtClean="0"/>
              <a:t>WWW</a:t>
            </a:r>
            <a:r>
              <a:rPr lang="pt-BR" sz="900" dirty="0"/>
              <a:t>: http://cs.wikipedia.org/wiki/Soubor:Il_Gran_Sasso_d%27Italia,_il_paretone_nord.JPG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4799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690</TotalTime>
  <Words>230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AK</dc:creator>
  <cp:lastModifiedBy>Učitel v PC učebně</cp:lastModifiedBy>
  <cp:revision>42</cp:revision>
  <dcterms:created xsi:type="dcterms:W3CDTF">2013-03-19T15:15:18Z</dcterms:created>
  <dcterms:modified xsi:type="dcterms:W3CDTF">2013-04-10T12:39:25Z</dcterms:modified>
</cp:coreProperties>
</file>