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0" r:id="rId2"/>
    <p:sldId id="257" r:id="rId3"/>
    <p:sldId id="258" r:id="rId4"/>
    <p:sldId id="259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C7E047-DA5C-47E1-BDFB-A34ADEBCA664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330C2B-8663-4E3C-9634-0EAAC23FE53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35618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685828" y="4343324"/>
            <a:ext cx="5486309" cy="4114871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243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7011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076218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283928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13004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76769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03019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401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8258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79788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4551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1E43AE-A417-420E-950D-EF6EC558B759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F974A-B694-4360-B555-11E12CAC3A5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31921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685800" y="2130478"/>
            <a:ext cx="7772043" cy="3489121"/>
          </a:xfrm>
        </p:spPr>
        <p:txBody>
          <a:bodyPr>
            <a:spAutoFit/>
          </a:bodyPr>
          <a:lstStyle/>
          <a:p>
            <a:pPr lvl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/>
          <p:nvPr/>
        </p:nvSpPr>
        <p:spPr>
          <a:xfrm>
            <a:off x="1339559" y="4140000"/>
            <a:ext cx="6400443" cy="2953795"/>
          </a:xfrm>
          <a:custGeom>
            <a:avLst/>
            <a:gdLst>
              <a:gd name="f0" fmla="val w"/>
              <a:gd name="f1" fmla="val h"/>
              <a:gd name="f2" fmla="val 0"/>
              <a:gd name="f3" fmla="val 21600"/>
              <a:gd name="f4" fmla="*/ f0 1 21600"/>
              <a:gd name="f5" fmla="*/ f1 1 21600"/>
              <a:gd name="f6" fmla="val f2"/>
              <a:gd name="f7" fmla="val f3"/>
              <a:gd name="f8" fmla="+- f7 0 f6"/>
              <a:gd name="f9" fmla="*/ f8 1 21600"/>
              <a:gd name="f10" fmla="*/ f6 1 f9"/>
              <a:gd name="f11" fmla="*/ f7 1 f9"/>
              <a:gd name="f12" fmla="*/ f10 f4 1"/>
              <a:gd name="f13" fmla="*/ f11 f4 1"/>
              <a:gd name="f14" fmla="*/ f11 f5 1"/>
              <a:gd name="f15" fmla="*/ f10 f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12" t="f15" r="f13" b="f14"/>
            <a:pathLst>
              <a:path w="21600" h="21600">
                <a:moveTo>
                  <a:pt x="f2" y="f2"/>
                </a:moveTo>
                <a:lnTo>
                  <a:pt x="f3" y="f2"/>
                </a:lnTo>
                <a:lnTo>
                  <a:pt x="f3" y="f3"/>
                </a:lnTo>
                <a:lnTo>
                  <a:pt x="f2" y="f3"/>
                </a:lnTo>
                <a:lnTo>
                  <a:pt x="f2" y="f2"/>
                </a:lnTo>
                <a:close/>
              </a:path>
            </a:pathLst>
          </a:custGeom>
          <a:noFill/>
          <a:ln>
            <a:noFill/>
            <a:prstDash val="solid"/>
          </a:ln>
        </p:spPr>
        <p:txBody>
          <a:bodyPr vert="horz" wrap="square" lIns="91440" tIns="91440" rIns="91440" bIns="45720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800" b="0" i="0" u="none" strike="noStrike" kern="1200" cap="none" spc="0" baseline="0">
              <a:solidFill>
                <a:srgbClr val="000000"/>
              </a:solidFill>
              <a:uFillTx/>
              <a:latin typeface="Arial" pitchFamily="18"/>
              <a:ea typeface="Lucida Sans Unicode" pitchFamily="2"/>
              <a:cs typeface="Mangal" pitchFamily="2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lum/>
            <a:alphaModFix/>
          </a:blip>
          <a:srcRect/>
          <a:stretch>
            <a:fillRect/>
          </a:stretch>
        </p:blipFill>
        <p:spPr>
          <a:xfrm>
            <a:off x="2157" y="179999"/>
            <a:ext cx="9143643" cy="2340004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Podnadpis 5"/>
          <p:cNvSpPr txBox="1">
            <a:spLocks noGrp="1"/>
          </p:cNvSpPr>
          <p:nvPr>
            <p:ph type="subTitle" idx="4294967295"/>
          </p:nvPr>
        </p:nvSpPr>
        <p:spPr>
          <a:xfrm>
            <a:off x="457200" y="1649522"/>
            <a:ext cx="8229243" cy="4435918"/>
          </a:xfrm>
        </p:spPr>
        <p:txBody>
          <a:bodyPr anchor="ctr" anchorCtr="1"/>
          <a:lstStyle/>
          <a:p>
            <a:pPr marL="0" lvl="0" indent="0" algn="ctr" hangingPunct="0">
              <a:buNone/>
            </a:pPr>
            <a:r>
              <a:rPr lang="cs-CZ" dirty="0" smtClean="0">
                <a:latin typeface="TrebuchetMS" pitchFamily="34"/>
              </a:rPr>
              <a:t>VY_32_INOVACE_2PRV3 - </a:t>
            </a:r>
            <a:r>
              <a:rPr lang="cs-CZ" dirty="0">
                <a:latin typeface="TrebuchetMS" pitchFamily="34"/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18614" y="4005064"/>
            <a:ext cx="7400899" cy="2376264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4" tIns="44997" rIns="90004" bIns="44997" anchor="t" anchorCtr="0" compatLnSpc="0"/>
          <a:lstStyle/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3100" b="1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3100" b="1" i="0" u="none" strike="noStrike" kern="1200" cap="none" spc="0" baseline="0" dirty="0">
                <a:solidFill>
                  <a:srgbClr val="000000"/>
                </a:solidFill>
                <a:uFillTx/>
                <a:latin typeface="TrebuchetMS-Bold" pitchFamily="18"/>
                <a:ea typeface="TrebuchetMS-Bold" pitchFamily="2"/>
                <a:cs typeface="TrebuchetMS-Bold" pitchFamily="2"/>
              </a:rPr>
              <a:t>VÝUKOVÝ MATERIÁL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zpracovaný v rámci projektu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2250" b="0" i="0" u="none" strike="noStrike" kern="0" cap="none" spc="0" baseline="0">
                <a:solidFill>
                  <a:srgbClr val="000000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225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EU peníze školám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Registrační číslo projektu: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CZ.1.07/1.4.00/21.2597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000" b="0" i="0" u="none" strike="noStrike" kern="0" cap="none" spc="0" baseline="0">
                <a:solidFill>
                  <a:srgbClr val="000000"/>
                </a:solidFill>
                <a:uFillTx/>
                <a:latin typeface="TrebuchetMS-Bold"/>
                <a:ea typeface="TrebuchetMS-Bold"/>
                <a:cs typeface="TrebuchetMS-Bold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Šablona: </a:t>
            </a:r>
            <a:r>
              <a:rPr lang="cs-CZ" sz="1200" b="0" i="0" u="none" strike="noStrike" kern="1200" cap="none" spc="0" baseline="0" dirty="0">
                <a:solidFill>
                  <a:srgbClr val="000000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III/2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Ověřeno ve výuce dne: </a:t>
            </a:r>
            <a:r>
              <a:rPr lang="cs-CZ" sz="1200" kern="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28.5.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 2013 </a:t>
            </a: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Třída: 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II.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Název materiálu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Krocan domácí</a:t>
            </a: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Anotace</a:t>
            </a:r>
            <a:r>
              <a:rPr lang="cs-CZ" sz="1200" b="0" i="0" u="none" strike="noStrike" kern="1200" cap="none" spc="0" baseline="0" dirty="0" smtClean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: výukový materiál k seznámení s domácí drůbeží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  <a:p>
            <a:pPr marL="0" marR="0" lvl="0" indent="0" algn="l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200" b="0" i="0" u="none" strike="noStrike" kern="0" cap="none" spc="0" baseline="0">
                <a:solidFill>
                  <a:srgbClr val="0000FF"/>
                </a:solidFill>
                <a:uFillTx/>
                <a:latin typeface="TrebuchetMS" pitchFamily="32"/>
                <a:ea typeface="TrebuchetMS" pitchFamily="32"/>
                <a:cs typeface="TrebuchetMS" pitchFamily="32"/>
              </a:defRPr>
            </a:pPr>
            <a:r>
              <a:rPr lang="cs-CZ" sz="1200" b="0" i="0" u="none" strike="noStrike" kern="1200" cap="none" spc="0" baseline="0" dirty="0">
                <a:solidFill>
                  <a:srgbClr val="0000FF"/>
                </a:solidFill>
                <a:uFillTx/>
                <a:latin typeface="TrebuchetMS" pitchFamily="34"/>
                <a:ea typeface="TrebuchetMS" pitchFamily="34"/>
                <a:cs typeface="TrebuchetMS" pitchFamily="34"/>
              </a:rPr>
              <a:t>Autor: </a:t>
            </a:r>
            <a:r>
              <a:rPr lang="cs-CZ" sz="1200" dirty="0" smtClean="0">
                <a:solidFill>
                  <a:srgbClr val="0000FF"/>
                </a:solidFill>
                <a:latin typeface="TrebuchetMS" pitchFamily="34"/>
                <a:ea typeface="TrebuchetMS" pitchFamily="34"/>
                <a:cs typeface="TrebuchetMS" pitchFamily="34"/>
              </a:rPr>
              <a:t>Lada Boháčková</a:t>
            </a:r>
            <a:endParaRPr lang="cs-CZ" sz="1200" b="0" i="0" u="none" strike="noStrike" kern="1200" cap="none" spc="0" baseline="0" dirty="0">
              <a:solidFill>
                <a:srgbClr val="0000FF"/>
              </a:solidFill>
              <a:uFillTx/>
              <a:latin typeface="TrebuchetMS" pitchFamily="34"/>
              <a:ea typeface="TrebuchetMS" pitchFamily="34"/>
              <a:cs typeface="TrebuchetMS" pitchFamily="34"/>
            </a:endParaRPr>
          </a:p>
        </p:txBody>
      </p:sp>
      <p:pic>
        <p:nvPicPr>
          <p:cNvPr id="8" name="Obrázek 2"/>
          <p:cNvPicPr/>
          <p:nvPr/>
        </p:nvPicPr>
        <p:blipFill>
          <a:blip r:embed="rId4" cstate="print">
            <a:extLst>
              <a:ext uri="{28A0092B-C50C-407E-A947-70E740481C1C}">
                <a14:useLocalDpi xmlns:ve="http://schemas.openxmlformats.org/markup-compatibility/2006" xmlns:m="http://schemas.openxmlformats.org/officeDocument/2006/math" xmlns:wp="http://schemas.openxmlformats.org/drawingml/2006/wordprocessingDrawing" xmlns:wne="http://schemas.microsoft.com/office/word/2006/wordml" xmlns:a14="http://schemas.microsoft.com/office/drawing/2010/main" xmlns:wps="http://schemas.microsoft.com/office/word/2010/wordprocessingShape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14="http://schemas.microsoft.com/office/word/2010/wordprocessingDrawing" xmlns:v="urn:schemas-microsoft-com:vml" xmlns:o="urn:schemas-microsoft-com:office:office" xmlns:mc="http://schemas.openxmlformats.org/markup-compatibility/2006" xmlns:wpc="http://schemas.microsoft.com/office/word/2010/wordprocessingCanvas" xmlns="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88840"/>
            <a:ext cx="4699248" cy="129614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69797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Krocan domácí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Žák\Desktop\zvířata\DSCN78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87370"/>
            <a:ext cx="7560840" cy="56706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54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Samec se nazývá </a:t>
            </a:r>
            <a:r>
              <a:rPr lang="cs-CZ" b="1" dirty="0" smtClean="0"/>
              <a:t>krocan</a:t>
            </a:r>
            <a:r>
              <a:rPr lang="cs-CZ" dirty="0" smtClean="0"/>
              <a:t>, samička </a:t>
            </a:r>
            <a:r>
              <a:rPr lang="cs-CZ" b="1" dirty="0" smtClean="0"/>
              <a:t>krůta</a:t>
            </a:r>
            <a:r>
              <a:rPr lang="cs-CZ" dirty="0" smtClean="0"/>
              <a:t>, jejich mládě </a:t>
            </a:r>
            <a:r>
              <a:rPr lang="cs-CZ" b="1" dirty="0" smtClean="0"/>
              <a:t>krůtě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Živí se </a:t>
            </a:r>
            <a:r>
              <a:rPr lang="cs-CZ" b="1" dirty="0" smtClean="0"/>
              <a:t>zrním, trávou ,semeny, červy </a:t>
            </a:r>
            <a:r>
              <a:rPr lang="cs-CZ" dirty="0" smtClean="0"/>
              <a:t>a </a:t>
            </a:r>
            <a:r>
              <a:rPr lang="cs-CZ" b="1" dirty="0" smtClean="0"/>
              <a:t>hmyzem.</a:t>
            </a:r>
          </a:p>
          <a:p>
            <a:endParaRPr lang="cs-CZ" b="1" dirty="0"/>
          </a:p>
          <a:p>
            <a:r>
              <a:rPr lang="cs-CZ" dirty="0" smtClean="0"/>
              <a:t>Chová se pro maso.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841599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Vyber jaké zvuky vydává krocan.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káč</a:t>
            </a:r>
            <a:r>
              <a:rPr lang="cs-CZ" u="sng" dirty="0" smtClean="0">
                <a:solidFill>
                  <a:srgbClr val="FF0000"/>
                </a:solidFill>
              </a:rPr>
              <a:t>, kokodák, haf, hudry </a:t>
            </a:r>
            <a:r>
              <a:rPr lang="cs-CZ" u="sng" dirty="0" err="1" smtClean="0">
                <a:solidFill>
                  <a:srgbClr val="FF0000"/>
                </a:solidFill>
              </a:rPr>
              <a:t>hudry</a:t>
            </a:r>
            <a:r>
              <a:rPr lang="cs-CZ" u="sng" dirty="0" smtClean="0">
                <a:solidFill>
                  <a:srgbClr val="FF0000"/>
                </a:solidFill>
              </a:rPr>
              <a:t>, mek, </a:t>
            </a:r>
            <a:r>
              <a:rPr lang="cs-CZ" u="sng" dirty="0" err="1" smtClean="0">
                <a:solidFill>
                  <a:srgbClr val="FF0000"/>
                </a:solidFill>
              </a:rPr>
              <a:t>íhaha</a:t>
            </a:r>
            <a:r>
              <a:rPr lang="cs-CZ" u="sng" dirty="0" smtClean="0">
                <a:solidFill>
                  <a:srgbClr val="FF0000"/>
                </a:solidFill>
              </a:rPr>
              <a:t>,</a:t>
            </a:r>
          </a:p>
          <a:p>
            <a:pPr marL="0" indent="0">
              <a:buNone/>
            </a:pPr>
            <a:r>
              <a:rPr lang="cs-CZ" u="sng" dirty="0" smtClean="0">
                <a:solidFill>
                  <a:srgbClr val="FF0000"/>
                </a:solidFill>
              </a:rPr>
              <a:t> </a:t>
            </a:r>
            <a:endParaRPr lang="cs-CZ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Pokus se předvést nazlobeného krocana.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8877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Vymyslete a zapište </a:t>
            </a:r>
            <a:r>
              <a:rPr lang="cs-CZ" dirty="0"/>
              <a:t>k</a:t>
            </a:r>
            <a:r>
              <a:rPr lang="cs-CZ" dirty="0" smtClean="0"/>
              <a:t>rocanům jména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050" name="Picture 2" descr="C:\Users\Žák\Desktop\zvířata\DSCN780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6295" y="1556792"/>
            <a:ext cx="7939430" cy="4896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9734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farmě chovají 5 krocanů, krůt je zde tři krát více. Kolik ptačích nohou běhá po farmě?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786474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Krocanů  je 5. </a:t>
            </a:r>
          </a:p>
          <a:p>
            <a:r>
              <a:rPr lang="cs-CZ" dirty="0" smtClean="0"/>
              <a:t>Krůt je 15 ( 5.3= 15)</a:t>
            </a:r>
          </a:p>
          <a:p>
            <a:r>
              <a:rPr lang="cs-CZ" dirty="0" smtClean="0"/>
              <a:t>Dohromady 20 ptáku.</a:t>
            </a:r>
          </a:p>
          <a:p>
            <a:r>
              <a:rPr lang="cs-CZ" dirty="0" smtClean="0"/>
              <a:t>Ptačích noh po farmě běhá 40.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7817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100612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163</Words>
  <Application>Microsoft Office PowerPoint</Application>
  <PresentationFormat>Předvádění na obrazovce (4:3)</PresentationFormat>
  <Paragraphs>33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</vt:lpstr>
      <vt:lpstr>Krocan domácí</vt:lpstr>
      <vt:lpstr>Snímek 3</vt:lpstr>
      <vt:lpstr>Snímek 4</vt:lpstr>
      <vt:lpstr>Vymyslete a zapište krocanům jména</vt:lpstr>
      <vt:lpstr>vyřeš</vt:lpstr>
      <vt:lpstr>řešení</vt:lpstr>
      <vt:lpstr>Použitý materiál: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Žák</dc:creator>
  <cp:lastModifiedBy>Škola</cp:lastModifiedBy>
  <cp:revision>12</cp:revision>
  <dcterms:created xsi:type="dcterms:W3CDTF">2012-12-01T16:26:04Z</dcterms:created>
  <dcterms:modified xsi:type="dcterms:W3CDTF">2013-06-06T12:13:38Z</dcterms:modified>
</cp:coreProperties>
</file>