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</p:sldMasterIdLst>
  <p:notesMasterIdLst>
    <p:notesMasterId r:id="rId14"/>
  </p:notesMasterIdLst>
  <p:sldIdLst>
    <p:sldId id="256" r:id="rId2"/>
    <p:sldId id="263" r:id="rId3"/>
    <p:sldId id="257" r:id="rId4"/>
    <p:sldId id="264" r:id="rId5"/>
    <p:sldId id="265" r:id="rId6"/>
    <p:sldId id="266" r:id="rId7"/>
    <p:sldId id="267" r:id="rId8"/>
    <p:sldId id="268" r:id="rId9"/>
    <p:sldId id="269" r:id="rId10"/>
    <p:sldId id="260" r:id="rId11"/>
    <p:sldId id="262" r:id="rId12"/>
    <p:sldId id="261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DDDDD"/>
    <a:srgbClr val="CCFFCC"/>
    <a:srgbClr val="CCFF99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2D6096B-6455-4ED7-AB3F-236366E68D06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FCF6952-A43E-4E8A-AB4D-15FA3F15CA2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714487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0119A-06C6-4C7D-8A30-79DA581D753D}" type="datetime1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276B1D-7B29-4A45-B875-491C57BE4636}" type="datetime1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D63961-5D27-4AC6-9413-63F6E35C9230}" type="datetime1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7193A-CA74-4D8E-A0F8-CCEC7250BA47}" type="datetime1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5B8A5B-B048-484B-9914-0C446FE6971D}" type="datetime1">
              <a:rPr lang="cs-CZ" smtClean="0"/>
              <a:pPr/>
              <a:t>6.6.2013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EC5E9F-845C-4E02-83B4-7E26F8483C4D}" type="datetime1">
              <a:rPr lang="cs-CZ" smtClean="0"/>
              <a:pPr/>
              <a:t>6.6.2013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0BDA8-EA25-4546-AB18-C4B0F894877F}" type="datetime1">
              <a:rPr lang="cs-CZ" smtClean="0"/>
              <a:pPr/>
              <a:t>6.6.2013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CCC19-CCA9-42B2-889C-3AC9E4CA2124}" type="datetime1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0B439-0C12-487D-923B-25DE47D1B033}" type="datetime1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8354F-F0E5-4F89-A223-54338ACE418D}" type="datetime1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4E9D6-036A-44F8-9876-D92DE796B242}" type="datetime1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FBAFA3-4EE0-4BC6-A60B-E89B6EF6C2AD}" type="datetime1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fade/>
  </p:transition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sasou-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179617565"/>
              </p:ext>
            </p:extLst>
          </p:nvPr>
        </p:nvGraphicFramePr>
        <p:xfrm>
          <a:off x="1115616" y="2132856"/>
          <a:ext cx="6929486" cy="3799530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smtClean="0">
                          <a:latin typeface="Arial" pitchFamily="34" charset="0"/>
                          <a:cs typeface="Times New Roman" pitchFamily="18" charset="0"/>
                        </a:rPr>
                        <a:t>VY_32_INOVACE_08_B_13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smtClean="0">
                          <a:latin typeface="Arial" pitchFamily="34" charset="0"/>
                          <a:cs typeface="Times New Roman" pitchFamily="18" charset="0"/>
                        </a:rPr>
                        <a:t>Transformátory</a:t>
                      </a: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, synchronní a komutátorové stroje 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Fázování a paralelní chod alternátorů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Ing.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Lukáš Nepokoj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prosinec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4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6"/>
          <p:cNvSpPr txBox="1">
            <a:spLocks/>
          </p:cNvSpPr>
          <p:nvPr/>
        </p:nvSpPr>
        <p:spPr>
          <a:xfrm>
            <a:off x="457200" y="1916832"/>
            <a:ext cx="8229600" cy="453650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Anotace</a:t>
            </a:r>
          </a:p>
          <a:p>
            <a:pPr marR="0" lvl="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Materiál je určen pro 2. ročník studijního oboru MIEZ, předmětu ELEKTRICKÉ STROJE A PŘÍSTROJE, inovuje výuku použitím multimediálních pomůcek –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prezentace                           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s názornými obrázky a schématy doplněných textem podporujícím výklad učitele.</a:t>
            </a: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1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endParaRPr lang="cs-CZ" sz="16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endParaRPr lang="cs-CZ" sz="16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endParaRPr kumimoji="0" lang="cs-CZ" sz="30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endParaRPr kumimoji="0" lang="cs-CZ" sz="30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sz="3300" b="1" dirty="0" smtClean="0">
                <a:solidFill>
                  <a:schemeClr val="bg1"/>
                </a:solidFill>
                <a:latin typeface="Arial Narrow" pitchFamily="34" charset="0"/>
                <a:cs typeface="Arial" pitchFamily="34" charset="0"/>
              </a:rPr>
              <a:t>FÁZOVÁNÍ A PARALELNÍ CHOD ALTERNÁTORŮ</a:t>
            </a:r>
            <a:endParaRPr lang="cs-CZ" sz="3300" b="1" dirty="0">
              <a:solidFill>
                <a:schemeClr val="bg1"/>
              </a:solidFill>
              <a:latin typeface="Arial Narrow" pitchFamily="34" charset="0"/>
              <a:cs typeface="Arial" pitchFamily="34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395536" y="2060848"/>
            <a:ext cx="8352928" cy="4065315"/>
          </a:xfrm>
        </p:spPr>
        <p:txBody>
          <a:bodyPr>
            <a:no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b="1" dirty="0">
                <a:latin typeface="Arial" pitchFamily="34" charset="0"/>
                <a:cs typeface="Arial" pitchFamily="34" charset="0"/>
              </a:rPr>
              <a:t>Fázování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 je </a:t>
            </a:r>
            <a:r>
              <a:rPr lang="cs-CZ" sz="2600" b="1" dirty="0">
                <a:latin typeface="Arial" pitchFamily="34" charset="0"/>
                <a:cs typeface="Arial" pitchFamily="34" charset="0"/>
              </a:rPr>
              <a:t>proces připojení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generátoru </a:t>
            </a:r>
            <a:r>
              <a:rPr lang="cs-CZ" sz="2600" b="1" dirty="0">
                <a:latin typeface="Arial" pitchFamily="34" charset="0"/>
                <a:cs typeface="Arial" pitchFamily="34" charset="0"/>
              </a:rPr>
              <a:t>do rozvodné sítě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.</a:t>
            </a: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Při připojení generátoru do rozvodné sítě (paralelně k ostatním generátorům) musí být v každém okamžiku na obou místech stejná okamžitá hodnota napětí.</a:t>
            </a: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3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sz="3300" b="1" dirty="0" smtClean="0">
                <a:solidFill>
                  <a:schemeClr val="bg1"/>
                </a:solidFill>
                <a:latin typeface="Arial Narrow" pitchFamily="34" charset="0"/>
                <a:cs typeface="Arial" pitchFamily="34" charset="0"/>
              </a:rPr>
              <a:t>FÁZOVÁNÍ A PARALELNÍ CHOD ALTERNÁTORŮ</a:t>
            </a:r>
            <a:endParaRPr lang="cs-CZ" sz="3300" b="1" dirty="0">
              <a:solidFill>
                <a:schemeClr val="bg1"/>
              </a:solidFill>
              <a:latin typeface="Arial Narrow" pitchFamily="34" charset="0"/>
              <a:cs typeface="Arial" pitchFamily="34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395536" y="2060848"/>
            <a:ext cx="8352928" cy="4065315"/>
          </a:xfrm>
        </p:spPr>
        <p:txBody>
          <a:bodyPr>
            <a:no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Pro dodržení předchozí podmínky musí být na obou stranách před </a:t>
            </a:r>
            <a:r>
              <a:rPr lang="cs-CZ" sz="2600" dirty="0" err="1" smtClean="0">
                <a:latin typeface="Arial" pitchFamily="34" charset="0"/>
                <a:cs typeface="Arial" pitchFamily="34" charset="0"/>
              </a:rPr>
              <a:t>přifázováním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 shodné tyto </a:t>
            </a: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parametry:</a:t>
            </a:r>
          </a:p>
          <a:p>
            <a:pPr marL="83205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sled fází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generátoru a sítě</a:t>
            </a:r>
          </a:p>
          <a:p>
            <a:pPr marL="83205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fázový posun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mezi napětím generátoru a sítě</a:t>
            </a:r>
          </a:p>
          <a:p>
            <a:pPr marL="83205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kmitočet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(frekvence) generátoru a sítě</a:t>
            </a:r>
          </a:p>
          <a:p>
            <a:pPr marL="83205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efektivní hodnota napětí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generátoru a sítě</a:t>
            </a:r>
          </a:p>
          <a:p>
            <a:pPr marL="83205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4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8769155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sz="3300" b="1" dirty="0" smtClean="0">
                <a:solidFill>
                  <a:schemeClr val="bg1"/>
                </a:solidFill>
                <a:latin typeface="Arial Narrow" pitchFamily="34" charset="0"/>
                <a:cs typeface="Arial" pitchFamily="34" charset="0"/>
              </a:rPr>
              <a:t>FÁZOVÁNÍ A PARALELNÍ CHOD ALTERNÁTORŮ</a:t>
            </a:r>
            <a:endParaRPr lang="cs-CZ" sz="3300" b="1" dirty="0">
              <a:solidFill>
                <a:schemeClr val="bg1"/>
              </a:solidFill>
              <a:latin typeface="Arial Narrow" pitchFamily="34" charset="0"/>
              <a:cs typeface="Arial" pitchFamily="34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323528" y="2060848"/>
            <a:ext cx="8424936" cy="4536504"/>
          </a:xfrm>
        </p:spPr>
        <p:txBody>
          <a:bodyPr>
            <a:no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err="1" smtClean="0">
                <a:latin typeface="Arial" pitchFamily="34" charset="0"/>
                <a:cs typeface="Arial" pitchFamily="34" charset="0"/>
              </a:rPr>
              <a:t>Přifázování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 generátoru k síti se v současné době provádí převážně automaticky pomocí speciálních zařízení.</a:t>
            </a:r>
          </a:p>
          <a:p>
            <a:pPr marL="83205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Přesná synchronizace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– generátor se roztočí na synchronní otáčky, nastaví se na něm předepsané parametry a připojí se k síti.</a:t>
            </a: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b="1" dirty="0" err="1" smtClean="0">
                <a:latin typeface="Arial" pitchFamily="34" charset="0"/>
                <a:cs typeface="Arial" pitchFamily="34" charset="0"/>
              </a:rPr>
              <a:t>Samosynchronizace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generátor se roztočí nenabuzený na téměř synchronní otáčky, připojí se do sítě a okamžitě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přibudí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. Alternátor se tak sám vtáhne do synchronizmu.</a:t>
            </a:r>
          </a:p>
          <a:p>
            <a:pPr marL="83205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5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45303859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sz="3300" b="1" dirty="0" smtClean="0">
                <a:solidFill>
                  <a:schemeClr val="bg1"/>
                </a:solidFill>
                <a:latin typeface="Arial Narrow" pitchFamily="34" charset="0"/>
                <a:cs typeface="Arial" pitchFamily="34" charset="0"/>
              </a:rPr>
              <a:t>FÁZOVÁNÍ A PARALELNÍ CHOD ALTERNÁTORŮ</a:t>
            </a:r>
            <a:endParaRPr lang="cs-CZ" sz="3300" b="1" dirty="0">
              <a:solidFill>
                <a:schemeClr val="bg1"/>
              </a:solidFill>
              <a:latin typeface="Arial Narrow" pitchFamily="34" charset="0"/>
              <a:cs typeface="Arial" pitchFamily="34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395536" y="2060848"/>
            <a:ext cx="8352928" cy="4536504"/>
          </a:xfrm>
        </p:spPr>
        <p:txBody>
          <a:bodyPr>
            <a:no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Manuálně je možné přifázovat generátor za dodržení již zmíněných podmínek:</a:t>
            </a:r>
          </a:p>
          <a:p>
            <a:pPr marL="83205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sled fází </a:t>
            </a:r>
            <a:r>
              <a:rPr lang="cs-CZ" sz="2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kontrolujeme sledovačem fází (asynchronní motorek, který se při připojení na síť a generátor musí roztočit stejným směrem)</a:t>
            </a:r>
            <a:endParaRPr lang="cs-CZ" sz="22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83205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fázový posun </a:t>
            </a:r>
            <a:r>
              <a:rPr lang="cs-CZ" sz="2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kontrolujeme pomocí rozdílového voltmetru (připojeného jedním koncem na síť a druhým na příslušnou fázi generátoru)</a:t>
            </a:r>
            <a:endParaRPr lang="cs-CZ" sz="22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6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51507309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sz="3300" b="1" dirty="0" smtClean="0">
                <a:solidFill>
                  <a:schemeClr val="bg1"/>
                </a:solidFill>
                <a:latin typeface="Arial Narrow" pitchFamily="34" charset="0"/>
                <a:cs typeface="Arial" pitchFamily="34" charset="0"/>
              </a:rPr>
              <a:t>FÁZOVÁNÍ A PARALELNÍ CHOD ALTERNÁTORŮ</a:t>
            </a:r>
            <a:endParaRPr lang="cs-CZ" sz="3300" b="1" dirty="0">
              <a:solidFill>
                <a:schemeClr val="bg1"/>
              </a:solidFill>
              <a:latin typeface="Arial Narrow" pitchFamily="34" charset="0"/>
              <a:cs typeface="Arial" pitchFamily="34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395536" y="2060848"/>
            <a:ext cx="8352928" cy="4536504"/>
          </a:xfrm>
        </p:spPr>
        <p:txBody>
          <a:bodyPr>
            <a:no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Manuálně je možné přifázovat generátor za dodržení již zmíněných podmínek:</a:t>
            </a:r>
          </a:p>
          <a:p>
            <a:pPr marL="83205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kmitočet</a:t>
            </a:r>
            <a:r>
              <a:rPr lang="cs-CZ" sz="2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měříme na obou stranách pomocí </a:t>
            </a:r>
            <a:r>
              <a:rPr lang="cs-CZ" sz="2200" dirty="0" err="1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kmitoměrů</a:t>
            </a:r>
            <a:r>
              <a:rPr lang="cs-CZ" sz="2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(nastavujeme změnou otáček generátoru)</a:t>
            </a:r>
          </a:p>
          <a:p>
            <a:pPr marL="83205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efektivní hodnotu </a:t>
            </a:r>
            <a:r>
              <a:rPr lang="cs-CZ" sz="22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napětí </a:t>
            </a:r>
            <a:r>
              <a:rPr lang="cs-CZ" sz="2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měříme pomocí voltmetrů jak na straně generátoru, tak i v síti. Velikost napětí měníme změnou budicího proudu.</a:t>
            </a: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7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33182208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sz="3300" b="1" dirty="0" smtClean="0">
                <a:solidFill>
                  <a:schemeClr val="bg1"/>
                </a:solidFill>
                <a:latin typeface="Arial Narrow" pitchFamily="34" charset="0"/>
                <a:cs typeface="Arial" pitchFamily="34" charset="0"/>
              </a:rPr>
              <a:t>FÁZOVÁNÍ A PARALELNÍ CHOD ALTERNÁTORŮ</a:t>
            </a:r>
            <a:endParaRPr lang="cs-CZ" sz="3300" b="1" dirty="0">
              <a:solidFill>
                <a:schemeClr val="bg1"/>
              </a:solidFill>
              <a:latin typeface="Arial Narrow" pitchFamily="34" charset="0"/>
              <a:cs typeface="Arial" pitchFamily="34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395536" y="2060848"/>
            <a:ext cx="8352928" cy="4536504"/>
          </a:xfrm>
        </p:spPr>
        <p:txBody>
          <a:bodyPr>
            <a:no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Nedodržením</a:t>
            </a:r>
            <a:r>
              <a:rPr lang="cs-CZ" sz="26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fázovacích podmínek vzniknou </a:t>
            </a:r>
            <a:r>
              <a:rPr lang="cs-CZ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                          v </a:t>
            </a:r>
            <a:r>
              <a:rPr lang="cs-CZ" sz="26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soustavě </a:t>
            </a:r>
            <a:r>
              <a:rPr lang="cs-CZ" sz="26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velké nárazové </a:t>
            </a:r>
            <a:r>
              <a:rPr lang="cs-CZ" sz="26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proudy</a:t>
            </a:r>
            <a:r>
              <a:rPr lang="cs-CZ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.</a:t>
            </a: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Tyto proudy pak mají nepříznivé účinky jak pro generátor, tak pro rozvodnou síť.</a:t>
            </a:r>
            <a:endParaRPr lang="cs-CZ" sz="26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8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15283605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7" y="2857078"/>
            <a:ext cx="5760640" cy="3720113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sz="3300" b="1" dirty="0" smtClean="0">
                <a:solidFill>
                  <a:schemeClr val="bg1"/>
                </a:solidFill>
                <a:latin typeface="Arial Narrow" pitchFamily="34" charset="0"/>
                <a:cs typeface="Arial" pitchFamily="34" charset="0"/>
              </a:rPr>
              <a:t>FÁZOVÁNÍ A PARALELNÍ CHOD ALTERNÁTORŮ</a:t>
            </a:r>
            <a:endParaRPr lang="cs-CZ" sz="3300" b="1" dirty="0">
              <a:solidFill>
                <a:schemeClr val="bg1"/>
              </a:solidFill>
              <a:latin typeface="Arial Narrow" pitchFamily="34" charset="0"/>
              <a:cs typeface="Arial" pitchFamily="34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395537" y="2060848"/>
            <a:ext cx="5544615" cy="4536504"/>
          </a:xfrm>
        </p:spPr>
        <p:txBody>
          <a:bodyPr>
            <a:noAutofit/>
          </a:bodyPr>
          <a:lstStyle/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Po </a:t>
            </a:r>
            <a:r>
              <a:rPr lang="cs-CZ" sz="2600" dirty="0" err="1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přifázování</a:t>
            </a:r>
            <a:r>
              <a:rPr lang="cs-CZ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je možné změnou buzení generátoru </a:t>
            </a:r>
            <a:r>
              <a:rPr lang="cs-CZ" sz="26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měnit charakter dodávaného výkonu</a:t>
            </a:r>
            <a:r>
              <a:rPr lang="cs-CZ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. </a:t>
            </a:r>
            <a:endParaRPr lang="cs-CZ" sz="26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9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obsah 6"/>
          <p:cNvSpPr txBox="1">
            <a:spLocks/>
          </p:cNvSpPr>
          <p:nvPr/>
        </p:nvSpPr>
        <p:spPr>
          <a:xfrm>
            <a:off x="5724128" y="1988840"/>
            <a:ext cx="3096344" cy="460851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V </a:t>
            </a:r>
            <a:r>
              <a:rPr lang="cs-CZ" sz="2200" b="1" dirty="0" err="1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přebuzeném</a:t>
            </a:r>
            <a:r>
              <a:rPr lang="cs-CZ" sz="2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stavu dodává do sítě i </a:t>
            </a:r>
            <a:r>
              <a:rPr lang="cs-CZ" sz="22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kapacitní složku výkonu</a:t>
            </a:r>
            <a:r>
              <a:rPr lang="cs-CZ" sz="2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.</a:t>
            </a: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Je možné tak krýt potřebu induktivního jalového výkonu odběratelů.</a:t>
            </a:r>
            <a:endParaRPr lang="cs-CZ" sz="22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50458114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680520"/>
          </a:xfrm>
        </p:spPr>
        <p:txBody>
          <a:bodyPr>
            <a:noAutofit/>
          </a:bodyPr>
          <a:lstStyle/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OPAKOVÁNÍ: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Co je to fázování?</a:t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latin typeface="Arial" pitchFamily="34" charset="0"/>
                <a:cs typeface="Arial" pitchFamily="34" charset="0"/>
              </a:rPr>
              <a:t>……………………………………………………………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Jaké podmínky musí být splněny při fázování?</a:t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latin typeface="Arial" pitchFamily="34" charset="0"/>
                <a:cs typeface="Arial" pitchFamily="34" charset="0"/>
              </a:rPr>
              <a:t>……………………………………………………………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Jakými způsoby se automaticky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přifázovává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alternátor?</a:t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latin typeface="Arial" pitchFamily="34" charset="0"/>
                <a:cs typeface="Arial" pitchFamily="34" charset="0"/>
              </a:rPr>
              <a:t> …………………………………………………………...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Jakým způsobem je možné měnit charakter výkonu alternátoru? ................................................................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6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10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>
            <a:off x="457200" y="0"/>
            <a:ext cx="8229600" cy="126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300" b="1" smtClean="0">
                <a:solidFill>
                  <a:schemeClr val="bg1"/>
                </a:solidFill>
                <a:latin typeface="Arial Narrow" pitchFamily="34" charset="0"/>
                <a:cs typeface="Arial" pitchFamily="34" charset="0"/>
              </a:rPr>
              <a:t>FÁZOVÁNÍ A PARALELNÍ CHOD ALTERNÁTORŮ</a:t>
            </a:r>
            <a:endParaRPr lang="cs-CZ" sz="3300" b="1" dirty="0">
              <a:solidFill>
                <a:schemeClr val="bg1"/>
              </a:solidFill>
              <a:latin typeface="Arial Narrow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464496"/>
          </a:xfrm>
        </p:spPr>
        <p:txBody>
          <a:bodyPr>
            <a:noAutofit/>
          </a:bodyPr>
          <a:lstStyle/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err="1" smtClean="0">
                <a:latin typeface="Arial" pitchFamily="34" charset="0"/>
                <a:cs typeface="Arial" pitchFamily="34" charset="0"/>
              </a:rPr>
              <a:t>Vocabulary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: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synchronization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fázování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phase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sequence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sled fází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voltage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napětí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frequency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kmitočet (frekvence)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 err="1">
                <a:latin typeface="Arial" pitchFamily="34" charset="0"/>
                <a:cs typeface="Arial" pitchFamily="34" charset="0"/>
              </a:rPr>
              <a:t>phase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angle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fázový posun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power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network </a:t>
            </a:r>
            <a:r>
              <a:rPr lang="cs-CZ" sz="2200" smtClean="0">
                <a:latin typeface="Arial" pitchFamily="34" charset="0"/>
                <a:cs typeface="Arial" pitchFamily="34" charset="0"/>
              </a:rPr>
              <a:t>– elektrická rozvodná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síť</a:t>
            </a: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6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11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Nadpis 1"/>
          <p:cNvSpPr txBox="1">
            <a:spLocks/>
          </p:cNvSpPr>
          <p:nvPr/>
        </p:nvSpPr>
        <p:spPr>
          <a:xfrm>
            <a:off x="457200" y="0"/>
            <a:ext cx="8229600" cy="126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300" b="1" smtClean="0">
                <a:solidFill>
                  <a:schemeClr val="bg1"/>
                </a:solidFill>
                <a:latin typeface="Arial Narrow" pitchFamily="34" charset="0"/>
                <a:cs typeface="Arial" pitchFamily="34" charset="0"/>
              </a:rPr>
              <a:t>FÁZOVÁNÍ A PARALELNÍ CHOD ALTERNÁTORŮ</a:t>
            </a:r>
            <a:endParaRPr lang="cs-CZ" sz="3300" b="1" dirty="0">
              <a:solidFill>
                <a:schemeClr val="bg1"/>
              </a:solidFill>
              <a:latin typeface="Arial Narrow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209331"/>
          </a:xfrm>
        </p:spPr>
        <p:txBody>
          <a:bodyPr>
            <a:no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TKOTZ, Klaus a kol. </a:t>
            </a:r>
            <a:r>
              <a:rPr lang="cs-CZ" sz="2000" i="1" dirty="0">
                <a:latin typeface="Arial" pitchFamily="34" charset="0"/>
                <a:cs typeface="Arial" pitchFamily="34" charset="0"/>
              </a:rPr>
              <a:t>PŘÍRUČKA PRO ELEKTROTECHNIKA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. Praha: Europa-Sobotáles </a:t>
            </a:r>
            <a:r>
              <a:rPr lang="cs-CZ" sz="2000" dirty="0" err="1">
                <a:latin typeface="Arial" pitchFamily="34" charset="0"/>
                <a:cs typeface="Arial" pitchFamily="34" charset="0"/>
              </a:rPr>
              <a:t>cz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, s.r.o., 2006, ISBN 80-86706-13-3. 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Pokud není uvedeno jinak, použitý materiál je z vlastních zdrojů autora.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12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57200" y="0"/>
            <a:ext cx="8229600" cy="126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Použité</a:t>
            </a:r>
            <a:r>
              <a:rPr kumimoji="0" lang="cs-CZ" sz="4400" b="1" i="0" u="none" strike="noStrike" kern="1200" cap="none" spc="0" normalizeH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 zdroje</a:t>
            </a:r>
            <a:endParaRPr kumimoji="0" lang="cs-CZ" sz="4400" b="1" i="0" u="none" strike="noStrike" kern="1200" cap="none" spc="0" normalizeH="0" baseline="0" noProof="0" dirty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1076</TotalTime>
  <Words>524</Words>
  <Application>Microsoft Office PowerPoint</Application>
  <PresentationFormat>Předvádění na obrazovce (4:3)</PresentationFormat>
  <Paragraphs>88</Paragraphs>
  <Slides>12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Snímek 1</vt:lpstr>
      <vt:lpstr>Snímek 2</vt:lpstr>
      <vt:lpstr>FÁZOVÁNÍ A PARALELNÍ CHOD ALTERNÁTORŮ</vt:lpstr>
      <vt:lpstr>FÁZOVÁNÍ A PARALELNÍ CHOD ALTERNÁTORŮ</vt:lpstr>
      <vt:lpstr>FÁZOVÁNÍ A PARALELNÍ CHOD ALTERNÁTORŮ</vt:lpstr>
      <vt:lpstr>FÁZOVÁNÍ A PARALELNÍ CHOD ALTERNÁTORŮ</vt:lpstr>
      <vt:lpstr>FÁZOVÁNÍ A PARALELNÍ CHOD ALTERNÁTORŮ</vt:lpstr>
      <vt:lpstr>FÁZOVÁNÍ A PARALELNÍ CHOD ALTERNÁTORŮ</vt:lpstr>
      <vt:lpstr>FÁZOVÁNÍ A PARALELNÍ CHOD ALTERNÁTORŮ</vt:lpstr>
      <vt:lpstr>Snímek 10</vt:lpstr>
      <vt:lpstr>Snímek 11</vt:lpstr>
      <vt:lpstr>Snímek 12</vt:lpstr>
    </vt:vector>
  </TitlesOfParts>
  <Company>SOŠ a SOU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ELEKTRICKÝ ZDROJ</dc:title>
  <dc:creator>znepokoj00</dc:creator>
  <cp:lastModifiedBy>Dum</cp:lastModifiedBy>
  <cp:revision>81</cp:revision>
  <dcterms:created xsi:type="dcterms:W3CDTF">2012-05-16T10:04:36Z</dcterms:created>
  <dcterms:modified xsi:type="dcterms:W3CDTF">2013-06-06T11:53:38Z</dcterms:modified>
</cp:coreProperties>
</file>