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</p:sldMasterIdLst>
  <p:notesMasterIdLst>
    <p:notesMasterId r:id="rId13"/>
  </p:notesMasterIdLst>
  <p:sldIdLst>
    <p:sldId id="256" r:id="rId2"/>
    <p:sldId id="263" r:id="rId3"/>
    <p:sldId id="257" r:id="rId4"/>
    <p:sldId id="264" r:id="rId5"/>
    <p:sldId id="265" r:id="rId6"/>
    <p:sldId id="266" r:id="rId7"/>
    <p:sldId id="267" r:id="rId8"/>
    <p:sldId id="268" r:id="rId9"/>
    <p:sldId id="260" r:id="rId10"/>
    <p:sldId id="262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DDDD"/>
    <a:srgbClr val="CCFFCC"/>
    <a:srgbClr val="CCFF9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D6096B-6455-4ED7-AB3F-236366E68D06}" type="datetimeFigureOut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CF6952-A43E-4E8A-AB4D-15FA3F15CA2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14487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80119A-06C6-4C7D-8A30-79DA581D753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276B1D-7B29-4A45-B875-491C57BE4636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D63961-5D27-4AC6-9413-63F6E35C9230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7193A-CA74-4D8E-A0F8-CCEC7250BA47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B8A5B-B048-484B-9914-0C446FE6971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EC5E9F-845C-4E02-83B4-7E26F8483C4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F0BDA8-EA25-4546-AB18-C4B0F894877F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CCC19-CCA9-42B2-889C-3AC9E4CA2124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00B439-0C12-487D-923B-25DE47D1B033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48354F-F0E5-4F89-A223-54338ACE418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E9D6-036A-44F8-9876-D92DE796B242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FBAFA3-4EE0-4BC6-A60B-E89B6EF6C2AD}" type="datetime1">
              <a:rPr lang="cs-CZ" smtClean="0"/>
              <a:pPr/>
              <a:t>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C9FB4-A7C5-45DF-8E0C-0F7C11240F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fade/>
  </p:transition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35026785"/>
              </p:ext>
            </p:extLst>
          </p:nvPr>
        </p:nvGraphicFramePr>
        <p:xfrm>
          <a:off x="1115616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VY_32_INOVACE_08_B_14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Transformátory</a:t>
                      </a: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, synchronní a komutátorové stroje 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Synchronní motory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Lukáš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prosinec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4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6"/>
          <p:cNvSpPr txBox="1">
            <a:spLocks/>
          </p:cNvSpPr>
          <p:nvPr/>
        </p:nvSpPr>
        <p:spPr>
          <a:xfrm>
            <a:off x="457200" y="1916832"/>
            <a:ext cx="8229600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2. ročník studijního oboru MIEZ, předmětu ELEKTRICKÉ STROJE A PŘÍSTROJE, inovuje výuku použitím multimediálních pomůcek – prezentace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                         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názornými obrázky a schématy doplněných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Metodický 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endParaRPr lang="cs-CZ" sz="1600" dirty="0" smtClean="0">
              <a:solidFill>
                <a:prstClr val="black"/>
              </a:solidFill>
              <a:latin typeface="Arial" pitchFamily="34" charset="0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endParaRPr kumimoji="0" lang="cs-CZ" sz="3000" b="1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9"/>
            <a:ext cx="8352928" cy="1080120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Mají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stejnou konstrukci jako generátory, avšak opačný princip funkce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.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3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71600" y="3068960"/>
            <a:ext cx="7632848" cy="3574805"/>
          </a:xfrm>
          <a:prstGeom prst="rect">
            <a:avLst/>
          </a:prstGeom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9"/>
            <a:ext cx="8352928" cy="57606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Princip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činnosti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: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4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obsah 6"/>
          <p:cNvSpPr txBox="1">
            <a:spLocks/>
          </p:cNvSpPr>
          <p:nvPr/>
        </p:nvSpPr>
        <p:spPr>
          <a:xfrm>
            <a:off x="3491880" y="2132856"/>
            <a:ext cx="5256584" cy="4536504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Budicí vinutí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na rotoru vytváří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stacionární magnetické pole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, které je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přitahováno točivým magnetickým polem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statoru,              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a tím dochází k otáčení rotoru.</a:t>
            </a: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Točivé magnetické pole statoru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vzniká pomocí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třech cívek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umístěných na statoru, které jsou vzájemně pootočené o 120° 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a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napájené </a:t>
            </a:r>
            <a:r>
              <a:rPr lang="cs-CZ" sz="2200" b="1" dirty="0" err="1" smtClean="0">
                <a:latin typeface="Arial" pitchFamily="34" charset="0"/>
                <a:cs typeface="Arial" pitchFamily="34" charset="0"/>
              </a:rPr>
              <a:t>třífáz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. proudem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636912"/>
            <a:ext cx="3584069" cy="3854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27795732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9"/>
            <a:ext cx="8352928" cy="57606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Výpočet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synchronních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otáček: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5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636912"/>
            <a:ext cx="3584069" cy="3854192"/>
          </a:xfrm>
          <a:prstGeom prst="rect">
            <a:avLst/>
          </a:prstGeom>
        </p:spPr>
      </p:pic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6012160" y="1916832"/>
                <a:ext cx="2379941" cy="10477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3000" b="1" i="1">
                              <a:latin typeface="Cambria Math"/>
                            </a:rPr>
                            <m:t>𝒔</m:t>
                          </m:r>
                        </m:sub>
                      </m:sSub>
                      <m:r>
                        <a:rPr lang="cs-CZ" sz="3000" b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latin typeface="Cambria Math"/>
                            </a:rPr>
                            <m:t>𝟔𝟎</m:t>
                          </m:r>
                          <m:r>
                            <a:rPr lang="cs-CZ" sz="3000" b="1">
                              <a:latin typeface="Cambria Math"/>
                            </a:rPr>
                            <m:t>∙</m:t>
                          </m:r>
                          <m:r>
                            <a:rPr lang="cs-CZ" sz="3000" b="1" i="1"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000" b="1" i="1">
                              <a:latin typeface="Cambria Math"/>
                            </a:rPr>
                            <m:t>𝒑</m:t>
                          </m:r>
                        </m:den>
                      </m:f>
                    </m:oMath>
                  </m:oMathPara>
                </a14:m>
                <a:endParaRPr lang="cs-CZ" sz="3000" b="1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1916832"/>
                <a:ext cx="2379941" cy="1047723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6"/>
          <p:cNvSpPr txBox="1">
            <a:spLocks/>
          </p:cNvSpPr>
          <p:nvPr/>
        </p:nvSpPr>
        <p:spPr>
          <a:xfrm>
            <a:off x="3995936" y="3015836"/>
            <a:ext cx="4752528" cy="309634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>
                <a:latin typeface="Arial" pitchFamily="34" charset="0"/>
                <a:cs typeface="Arial" pitchFamily="34" charset="0"/>
              </a:rPr>
              <a:t>f [Hz] – frekvence napájecího napětí a proudu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[-] – počet pólových dvojic</a:t>
            </a:r>
          </a:p>
          <a:p>
            <a:pPr mar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600" baseline="-250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[</a:t>
            </a:r>
            <a:r>
              <a:rPr lang="cs-CZ" sz="2600" dirty="0" err="1">
                <a:latin typeface="Arial" pitchFamily="34" charset="0"/>
                <a:cs typeface="Arial" pitchFamily="34" charset="0"/>
              </a:rPr>
              <a:t>ot</a:t>
            </a:r>
            <a:r>
              <a:rPr lang="cs-CZ" sz="2600" dirty="0">
                <a:latin typeface="Arial" pitchFamily="34" charset="0"/>
                <a:cs typeface="Arial" pitchFamily="34" charset="0"/>
              </a:rPr>
              <a:t>/min] – synchronní otáčky</a:t>
            </a:r>
          </a:p>
        </p:txBody>
      </p:sp>
    </p:spTree>
    <p:extLst>
      <p:ext uri="{BB962C8B-B14F-4D97-AF65-F5344CB8AC3E}">
        <p14:creationId xmlns:p14="http://schemas.microsoft.com/office/powerpoint/2010/main" xmlns="" val="2092957520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9"/>
            <a:ext cx="8352928" cy="576064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Výpočet 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synchronních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otáček:</a:t>
            </a:r>
            <a:endParaRPr lang="cs-CZ" sz="2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6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xmlns="" Requires="a14">
          <p:sp>
            <p:nvSpPr>
              <p:cNvPr id="4" name="Obdélník 3"/>
              <p:cNvSpPr/>
              <p:nvPr/>
            </p:nvSpPr>
            <p:spPr>
              <a:xfrm>
                <a:off x="6012160" y="1916832"/>
                <a:ext cx="2379941" cy="104772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000" b="1" i="1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000" b="1" i="1">
                              <a:latin typeface="Cambria Math"/>
                            </a:rPr>
                            <m:t>𝒏</m:t>
                          </m:r>
                        </m:e>
                        <m:sub>
                          <m:r>
                            <a:rPr lang="cs-CZ" sz="3000" b="1" i="1">
                              <a:latin typeface="Cambria Math"/>
                            </a:rPr>
                            <m:t>𝒔</m:t>
                          </m:r>
                        </m:sub>
                      </m:sSub>
                      <m:r>
                        <a:rPr lang="cs-CZ" sz="3000" b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30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000" b="1" i="1">
                              <a:latin typeface="Cambria Math"/>
                            </a:rPr>
                            <m:t>𝟔𝟎</m:t>
                          </m:r>
                          <m:r>
                            <a:rPr lang="cs-CZ" sz="3000" b="1">
                              <a:latin typeface="Cambria Math"/>
                            </a:rPr>
                            <m:t>∙</m:t>
                          </m:r>
                          <m:r>
                            <a:rPr lang="cs-CZ" sz="3000" b="1" i="1">
                              <a:latin typeface="Cambria Math"/>
                            </a:rPr>
                            <m:t>𝒇</m:t>
                          </m:r>
                        </m:num>
                        <m:den>
                          <m:r>
                            <a:rPr lang="cs-CZ" sz="3000" b="1" i="1">
                              <a:latin typeface="Cambria Math"/>
                            </a:rPr>
                            <m:t>𝒑</m:t>
                          </m:r>
                        </m:den>
                      </m:f>
                    </m:oMath>
                  </m:oMathPara>
                </a14:m>
                <a:endParaRPr lang="cs-CZ" sz="3000" b="1" dirty="0"/>
              </a:p>
            </p:txBody>
          </p:sp>
        </mc:Choice>
        <mc:Fallback>
          <p:sp>
            <p:nvSpPr>
              <p:cNvPr id="4" name="Obdélník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12160" y="1916832"/>
                <a:ext cx="2379941" cy="1047723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650368816"/>
              </p:ext>
            </p:extLst>
          </p:nvPr>
        </p:nvGraphicFramePr>
        <p:xfrm>
          <a:off x="479295" y="3212976"/>
          <a:ext cx="8185410" cy="1160720"/>
        </p:xfrm>
        <a:graphic>
          <a:graphicData uri="http://schemas.openxmlformats.org/drawingml/2006/table">
            <a:tbl>
              <a:tblPr firstRow="1" firstCol="1" bandRow="1"/>
              <a:tblGrid>
                <a:gridCol w="1636762"/>
                <a:gridCol w="1636762"/>
                <a:gridCol w="1636762"/>
                <a:gridCol w="1636762"/>
                <a:gridCol w="1638362"/>
              </a:tblGrid>
              <a:tr h="5803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i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</a:t>
                      </a:r>
                      <a:endParaRPr lang="cs-CZ" sz="2500" dirty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2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3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4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3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i="1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</a:t>
                      </a:r>
                      <a:r>
                        <a:rPr lang="cs-CZ" sz="2500" i="1" baseline="-250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</a:t>
                      </a:r>
                      <a:endParaRPr lang="cs-CZ" sz="250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3000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1500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1000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750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695292289"/>
              </p:ext>
            </p:extLst>
          </p:nvPr>
        </p:nvGraphicFramePr>
        <p:xfrm>
          <a:off x="476895" y="4653136"/>
          <a:ext cx="8190210" cy="1160720"/>
        </p:xfrm>
        <a:graphic>
          <a:graphicData uri="http://schemas.openxmlformats.org/drawingml/2006/table">
            <a:tbl>
              <a:tblPr firstRow="1" firstCol="1" bandRow="1"/>
              <a:tblGrid>
                <a:gridCol w="1636762"/>
                <a:gridCol w="1638362"/>
                <a:gridCol w="1638362"/>
                <a:gridCol w="1638362"/>
                <a:gridCol w="1638362"/>
              </a:tblGrid>
              <a:tr h="5803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i="1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</a:t>
                      </a:r>
                      <a:endParaRPr lang="cs-CZ" sz="2500" dirty="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5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8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15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8036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i="1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</a:t>
                      </a:r>
                      <a:r>
                        <a:rPr lang="cs-CZ" sz="2500" i="1" baseline="-250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</a:t>
                      </a:r>
                      <a:endParaRPr lang="cs-CZ" sz="2500">
                        <a:solidFill>
                          <a:srgbClr val="000000"/>
                        </a:solidFill>
                        <a:effectLst/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600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500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375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25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200</a:t>
                      </a:r>
                    </a:p>
                  </a:txBody>
                  <a:tcPr marL="172795" marR="172795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935764975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Výhody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Dobrá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účinnost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Velmi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dobrý účiník (cos </a:t>
            </a:r>
            <a:r>
              <a:rPr lang="cs-CZ" sz="2200" dirty="0">
                <a:latin typeface="Symbol" pitchFamily="18" charset="2"/>
                <a:cs typeface="Arial" pitchFamily="34" charset="0"/>
              </a:rPr>
              <a:t>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= 1)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Stálé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otáčky nezávislé na </a:t>
            </a: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zatížení</a:t>
            </a:r>
            <a:endParaRPr lang="cs-CZ" sz="2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7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96392703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26876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395536" y="2060848"/>
            <a:ext cx="8352928" cy="4536503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Nevýhody</a:t>
            </a:r>
            <a:r>
              <a:rPr lang="cs-CZ" sz="2600" b="1" dirty="0">
                <a:latin typeface="Arial" pitchFamily="34" charset="0"/>
                <a:cs typeface="Arial" pitchFamily="34" charset="0"/>
              </a:rPr>
              <a:t>: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Nemá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záběrný moment –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sám se neroztočí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! K roztočení potřebuje pomocný rozběhový systém!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Při překročení maximálního momentu (cca dvojnásobek jmenovitého) vypadne kotva ze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synchronismu a zastaví se. Přitom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motor stále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odebírá ze sítě proud nakrátko!</a:t>
            </a:r>
          </a:p>
          <a:p>
            <a:pPr marL="832050" lvl="1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Malá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přetížitelnost. </a:t>
            </a:r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8</a:t>
            </a:fld>
            <a:endParaRPr lang="cs-CZ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396895052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680520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OPAKOVÁNÍ: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Popište konstrukci synchronního motoru.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Jaký je princip činnosti synchronního motoru?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……………………………………………………………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 se spočítají synchronní otáčky?</a:t>
            </a:r>
            <a:br>
              <a:rPr lang="cs-CZ" sz="2200" dirty="0" smtClean="0">
                <a:latin typeface="Arial" pitchFamily="34" charset="0"/>
                <a:cs typeface="Arial" pitchFamily="34" charset="0"/>
              </a:rPr>
            </a:br>
            <a:r>
              <a:rPr lang="cs-CZ" sz="2200" dirty="0" smtClean="0">
                <a:latin typeface="Arial" pitchFamily="34" charset="0"/>
                <a:cs typeface="Arial" pitchFamily="34" charset="0"/>
              </a:rPr>
              <a:t> …………………………………………………………...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Jaké jsou výhody a nevýhody synchronního </a:t>
            </a:r>
            <a:r>
              <a:rPr lang="cs-CZ" sz="2200" smtClean="0">
                <a:latin typeface="Arial" pitchFamily="34" charset="0"/>
                <a:cs typeface="Arial" pitchFamily="34" charset="0"/>
              </a:rPr>
              <a:t>motoru?</a:t>
            </a:r>
            <a:br>
              <a:rPr lang="cs-CZ" sz="2200" smtClean="0">
                <a:latin typeface="Arial" pitchFamily="34" charset="0"/>
                <a:cs typeface="Arial" pitchFamily="34" charset="0"/>
              </a:rPr>
            </a:br>
            <a:r>
              <a:rPr lang="cs-CZ" sz="2200" smtClean="0">
                <a:latin typeface="Arial" pitchFamily="34" charset="0"/>
                <a:cs typeface="Arial" pitchFamily="34" charset="0"/>
              </a:rPr>
              <a:t>...................................................................................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9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600" dirty="0" err="1" smtClean="0">
                <a:latin typeface="Arial" pitchFamily="34" charset="0"/>
                <a:cs typeface="Arial" pitchFamily="34" charset="0"/>
              </a:rPr>
              <a:t>Vocabulary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: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synchronous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speed 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200" i="1" baseline="-25000" dirty="0" err="1" smtClean="0">
                <a:latin typeface="Arial" pitchFamily="34" charset="0"/>
                <a:cs typeface="Arial" pitchFamily="34" charset="0"/>
              </a:rPr>
              <a:t>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– 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synchronní rychlost (otáčky) </a:t>
            </a:r>
            <a:r>
              <a:rPr lang="cs-CZ" sz="2200" i="1" dirty="0" err="1" smtClean="0">
                <a:latin typeface="Arial" pitchFamily="34" charset="0"/>
                <a:cs typeface="Arial" pitchFamily="34" charset="0"/>
              </a:rPr>
              <a:t>n</a:t>
            </a:r>
            <a:r>
              <a:rPr lang="cs-CZ" sz="2200" i="1" baseline="-25000" dirty="0" err="1" smtClean="0">
                <a:latin typeface="Arial" pitchFamily="34" charset="0"/>
                <a:cs typeface="Arial" pitchFamily="34" charset="0"/>
              </a:rPr>
              <a:t>s</a:t>
            </a:r>
            <a:endParaRPr lang="cs-CZ" sz="2200" i="1" baseline="-25000" dirty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frequency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frekvence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f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number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magnetic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poles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počet magnetických pólů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err="1">
                <a:latin typeface="Arial" pitchFamily="34" charset="0"/>
                <a:cs typeface="Arial" pitchFamily="34" charset="0"/>
              </a:rPr>
              <a:t>number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pole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pairs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p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počet pólových dvojic </a:t>
            </a:r>
            <a:r>
              <a:rPr lang="cs-CZ" sz="2200" i="1" dirty="0" smtClean="0">
                <a:latin typeface="Arial" pitchFamily="34" charset="0"/>
                <a:cs typeface="Arial" pitchFamily="34" charset="0"/>
              </a:rPr>
              <a:t>p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r>
              <a:rPr lang="cs-CZ" sz="2200" dirty="0" smtClean="0">
                <a:latin typeface="Arial" pitchFamily="34" charset="0"/>
                <a:cs typeface="Arial" pitchFamily="34" charset="0"/>
              </a:rPr>
              <a:t>speed </a:t>
            </a:r>
            <a:r>
              <a:rPr lang="cs-CZ" sz="2200" dirty="0" err="1">
                <a:latin typeface="Arial" pitchFamily="34" charset="0"/>
                <a:cs typeface="Arial" pitchFamily="34" charset="0"/>
              </a:rPr>
              <a:t>of</a:t>
            </a:r>
            <a:r>
              <a:rPr lang="cs-CZ" sz="2200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2200" dirty="0" err="1" smtClean="0">
                <a:latin typeface="Arial" pitchFamily="34" charset="0"/>
                <a:cs typeface="Arial" pitchFamily="34" charset="0"/>
              </a:rPr>
              <a:t>rotation</a:t>
            </a:r>
            <a:r>
              <a:rPr lang="cs-CZ" sz="2200" dirty="0" smtClean="0">
                <a:latin typeface="Arial" pitchFamily="34" charset="0"/>
                <a:cs typeface="Arial" pitchFamily="34" charset="0"/>
              </a:rPr>
              <a:t> – otáčky</a:t>
            </a: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57250" lvl="1" indent="-4572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+mj-lt"/>
              <a:buAutoNum type="arabicParenR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 smtClean="0">
              <a:latin typeface="Arial" pitchFamily="34" charset="0"/>
              <a:cs typeface="Arial" pitchFamily="34" charset="0"/>
            </a:endParaRPr>
          </a:p>
          <a:p>
            <a:pPr marL="832050" lvl="1" indent="-432000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10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b="1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SYNCHRONNÍ MOTORY</a:t>
            </a:r>
            <a:endParaRPr lang="cs-CZ" sz="3300" b="1" dirty="0">
              <a:solidFill>
                <a:schemeClr val="bg1"/>
              </a:solidFill>
              <a:latin typeface="Arial Narrow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Autofit/>
          </a:bodyPr>
          <a:lstStyle/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>
                <a:latin typeface="Arial" pitchFamily="34" charset="0"/>
                <a:cs typeface="Arial" pitchFamily="34" charset="0"/>
              </a:rPr>
              <a:t>TKOTZ, Klaus a kol. </a:t>
            </a:r>
            <a:r>
              <a:rPr lang="cs-CZ" sz="2000" i="1" dirty="0">
                <a:latin typeface="Arial" pitchFamily="34" charset="0"/>
                <a:cs typeface="Arial" pitchFamily="34" charset="0"/>
              </a:rPr>
              <a:t>PŘÍRUČKA PRO ELEKTROTECHNIKA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Praha: Europa-Sobotáles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cz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, s.r.o., 2006, ISBN 80-86706-13-3. 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432000" indent="-43200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C9FB4-A7C5-45DF-8E0C-0F7C11240F17}" type="slidenum">
              <a:rPr lang="cs-CZ" smtClean="0">
                <a:latin typeface="Arial" pitchFamily="34" charset="0"/>
                <a:cs typeface="Arial" pitchFamily="34" charset="0"/>
              </a:rPr>
              <a:pPr/>
              <a:t>11</a:t>
            </a:fld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57200" y="0"/>
            <a:ext cx="8229600" cy="126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Použité</a:t>
            </a:r>
            <a:r>
              <a:rPr kumimoji="0" lang="cs-CZ" sz="4400" b="1" i="0" u="none" strike="noStrike" kern="1200" cap="none" spc="0" normalizeH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zdroje</a:t>
            </a:r>
            <a:endParaRPr kumimoji="0" lang="cs-CZ" sz="4400" b="1" i="0" u="none" strike="noStrike" kern="1200" cap="none" spc="0" normalizeH="0" baseline="0" noProof="0" dirty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1190</TotalTime>
  <Words>377</Words>
  <Application>Microsoft Office PowerPoint</Application>
  <PresentationFormat>Předvádění na obrazovce (4:3)</PresentationFormat>
  <Paragraphs>102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Snímek 1</vt:lpstr>
      <vt:lpstr>Snímek 2</vt:lpstr>
      <vt:lpstr>SYNCHRONNÍ MOTORY</vt:lpstr>
      <vt:lpstr>SYNCHRONNÍ MOTORY</vt:lpstr>
      <vt:lpstr>SYNCHRONNÍ MOTORY</vt:lpstr>
      <vt:lpstr>SYNCHRONNÍ MOTORY</vt:lpstr>
      <vt:lpstr>SYNCHRONNÍ MOTORY</vt:lpstr>
      <vt:lpstr>SYNCHRONNÍ MOTORY</vt:lpstr>
      <vt:lpstr>Snímek 9</vt:lpstr>
      <vt:lpstr>Snímek 10</vt:lpstr>
      <vt:lpstr>Snímek 11</vt:lpstr>
    </vt:vector>
  </TitlesOfParts>
  <Company>SOŠ a SOU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ELEKTRICKÝ ZDROJ</dc:title>
  <dc:creator>znepokoj00</dc:creator>
  <cp:lastModifiedBy>Dum</cp:lastModifiedBy>
  <cp:revision>85</cp:revision>
  <dcterms:created xsi:type="dcterms:W3CDTF">2012-05-16T10:04:36Z</dcterms:created>
  <dcterms:modified xsi:type="dcterms:W3CDTF">2013-06-06T11:55:12Z</dcterms:modified>
</cp:coreProperties>
</file>