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3642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244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3527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976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4454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5545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669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816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2669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377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102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C918AE-F221-4531-A421-034410DB9CB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7F637-E1F4-4D50-AE90-6EC6CC7CAA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5270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38463" y="620688"/>
            <a:ext cx="6840760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>
              <a:spcAft>
                <a:spcPts val="0"/>
              </a:spcAft>
            </a:pPr>
            <a:r>
              <a:rPr lang="cs-CZ" b="1" kern="50" dirty="0" smtClean="0">
                <a:ea typeface="Times New Roman"/>
              </a:rPr>
              <a:t>Název školy:	</a:t>
            </a:r>
            <a:r>
              <a:rPr lang="cs-CZ" sz="2000" b="1" kern="50" dirty="0" smtClean="0">
                <a:ea typeface="Times New Roman"/>
              </a:rPr>
              <a:t>ZŠ a MŠ T. G. Masaryka Fulnek</a:t>
            </a:r>
          </a:p>
          <a:p>
            <a:pPr hangingPunct="0">
              <a:spcAft>
                <a:spcPts val="0"/>
              </a:spcAft>
            </a:pPr>
            <a:r>
              <a:rPr lang="cs-CZ" sz="2000" b="1" kern="50" dirty="0" smtClean="0">
                <a:ea typeface="Times New Roman"/>
              </a:rPr>
              <a:t>Autor</a:t>
            </a:r>
            <a:r>
              <a:rPr lang="cs-CZ" sz="2000" b="1" kern="50" dirty="0">
                <a:ea typeface="Times New Roman"/>
              </a:rPr>
              <a:t>: </a:t>
            </a:r>
            <a:r>
              <a:rPr lang="cs-CZ" sz="2000" b="1" kern="50" dirty="0" smtClean="0">
                <a:ea typeface="Times New Roman"/>
              </a:rPr>
              <a:t>		Miroslava Gelnarová</a:t>
            </a:r>
          </a:p>
          <a:p>
            <a:pPr hangingPunct="0"/>
            <a:r>
              <a:rPr lang="cs-CZ" sz="2000" b="1" kern="50" dirty="0" smtClean="0">
                <a:latin typeface="Times New Roman"/>
                <a:ea typeface="Times New Roman"/>
              </a:rPr>
              <a:t>Název:	</a:t>
            </a:r>
            <a:r>
              <a:rPr lang="cs-CZ" sz="2000" b="1" kern="50" smtClean="0">
                <a:latin typeface="Times New Roman"/>
                <a:ea typeface="Times New Roman"/>
              </a:rPr>
              <a:t>	</a:t>
            </a:r>
            <a:r>
              <a:rPr lang="cs-CZ" sz="2000" b="1" smtClean="0"/>
              <a:t>VY_42_INOVACE_M.2.4-18</a:t>
            </a:r>
            <a:endParaRPr lang="cs-CZ" sz="2000" b="1" dirty="0"/>
          </a:p>
          <a:p>
            <a:pPr hangingPunct="0"/>
            <a:r>
              <a:rPr lang="cs-CZ" sz="2000" b="1" kern="50" dirty="0">
                <a:ea typeface="Times New Roman"/>
              </a:rPr>
              <a:t>Vzdělávací </a:t>
            </a:r>
            <a:r>
              <a:rPr lang="cs-CZ" sz="2000" b="1" kern="50" dirty="0" smtClean="0">
                <a:ea typeface="Times New Roman"/>
              </a:rPr>
              <a:t>obor: Matematika </a:t>
            </a:r>
            <a:r>
              <a:rPr lang="cs-CZ" sz="2000" b="1" kern="50" dirty="0">
                <a:ea typeface="Times New Roman"/>
              </a:rPr>
              <a:t>a její </a:t>
            </a:r>
            <a:r>
              <a:rPr lang="cs-CZ" sz="2000" b="1" kern="50" dirty="0" smtClean="0">
                <a:ea typeface="Times New Roman"/>
              </a:rPr>
              <a:t>aplikace</a:t>
            </a:r>
            <a:r>
              <a:rPr lang="cs-CZ" sz="2000" b="1" kern="50" dirty="0">
                <a:ea typeface="Times New Roman"/>
              </a:rPr>
              <a:t>, </a:t>
            </a:r>
            <a:r>
              <a:rPr lang="cs-CZ" sz="2000" b="1" kern="50" dirty="0" smtClean="0">
                <a:ea typeface="Times New Roman"/>
              </a:rPr>
              <a:t>		     geometrie </a:t>
            </a:r>
            <a:r>
              <a:rPr lang="cs-CZ" sz="2000" b="1" kern="50" dirty="0">
                <a:ea typeface="Times New Roman"/>
              </a:rPr>
              <a:t>– jednotky délky</a:t>
            </a:r>
          </a:p>
          <a:p>
            <a:pPr hangingPunct="0">
              <a:spcAft>
                <a:spcPts val="0"/>
              </a:spcAft>
            </a:pPr>
            <a:r>
              <a:rPr lang="cs-CZ" sz="2000" b="1" kern="50" dirty="0" smtClean="0">
                <a:ea typeface="Times New Roman"/>
              </a:rPr>
              <a:t>Doporučený ročník</a:t>
            </a:r>
            <a:r>
              <a:rPr lang="cs-CZ" sz="2000" b="1" kern="50" dirty="0">
                <a:ea typeface="Times New Roman"/>
              </a:rPr>
              <a:t>: </a:t>
            </a:r>
            <a:r>
              <a:rPr lang="cs-CZ" sz="2000" b="1" kern="50" dirty="0" smtClean="0">
                <a:ea typeface="Times New Roman"/>
              </a:rPr>
              <a:t>        2</a:t>
            </a:r>
            <a:r>
              <a:rPr lang="cs-CZ" sz="2000" b="1" kern="50" dirty="0">
                <a:ea typeface="Times New Roman"/>
              </a:rPr>
              <a:t>. </a:t>
            </a:r>
            <a:endParaRPr lang="cs-CZ" sz="2000" b="1" kern="50" dirty="0">
              <a:latin typeface="Times New Roman"/>
              <a:ea typeface="Times New Roman"/>
            </a:endParaRPr>
          </a:p>
          <a:p>
            <a:pPr hangingPunct="0">
              <a:spcAft>
                <a:spcPts val="0"/>
              </a:spcAft>
            </a:pPr>
            <a:r>
              <a:rPr lang="cs-CZ" sz="2000" b="1" kern="50" dirty="0" smtClean="0">
                <a:ea typeface="Times New Roman"/>
              </a:rPr>
              <a:t>Anotace:		Děti se seznamují s jednotkami délky a s jejich označením. Také se  seznamují s převáděním, jednotek a na pracovních listech si vyzkouší měření délek úseček v centimetrech a milimetrech. Délky úseček zapisují.</a:t>
            </a:r>
          </a:p>
          <a:p>
            <a:pPr hangingPunct="0">
              <a:spcAft>
                <a:spcPts val="0"/>
              </a:spcAft>
            </a:pPr>
            <a:endParaRPr lang="cs-CZ" b="1" kern="50" dirty="0"/>
          </a:p>
          <a:p>
            <a:pPr hangingPunct="0">
              <a:spcAft>
                <a:spcPts val="0"/>
              </a:spcAft>
            </a:pPr>
            <a:r>
              <a:rPr lang="cs-CZ" b="1" dirty="0" smtClean="0"/>
              <a:t>Číslo </a:t>
            </a:r>
            <a:r>
              <a:rPr lang="cs-CZ" b="1" dirty="0"/>
              <a:t>projektu:	CZ.1.07/1.4.00/21.0903</a:t>
            </a: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3278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jednotka je 1metr.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1 metr značíme </a:t>
            </a:r>
            <a:r>
              <a:rPr lang="cs-CZ" b="1" dirty="0" smtClean="0">
                <a:solidFill>
                  <a:srgbClr val="FF0000"/>
                </a:solidFill>
              </a:rPr>
              <a:t>1 m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ctr"/>
            <a:r>
              <a:rPr lang="cs-CZ" dirty="0" smtClean="0"/>
              <a:t>Rozdělíme-li 1 metr na 10 stejných částí, dostaneme 10 decimetrů.</a:t>
            </a:r>
          </a:p>
          <a:p>
            <a:pPr algn="ctr"/>
            <a:endParaRPr lang="cs-CZ" dirty="0" smtClean="0"/>
          </a:p>
          <a:p>
            <a:pPr algn="ctr"/>
            <a:r>
              <a:rPr lang="cs-CZ" b="1" dirty="0" smtClean="0"/>
              <a:t>1decimetr značíme </a:t>
            </a:r>
            <a:r>
              <a:rPr lang="cs-CZ" b="1" dirty="0" smtClean="0">
                <a:solidFill>
                  <a:srgbClr val="FF0000"/>
                </a:solidFill>
              </a:rPr>
              <a:t>1 dm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1 m = 10 dm		10 dm = 1 m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7753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>Rozdělíme-li </a:t>
            </a:r>
            <a:r>
              <a:rPr lang="cs-CZ" sz="3200" dirty="0">
                <a:solidFill>
                  <a:prstClr val="black"/>
                </a:solidFill>
                <a:ea typeface="+mn-ea"/>
                <a:cs typeface="+mn-cs"/>
              </a:rPr>
              <a:t>1 metr na 100 stejných částí, dostaneme 100 centimetrů.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b="1" dirty="0" smtClean="0"/>
              <a:t>1 centimetr značíme </a:t>
            </a:r>
            <a:r>
              <a:rPr lang="cs-CZ" b="1" dirty="0" smtClean="0">
                <a:solidFill>
                  <a:srgbClr val="FF0000"/>
                </a:solidFill>
              </a:rPr>
              <a:t>1 cm</a:t>
            </a:r>
          </a:p>
          <a:p>
            <a:pPr algn="ctr"/>
            <a:endParaRPr lang="cs-CZ" b="1" dirty="0" smtClean="0">
              <a:solidFill>
                <a:srgbClr val="FF0000"/>
              </a:solidFill>
            </a:endParaRPr>
          </a:p>
          <a:p>
            <a:pPr algn="ctr"/>
            <a:r>
              <a:rPr lang="cs-CZ" i="1" dirty="0" smtClean="0">
                <a:solidFill>
                  <a:srgbClr val="FF0000"/>
                </a:solidFill>
              </a:rPr>
              <a:t>1 m = 100 cm		1 dm = 10 cm</a:t>
            </a:r>
          </a:p>
          <a:p>
            <a:pPr algn="ctr"/>
            <a:r>
              <a:rPr lang="cs-CZ" i="1" dirty="0" smtClean="0">
                <a:solidFill>
                  <a:srgbClr val="FF0000"/>
                </a:solidFill>
              </a:rPr>
              <a:t>100 cm = 1 m		10 cm = 1 dm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200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Změř úsečky a zapiš jejich délky v </a:t>
            </a:r>
            <a:r>
              <a:rPr lang="cs-CZ" sz="2000" b="1" dirty="0" smtClean="0"/>
              <a:t>milimetrech</a:t>
            </a:r>
            <a:r>
              <a:rPr lang="cs-CZ" sz="2000" b="1" dirty="0" smtClean="0"/>
              <a:t>. 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C</a:t>
            </a: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                                                                                                                                                                                              b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                                                                                                                                                                  d</a:t>
            </a:r>
          </a:p>
          <a:p>
            <a:pPr marL="0" indent="0">
              <a:buNone/>
            </a:pPr>
            <a:r>
              <a:rPr lang="cs-CZ" sz="1200" dirty="0" smtClean="0"/>
              <a:t>                                  </a:t>
            </a:r>
          </a:p>
          <a:p>
            <a:pPr marL="0" indent="0">
              <a:buNone/>
            </a:pPr>
            <a:r>
              <a:rPr lang="cs-CZ" sz="1200" dirty="0" smtClean="0"/>
              <a:t>                                       e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                          </a:t>
            </a: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                  </a:t>
            </a:r>
            <a:endParaRPr lang="cs-CZ" sz="12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2708920"/>
            <a:ext cx="914400" cy="9144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259632" y="270892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74032" y="362332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03848" y="2852936"/>
            <a:ext cx="32403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622304" y="3405572"/>
            <a:ext cx="1512168" cy="7920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174032" y="1628800"/>
            <a:ext cx="2448272" cy="10801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21723" y="1484784"/>
            <a:ext cx="2232248" cy="9361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7413265" y="3166120"/>
            <a:ext cx="72008" cy="12709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092280" y="4298612"/>
            <a:ext cx="2311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4806444"/>
            <a:ext cx="6991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 ________	b = ________	c = ________	d = ________</a:t>
            </a:r>
          </a:p>
          <a:p>
            <a:endParaRPr lang="cs-CZ" dirty="0"/>
          </a:p>
          <a:p>
            <a:r>
              <a:rPr lang="cs-CZ" dirty="0" smtClean="0"/>
              <a:t>e = ________ 	f = 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05868" y="3461390"/>
            <a:ext cx="258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a</a:t>
            </a:r>
            <a:endParaRPr lang="cs-CZ" sz="12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259632" y="270892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82425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863761" y="692696"/>
            <a:ext cx="53103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ea typeface="+mj-ea"/>
                <a:cs typeface="+mj-cs"/>
              </a:rPr>
              <a:t>Změř </a:t>
            </a:r>
            <a:r>
              <a:rPr lang="cs-CZ" sz="2000" b="1" dirty="0" smtClean="0">
                <a:solidFill>
                  <a:prstClr val="black"/>
                </a:solidFill>
                <a:ea typeface="+mj-ea"/>
                <a:cs typeface="+mj-cs"/>
              </a:rPr>
              <a:t>úsečky jednotlivých obrazců </a:t>
            </a:r>
            <a:r>
              <a:rPr lang="cs-CZ" sz="2000" b="1" dirty="0">
                <a:solidFill>
                  <a:prstClr val="black"/>
                </a:solidFill>
                <a:ea typeface="+mj-ea"/>
                <a:cs typeface="+mj-cs"/>
              </a:rPr>
              <a:t>a zapiš jejich délky v </a:t>
            </a:r>
            <a:r>
              <a:rPr lang="cs-CZ" sz="2000" b="1" dirty="0" smtClean="0">
                <a:solidFill>
                  <a:prstClr val="black"/>
                </a:solidFill>
                <a:ea typeface="+mj-ea"/>
                <a:cs typeface="+mj-cs"/>
              </a:rPr>
              <a:t>milimetrech</a:t>
            </a:r>
            <a:r>
              <a:rPr lang="cs-CZ" sz="2000" b="1" dirty="0">
                <a:solidFill>
                  <a:prstClr val="black"/>
                </a:solidFill>
                <a:ea typeface="+mj-ea"/>
                <a:cs typeface="+mj-cs"/>
              </a:rPr>
              <a:t>.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15616" y="1988840"/>
            <a:ext cx="1080120" cy="6480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992866" y="2782014"/>
            <a:ext cx="1098135" cy="171805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estiúhelník 10"/>
          <p:cNvSpPr/>
          <p:nvPr/>
        </p:nvSpPr>
        <p:spPr>
          <a:xfrm>
            <a:off x="3177385" y="1641639"/>
            <a:ext cx="1341544" cy="1186937"/>
          </a:xfrm>
          <a:prstGeom prst="hexagon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2" name="Lichoběžník 11"/>
          <p:cNvSpPr/>
          <p:nvPr/>
        </p:nvSpPr>
        <p:spPr>
          <a:xfrm>
            <a:off x="923434" y="3412798"/>
            <a:ext cx="1364016" cy="1096322"/>
          </a:xfrm>
          <a:prstGeom prst="trapezoid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říž 12"/>
          <p:cNvSpPr/>
          <p:nvPr/>
        </p:nvSpPr>
        <p:spPr>
          <a:xfrm>
            <a:off x="5580112" y="1888128"/>
            <a:ext cx="2232248" cy="936104"/>
          </a:xfrm>
          <a:prstGeom prst="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75797" y="236928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51053" y="2477763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09498" y="2477763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2615" y="41397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48075" y="41397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0" name="Kosoúhelník 19"/>
          <p:cNvSpPr/>
          <p:nvPr/>
        </p:nvSpPr>
        <p:spPr>
          <a:xfrm>
            <a:off x="6012160" y="3412798"/>
            <a:ext cx="1656184" cy="726990"/>
          </a:xfrm>
          <a:prstGeom prst="parallelogram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721712" y="377045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4896" y="4869160"/>
            <a:ext cx="75272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____________________________________________________________</a:t>
            </a:r>
          </a:p>
          <a:p>
            <a:r>
              <a:rPr lang="cs-CZ" dirty="0" smtClean="0"/>
              <a:t>b) ____________________________________________________________</a:t>
            </a:r>
          </a:p>
          <a:p>
            <a:r>
              <a:rPr lang="cs-CZ" dirty="0" smtClean="0"/>
              <a:t>c) ____________________________________________________________</a:t>
            </a:r>
          </a:p>
          <a:p>
            <a:r>
              <a:rPr lang="cs-CZ" dirty="0" smtClean="0"/>
              <a:t>d) ____________________________________________________________</a:t>
            </a:r>
          </a:p>
          <a:p>
            <a:r>
              <a:rPr lang="cs-CZ" dirty="0" smtClean="0"/>
              <a:t>f) 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6389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114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Základní jednotka je 1metr.</vt:lpstr>
      <vt:lpstr>Rozdělíme-li 1 metr na 100 stejných částí, dostaneme 100 centimetrů.</vt:lpstr>
      <vt:lpstr>Změř úsečky a zapiš jejich délky v milimetrech. 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VY_32_INOVACE_M.2.4</dc:title>
  <dc:creator>0ZR4</dc:creator>
  <cp:lastModifiedBy>Škola</cp:lastModifiedBy>
  <cp:revision>21</cp:revision>
  <dcterms:created xsi:type="dcterms:W3CDTF">2011-12-28T14:02:53Z</dcterms:created>
  <dcterms:modified xsi:type="dcterms:W3CDTF">2013-06-06T12:23:33Z</dcterms:modified>
</cp:coreProperties>
</file>