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estovn%C3%AD_ruch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karska-beach.jpg" TargetMode="External"/><Relationship Id="rId2" Type="http://schemas.openxmlformats.org/officeDocument/2006/relationships/hyperlink" Target="http://cs.wikipedia.org/wiki/Soubor:Touristenmassen_auf_der_Karlsbr%C3%BCck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erlin_Olympiastadion_nach_Umbau.jpg" TargetMode="External"/><Relationship Id="rId5" Type="http://schemas.openxmlformats.org/officeDocument/2006/relationships/hyperlink" Target="http://cs.wikipedia.org/wiki/Soubor:Janky-Lanovka.jpg" TargetMode="External"/><Relationship Id="rId4" Type="http://schemas.openxmlformats.org/officeDocument/2006/relationships/hyperlink" Target="http://upload.wikimedia.org/wikipedia/commons/0/01/Ski_resorts_in_the_world-1-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     Jan KOHOUTEK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Socioekonomická a regionální geografie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</a:t>
            </a:r>
            <a:r>
              <a:rPr lang="cs-CZ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Cestovní ruch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JK_REG_GEO_03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11.9.2012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3. ročník – DUM –  seznamuje žáky s problematikou cestovního ruchu, jeho rozdělením a předpoklady k jeho rozvoji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</a:t>
            </a:r>
          </a:p>
        </p:txBody>
      </p:sp>
    </p:spTree>
    <p:extLst>
      <p:ext uri="{BB962C8B-B14F-4D97-AF65-F5344CB8AC3E}">
        <p14:creationId xmlns:p14="http://schemas.microsoft.com/office/powerpoint/2010/main" val="2422065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Cestovní ruch	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3000"/>
            <a:ext cx="8382000" cy="5330952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Souhrn přechodných pobytů osob (turistů) v cílových oblastech (destinacích) a souhrn služeb, které jejich cestování a pobyty organizují a podporují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Tvoří významnou část hospodářství, zejména v některých zemích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Světové organizace cestovního ruchu (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Tourism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UNWTO) jen mezinárodní cestovní ruch tvoří asi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až 30 % všech světových služeb a zaměstnává přes 100 milionů osob</a:t>
            </a:r>
            <a:endParaRPr lang="cs-CZ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3076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Cestovní ruch	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914400"/>
            <a:ext cx="8610600" cy="5943600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Klient služeb cestovního ruchu se nazývá turista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pobývá nejméně 24 hodin a nejvýše jeden rok mimo svůj obvyklý domov, nemá z této destinace příjem a neruší své právní vztahy s domovem, kam se nakonec vrací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Cestovní ruch zahrnuje množství služeb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například dopravních, informačních, stravovacích a ubytovacích, ale také průvodcovských, zábavních, kulturních, pojišťovacích…..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 cestovního ruchu také jedním z největších zaměstnavatelů a poskytuje jak zaměstnání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trvalá,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tak také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sezónní a příležitostná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vysloveně turistické země, jako je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Španělsko, Řecko, Chorvatsko, Bulharsko, Egypt, Turecko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Thajsko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cestovní ruch důležitou částí jejich národního hospodářství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7052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Makarska-bea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3058" y="152400"/>
            <a:ext cx="6266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Turistika </a:t>
            </a:r>
            <a:r>
              <a:rPr lang="pl-P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Makarské </a:t>
            </a: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riviéře (Chorvatsko)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9844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1596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CR - rozdělení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0600"/>
            <a:ext cx="8001000" cy="563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přínosu pro národní hospodářství rozdělujeme:</a:t>
            </a:r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Aktivní cestovní ruch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(návštěva země zahraničními turisty)</a:t>
            </a:r>
          </a:p>
          <a:p>
            <a:r>
              <a:rPr lang="cs-CZ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Pasivní cestovní ruch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(domácí turisté ze své země)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stát význam zejména aktivní CR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příjmová složka státní bilance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Pasivní CR – prostředky utracené občany domácího státu v zahraničí – záporná položka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Rozdílný podíl kontinentů (nejvíce Evropa – 33%)</a:t>
            </a:r>
            <a:endParaRPr lang="cs-CZ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134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467600" cy="563562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PŘEPOKLADY CR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1295400"/>
            <a:ext cx="8610600" cy="5334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Selektivní předpoklady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(kdo se CR účastní):</a:t>
            </a:r>
          </a:p>
          <a:p>
            <a:pPr marL="624078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Urbanizační předpoklady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typická aktivita městského obyvatelstva – touha vymanit se z městského prostředí</a:t>
            </a:r>
          </a:p>
          <a:p>
            <a:pPr marL="624078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4078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Demografické předpoklady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důležitá hustota obyvatelstva – vzrůstá s hustotou</a:t>
            </a:r>
          </a:p>
          <a:p>
            <a:pPr marL="624078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4078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Sociální předpoklady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ekonomická aktivita – hlavně zaměstnaní obyvatelé – načerpání nových sil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45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PŘEDPOKLADY CR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71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Lokalizační předpoklady</a:t>
            </a: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(schopnost krajiny poskytovat vhodné podmínky pro různé formy cestovního ruchu)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4078" indent="-514350">
              <a:buFont typeface="+mj-lt"/>
              <a:buAutoNum type="arabicPeriod"/>
            </a:pP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Přírodní podmínky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reliéf zem. povrchu, podnebí, vodstvo, parky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4078" indent="-514350">
              <a:buFont typeface="+mj-lt"/>
              <a:buAutoNum type="arabicPeriod"/>
            </a:pP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Kulturně-historické podmínky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kulturní památky, historické stavby, muzea, technická díla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266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Touristenmassen auf der Karlsbrüc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2400" y="152400"/>
            <a:ext cx="46682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 turistů na Karlově mostě v Praze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507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upload.wikimedia.org/wikipedia/commons/0/01/Ski_resorts_in_the_world-1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47800" y="6396333"/>
            <a:ext cx="39801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Lyžařská střediska ve světě</a:t>
            </a:r>
          </a:p>
        </p:txBody>
      </p:sp>
    </p:spTree>
    <p:extLst>
      <p:ext uri="{BB962C8B-B14F-4D97-AF65-F5344CB8AC3E}">
        <p14:creationId xmlns:p14="http://schemas.microsoft.com/office/powerpoint/2010/main" val="252995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PŘEDPOKLADY CR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Realizační předpoklady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(umožňují uskutečnit nároky účastníků CR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4078" indent="-514350">
              <a:buFont typeface="+mj-lt"/>
              <a:buAutoNum type="arabicPeriod"/>
            </a:pP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Komunikační dostupnost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časová dostupnost, spojení</a:t>
            </a:r>
          </a:p>
          <a:p>
            <a:pPr marL="624078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24078" indent="-514350">
              <a:buFont typeface="+mj-lt"/>
              <a:buAutoNum type="arabicPeriod"/>
            </a:pP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Materiálně technická základna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ubytovací, stravovací zařízení, doplňková zařízení, zdravotnická zařízení……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074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Janky-Lanov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-31129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24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Materiálně technická základna </a:t>
            </a:r>
            <a:r>
              <a:rPr lang="cs-CZ" sz="2400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LANOVKA Jánské lázně – Černá hora</a:t>
            </a:r>
            <a:endParaRPr lang="cs-CZ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37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Cestovní ruch	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nejoblíbenější cíle rekreačních turistů patří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létě mořské pobřeží a v zimě vysoké hory</a:t>
            </a:r>
          </a:p>
          <a:p>
            <a:endParaRPr lang="cs-CZ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Poznávací turismus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nejvíce přitahují oblasti bohaté na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historické, umělecké a kulturní památky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(Francie, Itálie, Řecko), přírodní rezervace, bohatý kulturní život a ovšem i mimořádné světové výstavy, festivaly, lidový folklor a podobně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Významnou složku tvoří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sportovní turismus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zahrnující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olympiády, mistrovství, turnaje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atd.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397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Berlin Olympiastadion nach Umba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1672" y="6273225"/>
            <a:ext cx="9110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Sportovní stadiony slouží sportovnímu turismu</a:t>
            </a: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850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552762"/>
              </p:ext>
            </p:extLst>
          </p:nvPr>
        </p:nvGraphicFramePr>
        <p:xfrm>
          <a:off x="0" y="0"/>
          <a:ext cx="9144000" cy="6858003"/>
        </p:xfrm>
        <a:graphic>
          <a:graphicData uri="http://schemas.openxmlformats.org/drawingml/2006/table">
            <a:tbl>
              <a:tblPr/>
              <a:tblGrid>
                <a:gridCol w="859692"/>
                <a:gridCol w="1400117"/>
                <a:gridCol w="1726037"/>
                <a:gridCol w="1719385"/>
                <a:gridCol w="1875693"/>
                <a:gridCol w="1563076"/>
              </a:tblGrid>
              <a:tr h="691114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Pořadí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Země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Region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Příezdy</a:t>
                      </a:r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/>
                      </a:r>
                      <a:b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(2009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) mil.</a:t>
                      </a:r>
                      <a:endParaRPr lang="cs-CZ" sz="1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Příjezdy</a:t>
                      </a:r>
                      <a:b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(2008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) mil.</a:t>
                      </a:r>
                      <a:endParaRPr lang="cs-CZ" sz="1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Příjezdy</a:t>
                      </a:r>
                      <a:b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(2007</a:t>
                      </a:r>
                      <a:r>
                        <a:rPr lang="cs-CZ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) mil.</a:t>
                      </a:r>
                      <a:endParaRPr lang="cs-CZ" sz="1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Francie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74.2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79.2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80.9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Spojené státy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err="1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Sev</a:t>
                      </a:r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. Amerika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54.9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57.9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56.0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Španělsko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52.2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57.2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58.7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Čína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Asie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50.9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53.0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54.7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Itálie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43.2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42.7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43.7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1114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Spojené království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28.0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30.1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30.9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Turecko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25.5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22.2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Německo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24.2 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24.9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24.4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Malajsie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Asie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23.6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22.1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21.0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629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10.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Mexiko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err="1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Sev</a:t>
                      </a:r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. Amerika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21.5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22.6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21.4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1114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36.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Česká republika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??</a:t>
                      </a: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6.6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6.7</a:t>
                      </a:r>
                      <a:endParaRPr lang="cs-CZ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1504" marR="31504" marT="15752" marB="1575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5" name="Picture 1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26" name="Picture 2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27" name="Picture 3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28" name="Picture 4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29" name="Picture 5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30" name="Picture 6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31" name="Picture 7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1032" name="Picture 8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793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078358"/>
              </p:ext>
            </p:extLst>
          </p:nvPr>
        </p:nvGraphicFramePr>
        <p:xfrm>
          <a:off x="76200" y="-1"/>
          <a:ext cx="9067798" cy="6858000"/>
        </p:xfrm>
        <a:graphic>
          <a:graphicData uri="http://schemas.openxmlformats.org/drawingml/2006/table">
            <a:tbl>
              <a:tblPr/>
              <a:tblGrid>
                <a:gridCol w="1143000"/>
                <a:gridCol w="1828800"/>
                <a:gridCol w="1371600"/>
                <a:gridCol w="1524000"/>
                <a:gridCol w="1371600"/>
                <a:gridCol w="1828798"/>
              </a:tblGrid>
              <a:tr h="849086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Pořadí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Země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Region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Příjem</a:t>
                      </a:r>
                      <a:b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(2009</a:t>
                      </a:r>
                      <a:r>
                        <a:rPr lang="cs-CZ" sz="14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cs-CZ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Příjem</a:t>
                      </a:r>
                      <a:b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(2008</a:t>
                      </a:r>
                      <a:r>
                        <a:rPr lang="cs-CZ" sz="14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cs-CZ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Příjem</a:t>
                      </a:r>
                      <a:b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4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(2007</a:t>
                      </a:r>
                      <a:r>
                        <a:rPr lang="cs-CZ" sz="14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cs-CZ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3142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Spojené státy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err="1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Sev</a:t>
                      </a:r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. Amerika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$94.2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$110.1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$97.1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Španělsko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$53.2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$61.6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$57.6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Francie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$48.7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$55.6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$54.3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Itálie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$40.2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$45.7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$42.7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Čína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Asie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$39.7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$40.8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$37.2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Německo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$34.7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$40.0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$36.0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49086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Spojené království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$30.1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$36.0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$38.6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Austrálie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Oceánie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$25.6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$24.8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$22.3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Turecko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$21.3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$22.0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$18.5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10.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Rakousko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---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$21.8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$18.9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49086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32.</a:t>
                      </a:r>
                      <a:endParaRPr lang="cs-CZ" sz="14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Česká republika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---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$7.7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$6.6 mld.</a:t>
                      </a:r>
                    </a:p>
                  </a:txBody>
                  <a:tcPr marL="35339" marR="35339" marT="17670" marB="1767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8673" name="Picture 1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28674" name="Picture 2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28675" name="Picture 3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28676" name="Picture 4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28677" name="Picture 5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28678" name="Picture 6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  <p:pic>
        <p:nvPicPr>
          <p:cNvPr id="28679" name="Picture 7" descr="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300" cy="133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261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Cestovní ruch	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563880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význam pro využití cestovním ruchem mají dva podnební pásy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mírný a subtropický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ostatních podnebných pásech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klimatické hodnoty pro masový cestovní ruch a dlouhodobější pobyt 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nevhodné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kvůli extrémně vysokým teplotám, přílišné vlhkosti vzduchu nebo naopak velkému suchu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Klimatické poměry se uplatňují v rozhodující míře na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sezónnosti</a:t>
            </a:r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časový průběh realizace cestovního ruchu</a:t>
            </a:r>
            <a:endParaRPr lang="cs-CZ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942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/>
            <a:r>
              <a:rPr lang="cs-CZ" sz="4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/>
          <a:lstStyle/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576" indent="0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cs.wikipedia.org/wiki/Cestovn%C3%AD_ruch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02780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334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LACZAY, </a:t>
            </a: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Björn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1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[cit. 11.9.2012]. Dostupný na WWW: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cs.wikipedia.org/wiki/Soubor:Touristenmassen_auf_der_Karlsbr%C3%BCcke.jpg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THEALX. </a:t>
            </a:r>
            <a:r>
              <a:rPr lang="cs-CZ" sz="1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[cit. 11.9.2012]. Dostupný na WWW: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cs.wikipedia.org/wiki/Soubor:Makarska-beach.jpg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TACHIBOMBO07. </a:t>
            </a:r>
            <a:r>
              <a:rPr lang="cs-CZ" sz="1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[cit. 11.9.2012]. Dostupný na WWW: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http://upload.wikimedia.org/wikipedia/commons/0/01/Ski_resorts_in_the_world-1-.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png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GROH, Honza. </a:t>
            </a:r>
            <a:r>
              <a:rPr lang="cs-CZ" sz="1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[cit. 11.9.2012]. Dostupný na WWW: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cs.wikipedia.org/wiki/Soubor:Janky-Lanovka.jpg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SCHACHNER, Sandro. </a:t>
            </a:r>
            <a:r>
              <a:rPr lang="cs-CZ" sz="18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[cit.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11.9.2012].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Dostupný na WWW: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http://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cs.wikipedia.org/wiki/Soubor:Berlin_Olympiastadion_nach_Umbau.jpg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1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02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</TotalTime>
  <Words>953</Words>
  <Application>Microsoft Office PowerPoint</Application>
  <PresentationFormat>Předvádění na obrazovce (4:3)</PresentationFormat>
  <Paragraphs>233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Exekutivní</vt:lpstr>
      <vt:lpstr>Prezentace aplikace PowerPoint</vt:lpstr>
      <vt:lpstr>Cestovní ruch </vt:lpstr>
      <vt:lpstr>Cestovní ruch </vt:lpstr>
      <vt:lpstr>Prezentace aplikace PowerPoint</vt:lpstr>
      <vt:lpstr>CR - rozdělení</vt:lpstr>
      <vt:lpstr>PŘEPOKLADY CR</vt:lpstr>
      <vt:lpstr>PŘEDPOKLADY CR</vt:lpstr>
      <vt:lpstr>Prezentace aplikace PowerPoint</vt:lpstr>
      <vt:lpstr>Prezentace aplikace PowerPoint</vt:lpstr>
      <vt:lpstr>PŘEDPOKLADY CR</vt:lpstr>
      <vt:lpstr>Prezentace aplikace PowerPoint</vt:lpstr>
      <vt:lpstr>Cestovní ruch </vt:lpstr>
      <vt:lpstr>Prezentace aplikace PowerPoint</vt:lpstr>
      <vt:lpstr>Prezentace aplikace PowerPoint</vt:lpstr>
      <vt:lpstr>Prezentace aplikace PowerPoint</vt:lpstr>
      <vt:lpstr>Cestovní ruch 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7</cp:revision>
  <dcterms:created xsi:type="dcterms:W3CDTF">2013-05-03T20:39:52Z</dcterms:created>
  <dcterms:modified xsi:type="dcterms:W3CDTF">2013-05-18T14:49:22Z</dcterms:modified>
</cp:coreProperties>
</file>