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d/d0/Flag_of_UNESCO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UNESCO_Headquarters_in_Paris_from_Flickr_81486733.jp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d/d0/Flag_of_UNESCO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d/d0/Flag_of_UNESCO.sv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d/d0/Flag_of_UNESCO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2/2b/Total_WHS.pn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1/17/Cultural_WHS.pn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5/5f/Natural_WHS.pn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Unesco" TargetMode="External"/><Relationship Id="rId2" Type="http://schemas.openxmlformats.org/officeDocument/2006/relationships/hyperlink" Target="http://cs.wikipedia.org/wiki/Sv%C4%9Btov%C3%A9_d%C4%9Bdictv%C3%AD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NESCO_Headquarters_in_Paris_from_Flickr_81486733.jpg" TargetMode="External"/><Relationship Id="rId7" Type="http://schemas.openxmlformats.org/officeDocument/2006/relationships/hyperlink" Target="http://cs.wikipedia.org/wiki/Soubor:Natural_WHS.png" TargetMode="External"/><Relationship Id="rId2" Type="http://schemas.openxmlformats.org/officeDocument/2006/relationships/hyperlink" Target="http://cs.wikipedia.org/wiki/Soubor:Flag_of_UNESCO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ultural_WHS.png" TargetMode="External"/><Relationship Id="rId5" Type="http://schemas.openxmlformats.org/officeDocument/2006/relationships/hyperlink" Target="http://cs.wikipedia.org/wiki/Soubor:Europe_-_density_of_UNESCO_sites.png" TargetMode="External"/><Relationship Id="rId4" Type="http://schemas.openxmlformats.org/officeDocument/2006/relationships/hyperlink" Target="http://cs.wikipedia.org/wiki/Soubor:Total_WH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878497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UNESCO – světové dědictví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5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JK_REG_GEO_05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.10.2012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3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ročník – DUM – obsahuje informace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organizaci UNESCO a světovém dědictví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</a:t>
            </a:r>
          </a:p>
        </p:txBody>
      </p:sp>
    </p:spTree>
    <p:extLst>
      <p:ext uri="{BB962C8B-B14F-4D97-AF65-F5344CB8AC3E}">
        <p14:creationId xmlns:p14="http://schemas.microsoft.com/office/powerpoint/2010/main" val="1866015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873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14400"/>
            <a:ext cx="5486400" cy="5791200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Organizace OSN pro výchovu, vědu a kulturu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(anglicky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United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Nations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Educational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Scientific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Cultural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Organization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UNESCO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je jedna ze 14 mezistátních odborných organizací (agentur) OSN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Československo patřilo k zakládajícím členům UNESCO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zprostředkování styku mezi národními institucemi a odborníky má Česká republika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Českou komisi pro UNESCO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má také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Stálou misi při UNESCO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5538" name="Picture 2" descr="Soubor:Flag of UNESCO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48400" y="0"/>
            <a:ext cx="2362200" cy="1573816"/>
          </a:xfrm>
          <a:prstGeom prst="rect">
            <a:avLst/>
          </a:prstGeom>
          <a:noFill/>
        </p:spPr>
      </p:pic>
      <p:pic>
        <p:nvPicPr>
          <p:cNvPr id="65540" name="Picture 4" descr="http://upload.wikimedia.org/wikipedia/commons/thumb/7/78/UNESCO_Headquarters_in_Paris_from_Flickr_81486733.jpg/275px-UNESCO_Headquarters_in_Paris_from_Flickr_8148673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10200" y="2057400"/>
            <a:ext cx="3581400" cy="3810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486400" y="5943600"/>
            <a:ext cx="2611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Sídlo Unesco v Paříži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1120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Světové dědictví - UNESCO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14400"/>
            <a:ext cx="8610600" cy="57912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nejrůznější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a přírodní památky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celém světě, které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byly pro svou unikátnost vybrány organizací  UNESCO a přijaty na tzv. „seznam světového dědictví“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tomto seznamu se nacházejí nejrůznější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budovy, hory, jezera, národní parky i celá města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Úmluvy o ochraně světového kulturního a přírodního dědictví z roku 1975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smluvní státy, na jejichž území se dané památky nachází, zavázány jejich ochranou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2010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bylo na seznamu světového dědictví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911 položek</a:t>
            </a:r>
          </a:p>
          <a:p>
            <a:endParaRPr lang="cs-CZ" b="1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toho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704 položek kulturního dědictví, 180 přírodního a 27 smíšeného ve 148 státech světa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má na tomto seznamu celkem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památek hmotných a jednu nehmotnou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760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i="1" dirty="0" smtClean="0">
                <a:solidFill>
                  <a:srgbClr val="C00000"/>
                </a:solidFill>
              </a:rPr>
              <a:t>Přírodní dědictví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90600"/>
            <a:ext cx="8153400" cy="5715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</a:t>
            </a:r>
            <a:r>
              <a:rPr lang="cs-CZ" b="1" i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dědictví</a:t>
            </a:r>
            <a: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jsou považovány:</a:t>
            </a: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jevy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tvořené fyzickými a biologickými útvary nebo skupinami takovýchto útvarů, jež mají výjimečnou světovou hodnotu z estetického či vědeckého hlediska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geologické a fyziografické útvary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přesně vymezené oblasti, které tvoří místo přirozeného výskytu ohrožených druhů zvířat a rostlin výjimečné světové hodnoty z hlediska vědy či péče o zachování přírody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lokality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či přesně vymezené přírodní oblasti světové hodnoty z hlediska vědy, péče o zachování přírody nebo přírodní krásy</a:t>
            </a:r>
          </a:p>
          <a:p>
            <a:endParaRPr lang="cs-CZ" dirty="0"/>
          </a:p>
        </p:txBody>
      </p:sp>
      <p:pic>
        <p:nvPicPr>
          <p:cNvPr id="4" name="Picture 2" descr="Soubor:Flag of UNESCO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200" y="0"/>
            <a:ext cx="1828800" cy="12184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57296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Kulturní dědictví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4800" y="1066800"/>
            <a:ext cx="8382000" cy="55626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Památníky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- architektonická díla,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monumentálního sochařství a malířství, prvky či struktury archeologické povahy, nápisy, jeskynní obydlí a kombinace prvků, jež mají výjimečnou světovou hodnotu z hlediska dějin, umění či vědy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Skupiny budov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skupiny oddělených či spojených budov, které mají z důvodu své architektury, stejnorodosti či umístění v krajině výjimečnou světovou hodnotu z hlediska dějin, umění či vědy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Lokality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výtvory člověka či kombinovaná díla přírody a člověka a oblasti zahrnující místa archeologických nálezů mající výjimečnou světovou hodnotu z dějinného, estetického, etnologického či antropologického hlediska</a:t>
            </a:r>
          </a:p>
          <a:p>
            <a:endParaRPr lang="cs-CZ" dirty="0"/>
          </a:p>
        </p:txBody>
      </p:sp>
      <p:pic>
        <p:nvPicPr>
          <p:cNvPr id="4" name="Picture 2" descr="Soubor:Flag of UNESCO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200" y="0"/>
            <a:ext cx="1828800" cy="12184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16579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380619"/>
            <a:ext cx="7467600" cy="457199"/>
          </a:xfrm>
        </p:spPr>
        <p:txBody>
          <a:bodyPr>
            <a:noAutofit/>
          </a:bodyPr>
          <a:lstStyle/>
          <a:p>
            <a:r>
              <a:rPr lang="cs-CZ" sz="3600" b="1" i="1" dirty="0" smtClean="0">
                <a:solidFill>
                  <a:srgbClr val="002060"/>
                </a:solidFill>
              </a:rPr>
              <a:t/>
            </a:r>
            <a:br>
              <a:rPr lang="cs-CZ" sz="3600" b="1" i="1" dirty="0" smtClean="0">
                <a:solidFill>
                  <a:srgbClr val="002060"/>
                </a:solidFill>
              </a:rPr>
            </a:br>
            <a:r>
              <a:rPr lang="cs-CZ" sz="3600" b="1" i="1" dirty="0" smtClean="0">
                <a:solidFill>
                  <a:srgbClr val="002060"/>
                </a:solidFill>
              </a:rPr>
              <a:t>Smluvní státy a jejich závazky</a:t>
            </a:r>
            <a:endParaRPr lang="cs-CZ" sz="3600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9200"/>
            <a:ext cx="8305800" cy="56388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přijetí všeobecné politiky zaměřené na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posílení úlohy kulturního a přírodního dědictví v životě společenství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začlenění ochrany tohoto dědictví do komplexních plánovacích programů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rozvinutí vědeckých a technických studií a výzkumu a o vypracování metod práce, se kterými bude stát schopen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působit proti nebezpečím, která ohrožují jeho kulturní nebo národní dědictví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přijetí odpovídajících právních, vědeckých, technických, administrativních a finančních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opatření potřebných pro označení, ochranu, zachování, prezentování a obnovu tohoto dědictví</a:t>
            </a:r>
          </a:p>
          <a:p>
            <a:endParaRPr lang="cs-CZ" dirty="0"/>
          </a:p>
        </p:txBody>
      </p:sp>
      <p:pic>
        <p:nvPicPr>
          <p:cNvPr id="4" name="Picture 2" descr="Soubor:Flag of UNESCO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200" y="0"/>
            <a:ext cx="1828800" cy="12184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52626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Soubor:Total WH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6138741"/>
            <a:ext cx="8915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zobrazující počet památek světového dědictví v jednotlivých státech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886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 descr="Soubor:Cultural WH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78634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971800" y="6334780"/>
            <a:ext cx="53094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Rozšíření kulturních památek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75451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2" descr="Soubor:Natural WH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78634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971800" y="6096000"/>
            <a:ext cx="51122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Rozšíření přírodních památek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4364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296"/>
            <a:ext cx="8229600" cy="762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UNESCO - kritéria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764704"/>
            <a:ext cx="8839200" cy="609329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Památky zařazené na Seznam světového dědictví musí splňovat alespoň jedno z 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kritérií</a:t>
            </a: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která byla stanovena organizací 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UNESCO</a:t>
            </a:r>
          </a:p>
          <a:p>
            <a:pPr marL="0" indent="0">
              <a:buNone/>
            </a:pPr>
            <a:r>
              <a:rPr lang="cs-CZ" b="1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</a:t>
            </a:r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dědictví</a:t>
            </a:r>
          </a:p>
          <a:p>
            <a:endParaRPr lang="cs-CZ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mistrovským dílem tvůrčího talentu člověka</a:t>
            </a:r>
            <a:b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představuje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významný mezník v hodnotách člověka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 určité době nebo kulturním období) ve vývoji v architektuře, technice, umění či urbanismu</a:t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jedinečným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důkazem o existující nebo už vymizelé civilizaci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tradici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skvělou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ukázkou stavby, architektonického nebo technologického souboru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dokumentující jednu nebo více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významných etap v historii lidstva</a:t>
            </a:r>
            <a:b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skvělou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ukázkou určitého způsobu osidlování nebo způsobu využití půdy či moře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typického pro nějakou kulturu, zejména tam, kde hrozí poškození vnějšími či vnitřními vlivy, jejichž dopad by byl nevratný</a:t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125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r>
              <a:rPr lang="cs-CZ" b="1" dirty="0">
                <a:solidFill>
                  <a:srgbClr val="0070C0"/>
                </a:solidFill>
              </a:rPr>
              <a:t>UNESCO - kritéria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5626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</a:t>
            </a:r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dědictví</a:t>
            </a:r>
            <a:endParaRPr lang="cs-CZ" b="1" u="sng" baseline="30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unikátní přírodní fenomén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 oblasti výjimečné přírodní krásy a estetického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významu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skvělou ukázkou dokumentující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 fáze přírodního vývoje Země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včetně dokladů o lidské evoluci, ukázkou významných právě probíhajících geologických procesů, případně je významným geomorfologickým či fyziografickým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útvarem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skvělou ukázkou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probíhajících ekologických a biologických procesů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rámci evoluce a vývoje pozemních, sladkovodních, pobřežních či mořských ekosystémů a společenstev rostlin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živočichů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nejdůležitější a nejvýznamnější přírodní biotopy klíčové pro zachování místní biologické rozmanitosti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včetně takových biotopů, kde se nachází ohrožené druhy rostlin a živočichů výjimečné světové hodnoty z hlediska vědy a ochrany přírody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812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rope - density of UNESCO sit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46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553803" y="27001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zobrazující koncentraci památek UNESCO v jednotlivých evropských zemích. Čísla v rámečku udávají kolik tisíc km</a:t>
            </a:r>
            <a:r>
              <a:rPr lang="cs-CZ" sz="2000" b="1" baseline="30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připadá na 1 památku UNESCO v daném státě. Červená - nejvyšší hustota, světle modrá - nejnižší hustota</a:t>
            </a:r>
          </a:p>
        </p:txBody>
      </p:sp>
    </p:spTree>
    <p:extLst>
      <p:ext uri="{BB962C8B-B14F-4D97-AF65-F5344CB8AC3E}">
        <p14:creationId xmlns:p14="http://schemas.microsoft.com/office/powerpoint/2010/main" val="1544664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40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2000" u="sng" dirty="0"/>
              <a:t>Literatura:</a:t>
            </a:r>
          </a:p>
          <a:p>
            <a:pPr marL="36576" indent="0">
              <a:buNone/>
            </a:pPr>
            <a:r>
              <a:rPr lang="cs-CZ" sz="2000" dirty="0" err="1"/>
              <a:t>Kašparovský</a:t>
            </a:r>
            <a:r>
              <a:rPr lang="cs-CZ" sz="2000" dirty="0"/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2000" dirty="0"/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2000" dirty="0"/>
          </a:p>
          <a:p>
            <a:pPr marL="36576" indent="0">
              <a:buNone/>
            </a:pPr>
            <a:r>
              <a:rPr lang="cs-CZ" sz="2000" u="sng" dirty="0"/>
              <a:t>Internetové zdroje:</a:t>
            </a:r>
          </a:p>
          <a:p>
            <a:pPr marL="0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cs.wikipedia.org/wiki/Sv%C4%9Btov%C3%A9_d%C4%9Bdictv%C3%AD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3"/>
              </a:rPr>
              <a:t>http://cs.wikipedia.org/wiki/Unesco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89113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424936" cy="5616624"/>
          </a:xfrm>
        </p:spPr>
        <p:txBody>
          <a:bodyPr/>
          <a:lstStyle/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MOUAGIP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cs.wikipedia.org/wiki/Soubor:Flag_of_UNESCO.svg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FLICKR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1.10.2012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cs.wikipedia.org/wiki/Soubor:UNESCO_Headquarters_in_Paris_from_Flickr_81486733.jpg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JOEY80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1.10.2012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cs.wikipedia.org/wiki/Soubor:Total_WHS.png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PACKARE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1.10.2012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http://cs.wikipedia.org/wiki/Soubor:Europe_-_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density_of_UNESCO_sites.png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JOEY80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1.10.2012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cs.wikipedia.org/wiki/Soubor:Cultural_WHS.png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JOEY80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1.10.2012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cs.wikipedia.org/wiki/Soubor:Natural_WHS.png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1909230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30</TotalTime>
  <Words>690</Words>
  <Application>Microsoft Office PowerPoint</Application>
  <PresentationFormat>Předvádění na obrazovce (4:3)</PresentationFormat>
  <Paragraphs>89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Došky</vt:lpstr>
      <vt:lpstr>Prezentace aplikace PowerPoint</vt:lpstr>
      <vt:lpstr>UNESCO</vt:lpstr>
      <vt:lpstr>Světové dědictví - UNESCO</vt:lpstr>
      <vt:lpstr>Přírodní dědictví</vt:lpstr>
      <vt:lpstr>Kulturní dědictví</vt:lpstr>
      <vt:lpstr> Smluvní státy a jejich závazky</vt:lpstr>
      <vt:lpstr>Prezentace aplikace PowerPoint</vt:lpstr>
      <vt:lpstr>Prezentace aplikace PowerPoint</vt:lpstr>
      <vt:lpstr>Prezentace aplikace PowerPoint</vt:lpstr>
      <vt:lpstr>UNESCO - kritéria</vt:lpstr>
      <vt:lpstr>UNESCO - kritéria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11</cp:revision>
  <dcterms:created xsi:type="dcterms:W3CDTF">2013-05-03T21:53:49Z</dcterms:created>
  <dcterms:modified xsi:type="dcterms:W3CDTF">2013-05-14T21:02:11Z</dcterms:modified>
</cp:coreProperties>
</file>