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Stephenson's_Rocket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cs.wikipedia.org/wiki/Soubor:ICE_3_Oberhaider-Wald-Tunnel.jpg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cs.wikipedia.org/wiki/Soubor:Alaska_Pipeline_Closeup_Underneath.jpg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cs.wikipedia.org/wiki/Soubor:Druzhba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cs.wikipedia.org/wiki/Soubor:Cma.cgm.mozart.wmt.jpg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oprava" TargetMode="External"/><Relationship Id="rId2" Type="http://schemas.openxmlformats.org/officeDocument/2006/relationships/hyperlink" Target="http://cs.wikipedia.org/wiki/Lodn%C3%AD_doprav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Zem%C4%9B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Frankfurt_Hbf_Gleise.jpg" TargetMode="External"/><Relationship Id="rId3" Type="http://schemas.openxmlformats.org/officeDocument/2006/relationships/hyperlink" Target="http://cs.wikipedia.org/wiki/Soubor:World_vehicles_per_capita.svg" TargetMode="External"/><Relationship Id="rId7" Type="http://schemas.openxmlformats.org/officeDocument/2006/relationships/hyperlink" Target="http://cs.wikipedia.org/wiki/Soubor:Tren_a_las_nubes_cruzando_Viaducto_la_Polvorilla.jpg" TargetMode="External"/><Relationship Id="rId2" Type="http://schemas.openxmlformats.org/officeDocument/2006/relationships/hyperlink" Target="http://cs.wikipedia.org/wiki/Soubor:PresidentFirstCa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ICE_3_Oberhaider-Wald-Tunnel.jpg" TargetMode="External"/><Relationship Id="rId5" Type="http://schemas.openxmlformats.org/officeDocument/2006/relationships/hyperlink" Target="http://cs.wikipedia.org/wiki/Soubor:Stephenson's_Rocket.jpg" TargetMode="External"/><Relationship Id="rId10" Type="http://schemas.openxmlformats.org/officeDocument/2006/relationships/hyperlink" Target="http://cs.wikipedia.org/wiki/Soubor:Alaska_Pipeline_Closeup_Underneath.jpg" TargetMode="External"/><Relationship Id="rId4" Type="http://schemas.openxmlformats.org/officeDocument/2006/relationships/hyperlink" Target="http://cs.wikipedia.org/wiki/Soubor:First_Trolleybuss_of_Siemens_in_Berlin_1882.gif" TargetMode="External"/><Relationship Id="rId9" Type="http://schemas.openxmlformats.org/officeDocument/2006/relationships/hyperlink" Target="http://cs.wikipedia.org/wiki/Soubor:TA_DH_208.jpg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izhny-Novgorod-Volga-Barge-1459.jpg" TargetMode="External"/><Relationship Id="rId2" Type="http://schemas.openxmlformats.org/officeDocument/2006/relationships/hyperlink" Target="http://cs.wikipedia.org/wiki/Soubor:LKPR_sever_2003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Elbe.Anleger_Neum%C3%BChlen.wmt.jpg" TargetMode="External"/><Relationship Id="rId4" Type="http://schemas.openxmlformats.org/officeDocument/2006/relationships/hyperlink" Target="http://cs.wikipedia.org/wiki/Soubor:Cma.cgm.mozart.wm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07504" y="1628800"/>
            <a:ext cx="9036496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Gymnázium, Tanvald, Školní 305,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III/2 Inovace a zkvalitnění výuky prostřednictvím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        Jan KOHOUTEK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OBLAST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Socioekonomická a regionální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geografie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Doprava</a:t>
            </a:r>
            <a:endParaRPr lang="cs-CZ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JK_REG_GEO_06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.9.2012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             3. ročník – DUM – obsahuje informace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dopravě a jejím dělení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POKYN:</a:t>
            </a:r>
          </a:p>
        </p:txBody>
      </p:sp>
    </p:spTree>
    <p:extLst>
      <p:ext uri="{BB962C8B-B14F-4D97-AF65-F5344CB8AC3E}">
        <p14:creationId xmlns:p14="http://schemas.microsoft.com/office/powerpoint/2010/main" val="3351005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4509120"/>
            <a:ext cx="8424936" cy="20162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80728"/>
            <a:ext cx="8075240" cy="561662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Patří do služeb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FFC000"/>
                </a:solidFill>
              </a:rPr>
              <a:t>Velký význam v ekonomice</a:t>
            </a:r>
          </a:p>
          <a:p>
            <a:endParaRPr lang="cs-CZ" dirty="0" smtClean="0"/>
          </a:p>
          <a:p>
            <a:r>
              <a:rPr lang="cs-CZ" dirty="0" smtClean="0"/>
              <a:t>Propojuje jednotlivé sektory – výrobní a spotřebitelské oblasti – zajišťuje územní dělbu práce</a:t>
            </a:r>
          </a:p>
          <a:p>
            <a:endParaRPr lang="cs-CZ" dirty="0" smtClean="0"/>
          </a:p>
          <a:p>
            <a:r>
              <a:rPr lang="cs-CZ" dirty="0" smtClean="0"/>
              <a:t>Velký spotřebitel primárních energetických zdrojů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u="sng" dirty="0" smtClean="0">
                <a:solidFill>
                  <a:schemeClr val="bg1"/>
                </a:solidFill>
              </a:rPr>
              <a:t>3 základní složky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Dopravní cesty a uzly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Dopravní prostředky (auta, vlaky, letadla…)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chemeClr val="bg1"/>
                </a:solidFill>
              </a:rPr>
              <a:t>Ostatní dopravní infrastrukturu (řídící centra, čerpací stanice atd.)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Doprava - význam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" name="Picture 2" descr="Soubor:PresidentFirstC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9"/>
            <a:ext cx="8424936" cy="6274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39552" y="580526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sériově vyráběný automobil v Česku i ve střední Evropě - </a:t>
            </a:r>
            <a:r>
              <a:rPr lang="cs-CZ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Präsident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3491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i="1" u="sng" dirty="0" smtClean="0">
                <a:solidFill>
                  <a:srgbClr val="00B0F0"/>
                </a:solidFill>
              </a:rPr>
              <a:t>Základní druhy dopravy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Pevninská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Námořní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Vzdušná</a:t>
            </a:r>
          </a:p>
          <a:p>
            <a:pPr marL="514350" indent="-514350"/>
            <a:r>
              <a:rPr lang="cs-CZ" b="1" i="1" dirty="0" smtClean="0">
                <a:solidFill>
                  <a:srgbClr val="FFC000"/>
                </a:solidFill>
              </a:rPr>
              <a:t>Pevninská se dále dělí na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Silniční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Železniční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Říční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</a:t>
            </a:r>
            <a:r>
              <a:rPr lang="cs-CZ" dirty="0" smtClean="0"/>
              <a:t>otrubní</a:t>
            </a:r>
          </a:p>
          <a:p>
            <a:pPr marL="514350" indent="-514350"/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Doprava - rozdělení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3074" name="Picture 2" descr="http://upload.wikimedia.org/wikipedia/commons/6/60/First_Trolleybuss_of_Siemens_in_Berlin_188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30183"/>
            <a:ext cx="381642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144259" y="867250"/>
            <a:ext cx="37834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ejstarší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trolejbus světa, který byl v provozu v roce 1882 v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Berlíně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067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57328"/>
          </a:xfrm>
        </p:spPr>
        <p:txBody>
          <a:bodyPr>
            <a:normAutofit/>
          </a:bodyPr>
          <a:lstStyle/>
          <a:p>
            <a:r>
              <a:rPr lang="cs-CZ" b="1" i="1" u="sng" dirty="0" smtClean="0">
                <a:solidFill>
                  <a:srgbClr val="00B0F0"/>
                </a:solidFill>
              </a:rPr>
              <a:t>Sídelně-geografické</a:t>
            </a:r>
            <a:r>
              <a:rPr lang="cs-CZ" dirty="0" smtClean="0"/>
              <a:t> – sídla se spojují dopravními cestami, jejich propustnost je dána velikostí a také polohou sídel</a:t>
            </a:r>
          </a:p>
          <a:p>
            <a:endParaRPr lang="cs-CZ" dirty="0" smtClean="0"/>
          </a:p>
          <a:p>
            <a:r>
              <a:rPr lang="cs-CZ" b="1" i="1" u="sng" dirty="0" smtClean="0">
                <a:solidFill>
                  <a:srgbClr val="00B0F0"/>
                </a:solidFill>
              </a:rPr>
              <a:t>Hospodářsko-geografické podmínky </a:t>
            </a:r>
            <a:r>
              <a:rPr lang="cs-CZ" dirty="0" smtClean="0"/>
              <a:t>– limitujícími faktory jsou poloha oblasti, přírodní podmínky a tvary reliéfu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C00000"/>
                </a:solidFill>
              </a:rPr>
              <a:t>Bariéru </a:t>
            </a:r>
            <a:r>
              <a:rPr lang="cs-CZ" dirty="0" smtClean="0"/>
              <a:t>tvoří např. velká pohoří</a:t>
            </a:r>
          </a:p>
          <a:p>
            <a:r>
              <a:rPr lang="cs-CZ" dirty="0" smtClean="0"/>
              <a:t>Velké řeky, jezera – rozvoj vodní dopravy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FFC000"/>
                </a:solidFill>
              </a:rPr>
              <a:t>Činitelé ovlivňující lokalizaci dopravy</a:t>
            </a:r>
            <a:endParaRPr lang="cs-CZ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18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2952328"/>
          </a:xfrm>
        </p:spPr>
        <p:txBody>
          <a:bodyPr>
            <a:normAutofit fontScale="85000" lnSpcReduction="20000"/>
          </a:bodyPr>
          <a:lstStyle/>
          <a:p>
            <a:pPr marL="514350" indent="-514350"/>
            <a:r>
              <a:rPr lang="cs-CZ" dirty="0" smtClean="0"/>
              <a:t>Historicky nejstarší je námořní/říční a silniční</a:t>
            </a:r>
          </a:p>
          <a:p>
            <a:pPr marL="514350" indent="-514350"/>
            <a:endParaRPr lang="cs-CZ" dirty="0" smtClean="0"/>
          </a:p>
          <a:p>
            <a:pPr marL="514350" indent="-514350"/>
            <a:r>
              <a:rPr lang="cs-CZ" b="1" dirty="0" smtClean="0">
                <a:solidFill>
                  <a:schemeClr val="bg1"/>
                </a:solidFill>
              </a:rPr>
              <a:t>Vynález parní lokomotivy (1825) </a:t>
            </a:r>
            <a:r>
              <a:rPr lang="cs-CZ" dirty="0" smtClean="0"/>
              <a:t>– rozvoj železnic – železnice dominovala ještě v 1. polovině 20. </a:t>
            </a:r>
            <a:r>
              <a:rPr lang="cs-CZ" dirty="0" err="1" smtClean="0"/>
              <a:t>st</a:t>
            </a:r>
            <a:endParaRPr lang="cs-CZ" dirty="0" smtClean="0"/>
          </a:p>
          <a:p>
            <a:pPr marL="514350" indent="-514350"/>
            <a:endParaRPr lang="cs-CZ" dirty="0" smtClean="0"/>
          </a:p>
          <a:p>
            <a:pPr marL="514350" indent="-514350"/>
            <a:r>
              <a:rPr lang="cs-CZ" dirty="0" smtClean="0"/>
              <a:t>Delší vzdálenost nahrazuje letecká doprava</a:t>
            </a:r>
          </a:p>
          <a:p>
            <a:pPr marL="514350" indent="-514350"/>
            <a:endParaRPr lang="cs-CZ" dirty="0" smtClean="0"/>
          </a:p>
          <a:p>
            <a:pPr marL="514350" indent="-514350"/>
            <a:r>
              <a:rPr lang="cs-CZ" dirty="0" smtClean="0"/>
              <a:t>Kratší vzdálenosti – automobilová doprava</a:t>
            </a:r>
          </a:p>
          <a:p>
            <a:pPr marL="514350" indent="-514350"/>
            <a:endParaRPr lang="cs-CZ" dirty="0" smtClean="0"/>
          </a:p>
          <a:p>
            <a:pPr marL="514350" indent="-514350"/>
            <a:endParaRPr lang="cs-CZ" dirty="0" smtClean="0"/>
          </a:p>
          <a:p>
            <a:pPr marL="514350" indent="-514350"/>
            <a:endParaRPr lang="cs-CZ" dirty="0" smtClean="0"/>
          </a:p>
          <a:p>
            <a:pPr marL="514350" indent="-514350"/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Doprava 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6386" name="Picture 2" descr="http://upload.wikimedia.org/wikipedia/commons/thumb/3/30/Stephenson%27s_Rocket.jpg/220px-Stephenson%27s_Rocke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1" y="4149080"/>
            <a:ext cx="4608513" cy="2219698"/>
          </a:xfrm>
          <a:prstGeom prst="rect">
            <a:avLst/>
          </a:prstGeom>
          <a:noFill/>
        </p:spPr>
      </p:pic>
      <p:pic>
        <p:nvPicPr>
          <p:cNvPr id="16390" name="Picture 6" descr="http://upload.wikimedia.org/wikipedia/commons/thumb/a/a8/ICE_3_Oberhaider-Wald-Tunnel.jpg/220px-ICE_3_Oberhaider-Wald-Tunne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1" y="4149080"/>
            <a:ext cx="3990810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9882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Nákladní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Námořní – 70</a:t>
            </a:r>
          </a:p>
          <a:p>
            <a:r>
              <a:rPr lang="cs-CZ" dirty="0" smtClean="0"/>
              <a:t>Železniční – 13</a:t>
            </a:r>
          </a:p>
          <a:p>
            <a:r>
              <a:rPr lang="cs-CZ" dirty="0" smtClean="0"/>
              <a:t>Silniční - 8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Silniční – 84</a:t>
            </a:r>
          </a:p>
          <a:p>
            <a:r>
              <a:rPr lang="cs-CZ" dirty="0" smtClean="0"/>
              <a:t>Letecká – 9</a:t>
            </a:r>
          </a:p>
          <a:p>
            <a:r>
              <a:rPr lang="cs-CZ" dirty="0" smtClean="0"/>
              <a:t>Železniční - 7</a:t>
            </a:r>
          </a:p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Podíl jednotlivých druhů dopravy na výkonu (%)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cs-CZ" dirty="0" smtClean="0"/>
              <a:t>Osobní doprava</a:t>
            </a:r>
            <a:endParaRPr lang="cs-CZ" dirty="0"/>
          </a:p>
        </p:txBody>
      </p:sp>
      <p:pic>
        <p:nvPicPr>
          <p:cNvPr id="4098" name="Picture 2" descr="Soubor:Tren a las nubes cruzando Viaducto la Polvoril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17032"/>
            <a:ext cx="7920880" cy="276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65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971256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Velikost dopravy </a:t>
            </a:r>
            <a:r>
              <a:rPr lang="cs-CZ" dirty="0" smtClean="0"/>
              <a:t>vyjadřuje objem přepravy – počet přepravovaných osob, nebo hmotnost nákladu v tunách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C000"/>
                </a:solidFill>
              </a:rPr>
              <a:t>Výkon přepravy </a:t>
            </a:r>
            <a:r>
              <a:rPr lang="cs-CZ" dirty="0" smtClean="0"/>
              <a:t>– součin </a:t>
            </a:r>
            <a:r>
              <a:rPr lang="cs-CZ" dirty="0" err="1" smtClean="0"/>
              <a:t>přepravenýh</a:t>
            </a:r>
            <a:r>
              <a:rPr lang="cs-CZ" dirty="0" smtClean="0"/>
              <a:t> nákladů nebo osob a přepravní vzdálenosti vyjádřený v tunokilometrech nebo osobokilometrech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C000"/>
                </a:solidFill>
              </a:rPr>
              <a:t>Intenzita</a:t>
            </a:r>
            <a:r>
              <a:rPr lang="cs-CZ" dirty="0" smtClean="0"/>
              <a:t> – vyjadřuje zatížení sítí nebo uzlů za jednotku času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Doprava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97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0134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Všechny druhy přepravy 1 bilion cestujících</a:t>
            </a:r>
          </a:p>
          <a:p>
            <a:endParaRPr lang="cs-CZ" dirty="0" smtClean="0"/>
          </a:p>
          <a:p>
            <a:r>
              <a:rPr lang="cs-CZ" dirty="0" smtClean="0"/>
              <a:t>Železnice 1,25 mil km</a:t>
            </a:r>
          </a:p>
          <a:p>
            <a:endParaRPr lang="cs-CZ" dirty="0" smtClean="0"/>
          </a:p>
          <a:p>
            <a:r>
              <a:rPr lang="cs-CZ" dirty="0" smtClean="0"/>
              <a:t>Silnice 24 mil km</a:t>
            </a:r>
          </a:p>
          <a:p>
            <a:endParaRPr lang="cs-CZ" dirty="0" smtClean="0"/>
          </a:p>
          <a:p>
            <a:r>
              <a:rPr lang="cs-CZ" dirty="0" smtClean="0"/>
              <a:t>Vnitrozemské vodní cesty 0,55 mil km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C000"/>
                </a:solidFill>
              </a:rPr>
              <a:t>Dopravní systém se formuje ve 20.stol.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C000"/>
                </a:solidFill>
              </a:rPr>
              <a:t>78% dopravní sítě ve vyspělých zemích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Doprava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97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80526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Přeprava nákladů na </a:t>
            </a:r>
            <a:r>
              <a:rPr lang="cs-CZ" b="1" dirty="0" smtClean="0">
                <a:solidFill>
                  <a:srgbClr val="00B0F0"/>
                </a:solidFill>
              </a:rPr>
              <a:t>střední a dlouhé vzdálenosti</a:t>
            </a:r>
          </a:p>
          <a:p>
            <a:r>
              <a:rPr lang="cs-CZ" dirty="0" smtClean="0"/>
              <a:t>Polovina výkonu celosvětové dopravy</a:t>
            </a:r>
          </a:p>
          <a:p>
            <a:r>
              <a:rPr lang="cs-CZ" dirty="0" smtClean="0"/>
              <a:t>Brání se konkurenci – </a:t>
            </a:r>
            <a:r>
              <a:rPr lang="cs-CZ" b="1" dirty="0" smtClean="0">
                <a:solidFill>
                  <a:schemeClr val="bg2"/>
                </a:solidFill>
              </a:rPr>
              <a:t>rychlostní koridory </a:t>
            </a:r>
            <a:r>
              <a:rPr lang="cs-CZ" dirty="0" smtClean="0"/>
              <a:t>(vyspělé země)</a:t>
            </a:r>
          </a:p>
          <a:p>
            <a:endParaRPr lang="cs-CZ" dirty="0" smtClean="0"/>
          </a:p>
          <a:p>
            <a:r>
              <a:rPr lang="cs-CZ" dirty="0" smtClean="0"/>
              <a:t>Japonsko – </a:t>
            </a:r>
            <a:r>
              <a:rPr lang="cs-CZ" dirty="0" err="1" smtClean="0"/>
              <a:t>Šinkanzen</a:t>
            </a:r>
            <a:endParaRPr lang="cs-CZ" dirty="0" smtClean="0"/>
          </a:p>
          <a:p>
            <a:r>
              <a:rPr lang="cs-CZ" dirty="0" smtClean="0"/>
              <a:t>Francie TGV</a:t>
            </a:r>
          </a:p>
          <a:p>
            <a:r>
              <a:rPr lang="cs-CZ" dirty="0" smtClean="0"/>
              <a:t>Německo ICE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solidFill>
                  <a:srgbClr val="FFC000"/>
                </a:solidFill>
              </a:rPr>
              <a:t>Šetrnější k ŽP, levnější při přepravě na větší vzdálenosti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Menší flexibilita – vázanost na koleje</a:t>
            </a:r>
          </a:p>
          <a:p>
            <a:r>
              <a:rPr lang="cs-CZ" dirty="0" smtClean="0"/>
              <a:t>Kratší vzdálenosti – nižší rychlost a vyšší cena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Železniční doprava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65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Rozvojové země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zastaralé, špatná návaznost (rozchody)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Vývoz surovin a přeprava osob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Mimořádný význam železnice při transkontinentální přepravě nákladů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Železniční doprava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5122" name="Picture 2" descr="Soubor:Frankfurt Hbf Glei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921344"/>
            <a:ext cx="5459760" cy="3630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4869160"/>
            <a:ext cx="27363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Letecký pohled na nádraží v Frankfurtu nad Mohanem</a:t>
            </a:r>
          </a:p>
        </p:txBody>
      </p:sp>
    </p:spTree>
    <p:extLst>
      <p:ext uri="{BB962C8B-B14F-4D97-AF65-F5344CB8AC3E}">
        <p14:creationId xmlns:p14="http://schemas.microsoft.com/office/powerpoint/2010/main" val="6055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187280"/>
          </a:xfrm>
        </p:spPr>
        <p:txBody>
          <a:bodyPr/>
          <a:lstStyle/>
          <a:p>
            <a:r>
              <a:rPr lang="cs-CZ" dirty="0" smtClean="0"/>
              <a:t>Koncentrace  výkonu na hlavní tahy</a:t>
            </a:r>
          </a:p>
          <a:p>
            <a:r>
              <a:rPr lang="cs-CZ" b="1" dirty="0" smtClean="0">
                <a:solidFill>
                  <a:srgbClr val="00B0F0"/>
                </a:solidFill>
              </a:rPr>
              <a:t>Zvýšení konkurence schopnosti ve vyspělých zemí </a:t>
            </a:r>
            <a:r>
              <a:rPr lang="cs-CZ" dirty="0" smtClean="0"/>
              <a:t>zlepšováním kvality – hlavně osobní doprava na velké vzdálenosti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Význam v předměstské</a:t>
            </a:r>
          </a:p>
          <a:p>
            <a:pPr marL="0" indent="0">
              <a:buNone/>
            </a:pPr>
            <a:r>
              <a:rPr lang="cs-CZ" dirty="0">
                <a:solidFill>
                  <a:srgbClr val="FFC000"/>
                </a:solidFill>
              </a:rPr>
              <a:t> </a:t>
            </a:r>
            <a:r>
              <a:rPr lang="cs-CZ" dirty="0" smtClean="0">
                <a:solidFill>
                  <a:srgbClr val="FFC000"/>
                </a:solidFill>
              </a:rPr>
              <a:t>  a městské dopravě</a:t>
            </a:r>
          </a:p>
          <a:p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Železniční doprava</a:t>
            </a:r>
            <a:endParaRPr lang="cs-CZ" b="1" i="1" dirty="0">
              <a:solidFill>
                <a:srgbClr val="C00000"/>
              </a:solidFill>
            </a:endParaRPr>
          </a:p>
        </p:txBody>
      </p:sp>
      <p:pic>
        <p:nvPicPr>
          <p:cNvPr id="6146" name="Picture 2" descr="Soubor:Gdansk tramwaj kon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492896"/>
            <a:ext cx="457931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691680" y="5229200"/>
            <a:ext cx="26642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Koněspřežná tramvaj z konce 19. století v Gdaňsku</a:t>
            </a:r>
          </a:p>
        </p:txBody>
      </p:sp>
    </p:spTree>
    <p:extLst>
      <p:ext uri="{BB962C8B-B14F-4D97-AF65-F5344CB8AC3E}">
        <p14:creationId xmlns:p14="http://schemas.microsoft.com/office/powerpoint/2010/main" val="347365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u="sng" dirty="0" smtClean="0">
                <a:solidFill>
                  <a:srgbClr val="FFC000"/>
                </a:solidFill>
              </a:rPr>
              <a:t>Evropský typ </a:t>
            </a:r>
            <a:r>
              <a:rPr lang="cs-CZ" dirty="0" smtClean="0"/>
              <a:t>– nejstarší, hustá železniční síť od 19. stol.</a:t>
            </a:r>
          </a:p>
          <a:p>
            <a:r>
              <a:rPr lang="cs-CZ" dirty="0" smtClean="0"/>
              <a:t>Vysoká frekvence vlaků s menšími náklady</a:t>
            </a:r>
          </a:p>
          <a:p>
            <a:r>
              <a:rPr lang="cs-CZ" dirty="0" smtClean="0"/>
              <a:t>Elektrifikace (Švýcarsko, Rakousko…)</a:t>
            </a:r>
          </a:p>
          <a:p>
            <a:endParaRPr lang="cs-CZ" dirty="0" smtClean="0"/>
          </a:p>
          <a:p>
            <a:pPr>
              <a:buNone/>
            </a:pPr>
            <a:r>
              <a:rPr lang="cs-CZ" u="sng" dirty="0" smtClean="0">
                <a:solidFill>
                  <a:srgbClr val="FFC000"/>
                </a:solidFill>
              </a:rPr>
              <a:t>Severoamerický typ 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/>
              <a:t>- řídká síť, moderní vybavení</a:t>
            </a:r>
          </a:p>
          <a:p>
            <a:r>
              <a:rPr lang="cs-CZ" dirty="0" smtClean="0"/>
              <a:t>Nízká frekvence vlaků s velkými náklady</a:t>
            </a:r>
          </a:p>
          <a:p>
            <a:r>
              <a:rPr lang="cs-CZ" dirty="0" smtClean="0"/>
              <a:t>Velké přepravní vzdálenosti</a:t>
            </a:r>
          </a:p>
          <a:p>
            <a:r>
              <a:rPr lang="cs-CZ" dirty="0" smtClean="0"/>
              <a:t>Schopnost překonat i nepříznivé sklonové poměry</a:t>
            </a:r>
          </a:p>
          <a:p>
            <a:endParaRPr lang="cs-CZ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Železniční doprava - rozdělení</a:t>
            </a:r>
            <a:endParaRPr lang="cs-CZ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95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u="sng" dirty="0" smtClean="0">
                <a:solidFill>
                  <a:srgbClr val="FFC000"/>
                </a:solidFill>
              </a:rPr>
              <a:t>Ruský typ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smtClean="0"/>
              <a:t>– velmi malá hustota sítě</a:t>
            </a:r>
          </a:p>
          <a:p>
            <a:r>
              <a:rPr lang="cs-CZ" dirty="0" smtClean="0"/>
              <a:t>Nedostatek ostatních odvětví dopravy</a:t>
            </a:r>
          </a:p>
          <a:p>
            <a:r>
              <a:rPr lang="cs-CZ" dirty="0" smtClean="0"/>
              <a:t>Obrovské množství nákladů</a:t>
            </a:r>
          </a:p>
          <a:p>
            <a:endParaRPr lang="cs-CZ" dirty="0" smtClean="0">
              <a:solidFill>
                <a:srgbClr val="FFC000"/>
              </a:solidFill>
            </a:endParaRPr>
          </a:p>
          <a:p>
            <a:pPr>
              <a:buNone/>
            </a:pPr>
            <a:r>
              <a:rPr lang="cs-CZ" u="sng" dirty="0" smtClean="0">
                <a:solidFill>
                  <a:srgbClr val="FFC000"/>
                </a:solidFill>
              </a:rPr>
              <a:t>Rozvojové země (koloniální typ)</a:t>
            </a:r>
          </a:p>
          <a:p>
            <a:r>
              <a:rPr lang="cs-CZ" dirty="0" smtClean="0"/>
              <a:t>Řídká, nevýkonná, zastaralá síť</a:t>
            </a:r>
          </a:p>
          <a:p>
            <a:r>
              <a:rPr lang="cs-CZ" dirty="0" smtClean="0"/>
              <a:t>Naleziště surovin – přístavy</a:t>
            </a:r>
          </a:p>
          <a:p>
            <a:r>
              <a:rPr lang="cs-CZ" dirty="0" smtClean="0"/>
              <a:t>Rozdílný rozchod kolejí</a:t>
            </a:r>
          </a:p>
          <a:p>
            <a:r>
              <a:rPr lang="cs-CZ" dirty="0" smtClean="0"/>
              <a:t>Malá frekvence vlaků</a:t>
            </a:r>
          </a:p>
          <a:p>
            <a:r>
              <a:rPr lang="cs-CZ" dirty="0" smtClean="0"/>
              <a:t>Zaostalý dopravní park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Železniční doprava - rozdělení</a:t>
            </a:r>
            <a:endParaRPr lang="cs-CZ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48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 začátcích železnic 30 – 40 km/h - dnes 250 – 300 km/h</a:t>
            </a:r>
          </a:p>
          <a:p>
            <a:endParaRPr lang="cs-CZ" dirty="0" smtClean="0"/>
          </a:p>
          <a:p>
            <a:r>
              <a:rPr lang="cs-CZ" b="1" dirty="0" smtClean="0">
                <a:solidFill>
                  <a:srgbClr val="92D050"/>
                </a:solidFill>
              </a:rPr>
              <a:t>Technický pokrok průmyslové revoluce</a:t>
            </a:r>
          </a:p>
          <a:p>
            <a:endParaRPr lang="cs-CZ" dirty="0" smtClean="0"/>
          </a:p>
          <a:p>
            <a:r>
              <a:rPr lang="cs-CZ" b="1" dirty="0" smtClean="0">
                <a:solidFill>
                  <a:srgbClr val="00B0F0"/>
                </a:solidFill>
              </a:rPr>
              <a:t>První parní železnice - </a:t>
            </a:r>
            <a:r>
              <a:rPr lang="cs-CZ" b="1" dirty="0" err="1" smtClean="0">
                <a:solidFill>
                  <a:srgbClr val="00B0F0"/>
                </a:solidFill>
              </a:rPr>
              <a:t>Hetton</a:t>
            </a:r>
            <a:r>
              <a:rPr lang="cs-CZ" b="1" dirty="0" smtClean="0">
                <a:solidFill>
                  <a:srgbClr val="00B0F0"/>
                </a:solidFill>
              </a:rPr>
              <a:t> 1822 Velká Británie</a:t>
            </a:r>
          </a:p>
          <a:p>
            <a:endParaRPr lang="cs-CZ" dirty="0" smtClean="0"/>
          </a:p>
          <a:p>
            <a:r>
              <a:rPr lang="cs-CZ" dirty="0" smtClean="0"/>
              <a:t>Stabilizace délky železniční sítě ve vyspělých zemí zkracování</a:t>
            </a:r>
          </a:p>
          <a:p>
            <a:endParaRPr lang="cs-CZ" dirty="0" smtClean="0"/>
          </a:p>
          <a:p>
            <a:r>
              <a:rPr lang="cs-CZ" dirty="0" smtClean="0"/>
              <a:t>Osobní – Japonsko, Čína, Rusko</a:t>
            </a:r>
          </a:p>
          <a:p>
            <a:endParaRPr lang="cs-CZ" dirty="0" smtClean="0"/>
          </a:p>
          <a:p>
            <a:r>
              <a:rPr lang="cs-CZ" dirty="0" smtClean="0"/>
              <a:t>Nákladní – Rusko, USA, Čína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Železniční doprava</a:t>
            </a:r>
            <a:endParaRPr lang="cs-CZ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70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908720"/>
            <a:ext cx="8435280" cy="561662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2. </a:t>
            </a:r>
            <a:r>
              <a:rPr lang="cs-CZ" dirty="0" err="1" smtClean="0"/>
              <a:t>pol</a:t>
            </a:r>
            <a:r>
              <a:rPr lang="cs-CZ" dirty="0" smtClean="0"/>
              <a:t> 20 století</a:t>
            </a:r>
          </a:p>
          <a:p>
            <a:endParaRPr lang="cs-CZ" dirty="0" smtClean="0"/>
          </a:p>
          <a:p>
            <a:r>
              <a:rPr lang="cs-CZ" dirty="0" smtClean="0"/>
              <a:t>Obrovský nárůst automobilů</a:t>
            </a:r>
          </a:p>
          <a:p>
            <a:endParaRPr lang="cs-CZ" dirty="0" smtClean="0"/>
          </a:p>
          <a:p>
            <a:r>
              <a:rPr lang="cs-CZ" dirty="0" smtClean="0"/>
              <a:t>Ford</a:t>
            </a:r>
          </a:p>
          <a:p>
            <a:endParaRPr lang="cs-CZ" dirty="0" smtClean="0"/>
          </a:p>
          <a:p>
            <a:r>
              <a:rPr lang="cs-CZ" dirty="0" smtClean="0"/>
              <a:t>Vyspělé země 1-2 auta na 1 </a:t>
            </a:r>
            <a:r>
              <a:rPr lang="cs-CZ" dirty="0" err="1" smtClean="0"/>
              <a:t>obyv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Rozvojové země 1 auto/100</a:t>
            </a:r>
          </a:p>
          <a:p>
            <a:endParaRPr lang="cs-CZ" dirty="0" smtClean="0"/>
          </a:p>
          <a:p>
            <a:r>
              <a:rPr lang="cs-CZ" dirty="0" smtClean="0"/>
              <a:t>Individuální doprava, změna využití volného času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Jeden z největších znečišťovatelů ŽP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Obrovské nároky na suroviny </a:t>
            </a:r>
            <a:r>
              <a:rPr lang="cs-CZ" dirty="0" smtClean="0"/>
              <a:t>(výroba, pohonné hmoty)</a:t>
            </a:r>
          </a:p>
          <a:p>
            <a:r>
              <a:rPr lang="cs-CZ" b="1" dirty="0" smtClean="0">
                <a:solidFill>
                  <a:srgbClr val="92D050"/>
                </a:solidFill>
              </a:rPr>
              <a:t>Kratší vzdálenosti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Silniční doprava</a:t>
            </a:r>
            <a:endParaRPr lang="cs-CZ" b="1" i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Soubor:TA DH 2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620688"/>
            <a:ext cx="4019599" cy="372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524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World vehicles per capita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171400"/>
            <a:ext cx="9937104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587727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osobních automobilů ve světě na 1000 obyvatel</a:t>
            </a:r>
          </a:p>
        </p:txBody>
      </p:sp>
    </p:spTree>
    <p:extLst>
      <p:ext uri="{BB962C8B-B14F-4D97-AF65-F5344CB8AC3E}">
        <p14:creationId xmlns:p14="http://schemas.microsoft.com/office/powerpoint/2010/main" val="208813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52736"/>
            <a:ext cx="8435280" cy="54726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Úroveň dopravní sítě odráží úroveň hospodářství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¼ světové sítě v USA</a:t>
            </a:r>
          </a:p>
          <a:p>
            <a:endParaRPr lang="cs-CZ" dirty="0" smtClean="0"/>
          </a:p>
          <a:p>
            <a:r>
              <a:rPr lang="cs-CZ" dirty="0" smtClean="0"/>
              <a:t>První dálnice v r. 1914 v USA, 1921 Německo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C000"/>
                </a:solidFill>
              </a:rPr>
              <a:t>Největší hustota Z Evropa a Japonsko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C000"/>
                </a:solidFill>
              </a:rPr>
              <a:t>Malá hustota Čína a Rusko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C000"/>
                </a:solidFill>
              </a:rPr>
              <a:t>Výkon dopravy – 1. USA, 2. Japonsko</a:t>
            </a:r>
          </a:p>
          <a:p>
            <a:endParaRPr lang="cs-CZ" dirty="0" smtClean="0"/>
          </a:p>
          <a:p>
            <a:r>
              <a:rPr lang="cs-CZ" dirty="0" smtClean="0"/>
              <a:t>550 mil. aut na světě – 4/5 USA, Z Evropa a Japonsko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Silniční doprava</a:t>
            </a:r>
            <a:endParaRPr lang="cs-CZ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24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980728"/>
            <a:ext cx="8291264" cy="5616624"/>
          </a:xfrm>
        </p:spPr>
        <p:txBody>
          <a:bodyPr>
            <a:normAutofit fontScale="85000" lnSpcReduction="20000"/>
          </a:bodyPr>
          <a:lstStyle/>
          <a:p>
            <a:r>
              <a:rPr lang="cs-CZ" b="1" i="1" dirty="0" smtClean="0">
                <a:solidFill>
                  <a:srgbClr val="FFC000"/>
                </a:solidFill>
              </a:rPr>
              <a:t>Přeprava ropy, zem. plynu na velké vzdálenosti</a:t>
            </a:r>
          </a:p>
          <a:p>
            <a:endParaRPr lang="cs-CZ" dirty="0" smtClean="0"/>
          </a:p>
          <a:p>
            <a:r>
              <a:rPr lang="cs-CZ" dirty="0" smtClean="0"/>
              <a:t>První ropovod USA 1865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Další ve 20. stol.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C000"/>
                </a:solidFill>
              </a:rPr>
              <a:t>Od nalezišť k přístavům</a:t>
            </a:r>
          </a:p>
          <a:p>
            <a:endParaRPr lang="cs-CZ" dirty="0" smtClean="0"/>
          </a:p>
          <a:p>
            <a:r>
              <a:rPr lang="cs-CZ" dirty="0" smtClean="0"/>
              <a:t>Marseille – Ingolstadt</a:t>
            </a:r>
          </a:p>
          <a:p>
            <a:endParaRPr lang="cs-CZ" dirty="0" smtClean="0"/>
          </a:p>
          <a:p>
            <a:r>
              <a:rPr lang="cs-CZ" dirty="0" smtClean="0"/>
              <a:t>Rotterdam – Frankfurt n/M</a:t>
            </a:r>
          </a:p>
          <a:p>
            <a:endParaRPr lang="cs-CZ" dirty="0" smtClean="0"/>
          </a:p>
          <a:p>
            <a:r>
              <a:rPr lang="cs-CZ" dirty="0" smtClean="0"/>
              <a:t>1,5 mil. Km</a:t>
            </a:r>
          </a:p>
          <a:p>
            <a:endParaRPr lang="cs-CZ" dirty="0" smtClean="0"/>
          </a:p>
          <a:p>
            <a:r>
              <a:rPr lang="cs-CZ" dirty="0" smtClean="0"/>
              <a:t>Relativně levná doprava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Potrubní doprava</a:t>
            </a:r>
            <a:endParaRPr lang="cs-CZ" b="1" i="1" dirty="0">
              <a:solidFill>
                <a:srgbClr val="C00000"/>
              </a:solidFill>
            </a:endParaRPr>
          </a:p>
        </p:txBody>
      </p:sp>
      <p:pic>
        <p:nvPicPr>
          <p:cNvPr id="5" name="Picture 2" descr="http://upload.wikimedia.org/wikipedia/commons/thumb/9/98/Alaska_Pipeline_Closeup_Underneath.jpg/220px-Alaska_Pipeline_Closeup_Underneath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564904"/>
            <a:ext cx="3744416" cy="38635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2727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187280"/>
          </a:xfrm>
        </p:spPr>
        <p:txBody>
          <a:bodyPr/>
          <a:lstStyle/>
          <a:p>
            <a:r>
              <a:rPr lang="cs-CZ" dirty="0" smtClean="0"/>
              <a:t>Severní Amerika</a:t>
            </a:r>
          </a:p>
          <a:p>
            <a:r>
              <a:rPr lang="cs-CZ" dirty="0" smtClean="0"/>
              <a:t>Rusko, S. Arábie, Mexiko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Plynovody jen vyspělé země</a:t>
            </a:r>
            <a:r>
              <a:rPr lang="cs-CZ" dirty="0" smtClean="0"/>
              <a:t>, rozvojové země jej nevyužívají jen exportují ve formě kapalin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Potrubní doprava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34818" name="Picture 2" descr="http://upload.wikimedia.org/wikipedia/commons/d/d1/Druzhb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996952"/>
            <a:ext cx="7776864" cy="36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37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832648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Doprava osob na střední a velké vzdálenosti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Hlavně mezinárodní přeprava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Vysoké náklady             vyspělé země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dopravní proudy najdeme mezi Evropou a USA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Vzhledem k rozloze také vnitrostátně – USA, Rusko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Menší zastoupení V a JV Asie – Evropa, USA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Rychlý rozvoj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USA, Rusko, Japonsko, VB, Kanada, Francie, Německo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Letecká doprava (vzdušná)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2915816" y="2348880"/>
            <a:ext cx="792088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74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524000"/>
            <a:ext cx="8640960" cy="5001344"/>
          </a:xfrm>
        </p:spPr>
        <p:txBody>
          <a:bodyPr>
            <a:normAutofit/>
          </a:bodyPr>
          <a:lstStyle/>
          <a:p>
            <a:r>
              <a:rPr lang="cs-CZ" dirty="0" smtClean="0"/>
              <a:t>Atlanta – největší</a:t>
            </a:r>
          </a:p>
          <a:p>
            <a:r>
              <a:rPr lang="cs-CZ" dirty="0" smtClean="0"/>
              <a:t>Londýn – nejvíc cestujících (6 letišť)</a:t>
            </a:r>
          </a:p>
          <a:p>
            <a:r>
              <a:rPr lang="cs-CZ" dirty="0" smtClean="0"/>
              <a:t>Frankfurt</a:t>
            </a:r>
          </a:p>
          <a:p>
            <a:r>
              <a:rPr lang="cs-CZ" dirty="0" smtClean="0"/>
              <a:t>Paříž</a:t>
            </a:r>
          </a:p>
          <a:p>
            <a:endParaRPr lang="cs-CZ" dirty="0" smtClean="0"/>
          </a:p>
          <a:p>
            <a:r>
              <a:rPr lang="cs-CZ" dirty="0" smtClean="0"/>
              <a:t>První civilní letiště </a:t>
            </a:r>
            <a:r>
              <a:rPr lang="cs-CZ" b="1" dirty="0" smtClean="0">
                <a:solidFill>
                  <a:srgbClr val="00B0F0"/>
                </a:solidFill>
              </a:rPr>
              <a:t>1922 KÖNIGSBERK</a:t>
            </a:r>
          </a:p>
          <a:p>
            <a:r>
              <a:rPr lang="cs-CZ" dirty="0" smtClean="0"/>
              <a:t>70. léta první nadzvukové letadlo, obří letadlo </a:t>
            </a:r>
            <a:r>
              <a:rPr lang="cs-CZ" dirty="0" err="1" smtClean="0"/>
              <a:t>Boeing</a:t>
            </a:r>
            <a:r>
              <a:rPr lang="cs-CZ" dirty="0" smtClean="0"/>
              <a:t> 747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Průměrná rychlost 900 km/h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5987008" cy="900336"/>
          </a:xfrm>
        </p:spPr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Letecká doprava (vzdušná)</a:t>
            </a:r>
            <a:endParaRPr lang="cs-CZ" b="1" i="1" dirty="0">
              <a:solidFill>
                <a:srgbClr val="C00000"/>
              </a:solidFill>
            </a:endParaRPr>
          </a:p>
        </p:txBody>
      </p:sp>
      <p:pic>
        <p:nvPicPr>
          <p:cNvPr id="8194" name="Picture 2" descr="Soubor:LKPR sever 2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568952" cy="629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476672"/>
            <a:ext cx="48301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Letiště Praha-Ruzyně</a:t>
            </a:r>
          </a:p>
        </p:txBody>
      </p:sp>
    </p:spTree>
    <p:extLst>
      <p:ext uri="{BB962C8B-B14F-4D97-AF65-F5344CB8AC3E}">
        <p14:creationId xmlns:p14="http://schemas.microsoft.com/office/powerpoint/2010/main" val="389263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SFO at nigh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6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332656"/>
            <a:ext cx="53081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Mezinárodní letiště v San Franciscu</a:t>
            </a:r>
          </a:p>
        </p:txBody>
      </p:sp>
    </p:spTree>
    <p:extLst>
      <p:ext uri="{BB962C8B-B14F-4D97-AF65-F5344CB8AC3E}">
        <p14:creationId xmlns:p14="http://schemas.microsoft.com/office/powerpoint/2010/main" val="333151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Nejstarší druh dopravy</a:t>
            </a:r>
          </a:p>
          <a:p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Přeprava na střední a velké vzdálenosti</a:t>
            </a:r>
          </a:p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Velké náklady</a:t>
            </a:r>
          </a:p>
          <a:p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Nízká rychlost, nízké investiční náklady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 cesty cca. 550 000 km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Rusko 123 000 km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Rýn, Dunaj, Labe</a:t>
            </a:r>
          </a:p>
          <a:p>
            <a:endParaRPr lang="cs-CZ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Nil, Kongo, Niger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Mississippi, sv. Vavřince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Vnitrozemská vodní doprava</a:t>
            </a:r>
            <a:endParaRPr lang="cs-CZ" b="1" i="1" dirty="0">
              <a:solidFill>
                <a:srgbClr val="C00000"/>
              </a:solidFill>
            </a:endParaRPr>
          </a:p>
        </p:txBody>
      </p:sp>
      <p:pic>
        <p:nvPicPr>
          <p:cNvPr id="10242" name="Picture 2" descr="Soubor:Nizhny-Novgorod-Volga-Barge-14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996952"/>
            <a:ext cx="4824536" cy="3517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20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836712"/>
            <a:ext cx="8229600" cy="5649416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Přeprava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velkých nákladů na velké vzdálenosti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Pomalá a levná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Suroviny, ropa, průmyslové výrobky, zemědělské produkty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uzly kde se zároveň zpracují dovezené suroviny – rafinérie, petrochemie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Překládka nákladů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Námořní doprava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1266" name="Picture 2" descr="Soubor:Meppen hubbruec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739714"/>
            <a:ext cx="5387752" cy="2965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0496" y="6093296"/>
            <a:ext cx="35654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Dortmund - Ems-Kanál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161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Šanghaj, Singapur,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Rooterdam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Hong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Kong, Nagoja, Antverpy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Trampová přeprava</a:t>
            </a:r>
            <a:r>
              <a:rPr lang="cs-CZ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není vázána na stanovené linky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Lodě plují dle potřeby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u="sng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Linková přeprava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na pevně stanovených trasách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Jízdní řád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2/3 dopravy na Atlantiku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Tichý oceán 1/4</a:t>
            </a:r>
          </a:p>
          <a:p>
            <a:endParaRPr lang="cs-CZ" dirty="0" smtClean="0"/>
          </a:p>
          <a:p>
            <a:endParaRPr lang="cs-CZ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Námořní doprava</a:t>
            </a:r>
            <a:endParaRPr lang="cs-CZ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09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124744"/>
            <a:ext cx="5616624" cy="54726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Více než polovina – </a:t>
            </a:r>
            <a:r>
              <a:rPr lang="cs-CZ" b="1" i="1" dirty="0" smtClean="0">
                <a:solidFill>
                  <a:srgbClr val="00B0F0"/>
                </a:solidFill>
              </a:rPr>
              <a:t>tankery</a:t>
            </a:r>
            <a:r>
              <a:rPr lang="cs-CZ" dirty="0" smtClean="0"/>
              <a:t> – </a:t>
            </a:r>
            <a:r>
              <a:rPr lang="cs-CZ" b="1" i="1" dirty="0" smtClean="0">
                <a:solidFill>
                  <a:srgbClr val="00B0F0"/>
                </a:solidFill>
              </a:rPr>
              <a:t>cisternové lodě</a:t>
            </a:r>
          </a:p>
          <a:p>
            <a:endParaRPr lang="cs-CZ" dirty="0" smtClean="0"/>
          </a:p>
          <a:p>
            <a:r>
              <a:rPr lang="cs-CZ" b="1" i="1" dirty="0" err="1" smtClean="0">
                <a:solidFill>
                  <a:srgbClr val="00B0F0"/>
                </a:solidFill>
              </a:rPr>
              <a:t>Balkery</a:t>
            </a:r>
            <a:r>
              <a:rPr lang="cs-CZ" dirty="0" smtClean="0"/>
              <a:t> – přeprava suchých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substrátů 27%</a:t>
            </a:r>
          </a:p>
          <a:p>
            <a:endParaRPr lang="cs-CZ" dirty="0" smtClean="0"/>
          </a:p>
          <a:p>
            <a:r>
              <a:rPr lang="cs-CZ" dirty="0" smtClean="0"/>
              <a:t>Univerzální lodě – smíšené náklady</a:t>
            </a:r>
          </a:p>
          <a:p>
            <a:endParaRPr lang="cs-CZ" dirty="0" smtClean="0"/>
          </a:p>
          <a:p>
            <a:r>
              <a:rPr lang="cs-CZ" dirty="0" smtClean="0"/>
              <a:t>Kontejnerové lodě 7%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FFC000"/>
                </a:solidFill>
              </a:rPr>
              <a:t>Přístavy – univerzální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00B050"/>
                </a:solidFill>
              </a:rPr>
              <a:t>Přístavy - specializované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Námořní doprava</a:t>
            </a:r>
            <a:endParaRPr lang="cs-CZ" b="1" i="1" dirty="0">
              <a:solidFill>
                <a:srgbClr val="C00000"/>
              </a:solidFill>
            </a:endParaRPr>
          </a:p>
        </p:txBody>
      </p:sp>
      <p:pic>
        <p:nvPicPr>
          <p:cNvPr id="38914" name="Picture 2" descr="http://upload.wikimedia.org/wikipedia/commons/thumb/8/84/Cma.cgm.mozart.wmt.jpg/220px-Cma.cgm.mozart.wm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340768"/>
            <a:ext cx="3628810" cy="5328592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5820942" y="876463"/>
            <a:ext cx="2715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Kontejnerová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loď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078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Přístavy smíšené – poměr mezi nakládkou a vykládkou je 1:1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Přístavy 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vývozní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Přístavy 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dovozní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2200 mezinárodních přístavů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Rotterdam č.1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</a:rPr>
              <a:t>Námořní doprava</a:t>
            </a:r>
            <a:endParaRPr lang="cs-CZ" b="1" i="1" dirty="0">
              <a:solidFill>
                <a:srgbClr val="C00000"/>
              </a:solidFill>
            </a:endParaRPr>
          </a:p>
        </p:txBody>
      </p:sp>
      <p:pic>
        <p:nvPicPr>
          <p:cNvPr id="12290" name="Picture 2" descr="Soubor:Elbe.Anleger Neumühlen.wm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692" y="2708920"/>
            <a:ext cx="3731568" cy="369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07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(1999): Zeměpis I v kostce. Havlíčkův Brod: Fragment.</a:t>
            </a: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Toušek, V. et al. (2008): Ekonomická a sociální geografie. Plzeň: Vydavatelství a nakladatelství Aleš Čeněk, s.r.o.</a:t>
            </a: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</a:t>
            </a: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36576" indent="0">
              <a:buNone/>
            </a:pP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cs.wikipedia.org/wiki/Lodn%C3%AD_doprava</a:t>
            </a:r>
            <a:endParaRPr lang="cs-CZ" sz="1800" dirty="0" smtClean="0"/>
          </a:p>
          <a:p>
            <a:pPr marL="36576" indent="0">
              <a:buNone/>
            </a:pPr>
            <a:r>
              <a:rPr lang="cs-CZ" sz="1800" dirty="0">
                <a:hlinkClick r:id="rId3"/>
              </a:rPr>
              <a:t>http://cs.wikipedia.org/wiki/Doprava</a:t>
            </a:r>
            <a:endParaRPr lang="cs-CZ" sz="18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576" indent="0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4"/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180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733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u="sng" dirty="0"/>
              <a:t>Obrazové materiály</a:t>
            </a:r>
            <a:r>
              <a:rPr lang="cs-CZ" sz="1800" u="sng" dirty="0" smtClean="0"/>
              <a:t>: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KAPITANT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 dirty="0" smtClean="0"/>
              <a:t>23</a:t>
            </a:r>
            <a:r>
              <a:rPr lang="cs-CZ" sz="1800" dirty="0" smtClean="0"/>
              <a:t>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cs.wikipedia.org/wiki/Soubor:PresidentFirstCar.jpg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TASTYCAKES.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/>
              <a:t>. 23.9.2012].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cs.wikipedia.org/wiki/Soubor:World_vehicles_per_capita.svg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SPADE, Alex.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/>
              <a:t>. 23.9.2012].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cs.wikipedia.org/wiki/Soubor:First_Trolleybuss_of_Siemens_in_Berlin_1882.gif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CONNOLLEY, William M..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/>
              <a:t>. 23.9.2012].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cs.wikipedia.org/wiki/Soubor:Stephenson%27s_Rocket.jpg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SESE.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/>
              <a:t>. 23.9.2012].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cs.wikipedia.org/wiki/Soubor:ICE_3_Oberhaider-Wald-Tunnel.jpg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GAVIEIRO, Juan M.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/>
              <a:t>. 23.9.2012].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cs.wikipedia.org/wiki/Soubor:Tren_a_las_nubes_cruzando_Viaducto_la_Polvorilla.jpg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EVA K.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/>
              <a:t>. 23.9.2012].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cs.wikipedia.org/wiki/Soubor:Frankfurt_Hbf_Gleise.jpg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pt-BR" sz="1800" dirty="0"/>
              <a:t>BEIVUSHTANG. </a:t>
            </a:r>
            <a:r>
              <a:rPr lang="pt-BR" sz="1800" i="1" dirty="0"/>
              <a:t>wikipedia</a:t>
            </a:r>
            <a:r>
              <a:rPr lang="pt-BR" sz="1800" dirty="0"/>
              <a:t> [online]. [cit</a:t>
            </a:r>
            <a:r>
              <a:rPr lang="pt-BR" sz="1800" dirty="0" smtClean="0"/>
              <a:t>.</a:t>
            </a:r>
            <a:r>
              <a:rPr lang="cs-CZ" sz="1800" dirty="0"/>
              <a:t> 23.9.2012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9"/>
              </a:rPr>
              <a:t>http://</a:t>
            </a:r>
            <a:r>
              <a:rPr lang="pt-BR" sz="1800" dirty="0" smtClean="0">
                <a:hlinkClick r:id="rId9"/>
              </a:rPr>
              <a:t>cs.wikipedia.org/wiki/Soubor:TA_DH_208.jpg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RAM-MAN.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/>
              <a:t>. 23.9.2012].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cs.wikipedia.org/wiki/Soubor:Alaska_Pipeline_Closeup_Underneath.jpg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689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u="sng" dirty="0"/>
              <a:t>Obrazové materiály</a:t>
            </a:r>
            <a:r>
              <a:rPr lang="cs-CZ" sz="1800" u="sng" dirty="0" smtClean="0"/>
              <a:t>: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FRANĚK</a:t>
            </a:r>
            <a:r>
              <a:rPr lang="cs-CZ" sz="1800" dirty="0"/>
              <a:t>, Ondřej.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/>
              <a:t>. 23.9.2012].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cs.wikipedia.org/wiki/Soubor:LKPR_sever_2003.jpg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 </a:t>
            </a:r>
            <a:r>
              <a:rPr lang="cs-CZ" sz="1800" dirty="0"/>
              <a:t>MENKOV, Vladimir.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 dirty="0"/>
              <a:t>23.9.2012].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cs.wikipedia.org/wiki/Soubor:Nizhny-Novgorod-Volga-Barge-1459.jpg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 </a:t>
            </a:r>
            <a:r>
              <a:rPr lang="cs-CZ" sz="1800" dirty="0"/>
              <a:t>WMEINHART.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 dirty="0" smtClean="0"/>
              <a:t>23.9.2012</a:t>
            </a:r>
            <a:r>
              <a:rPr lang="cs-CZ" sz="1800" dirty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cs.wikipedia.org/wiki/Soubor:Cma.cgm.mozart.wmt.jpg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WMEINHART.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/>
              <a:t>. 23.9.2012].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cs.wikipedia.org/wiki/Soubor:Elbe.Anleger_Neum%C3%BChlen.wmt.jpg</a:t>
            </a:r>
            <a:r>
              <a:rPr lang="cs-CZ" sz="1800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753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</TotalTime>
  <Words>1340</Words>
  <Application>Microsoft Office PowerPoint</Application>
  <PresentationFormat>Předvádění na obrazovce (4:3)</PresentationFormat>
  <Paragraphs>299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Papír</vt:lpstr>
      <vt:lpstr>Prezentace aplikace PowerPoint</vt:lpstr>
      <vt:lpstr>Doprava - význam</vt:lpstr>
      <vt:lpstr>Doprava - rozdělení</vt:lpstr>
      <vt:lpstr>Činitelé ovlivňující lokalizaci dopravy</vt:lpstr>
      <vt:lpstr>Doprava </vt:lpstr>
      <vt:lpstr>Podíl jednotlivých druhů dopravy na výkonu (%)</vt:lpstr>
      <vt:lpstr>Doprava</vt:lpstr>
      <vt:lpstr>Doprava</vt:lpstr>
      <vt:lpstr>Železniční doprava</vt:lpstr>
      <vt:lpstr>Železniční doprava</vt:lpstr>
      <vt:lpstr>Železniční doprava</vt:lpstr>
      <vt:lpstr>Železniční doprava - rozdělení</vt:lpstr>
      <vt:lpstr>Železniční doprava - rozdělení</vt:lpstr>
      <vt:lpstr>Železniční doprava</vt:lpstr>
      <vt:lpstr>Silniční doprava</vt:lpstr>
      <vt:lpstr>Prezentace aplikace PowerPoint</vt:lpstr>
      <vt:lpstr>Silniční doprava</vt:lpstr>
      <vt:lpstr>Potrubní doprava</vt:lpstr>
      <vt:lpstr>Potrubní doprava</vt:lpstr>
      <vt:lpstr>Letecká doprava (vzdušná)</vt:lpstr>
      <vt:lpstr>Letecká doprava (vzdušná)</vt:lpstr>
      <vt:lpstr>Prezentace aplikace PowerPoint</vt:lpstr>
      <vt:lpstr>Vnitrozemská vodní doprava</vt:lpstr>
      <vt:lpstr>Námořní doprava</vt:lpstr>
      <vt:lpstr>Námořní doprava</vt:lpstr>
      <vt:lpstr>Námořní doprava</vt:lpstr>
      <vt:lpstr>Námořní doprava</vt:lpstr>
      <vt:lpstr>Použité zdroje a literatura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Kohoutek Jan</cp:lastModifiedBy>
  <cp:revision>5</cp:revision>
  <dcterms:created xsi:type="dcterms:W3CDTF">2013-05-03T21:54:26Z</dcterms:created>
  <dcterms:modified xsi:type="dcterms:W3CDTF">2013-05-12T20:47:55Z</dcterms:modified>
</cp:coreProperties>
</file>