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b/bb/Pyramide_des_%C3%A2ges-Afghanistan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9/Typy_vekovych_pyramid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d/de/Life_Expectancy_2008_Estimates_CIA_World_Factbook.pn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pulace" TargetMode="External"/><Relationship Id="rId2" Type="http://schemas.openxmlformats.org/officeDocument/2006/relationships/hyperlink" Target="http://cs.wikipedia.org/wiki/V%C4%9Bkov%C3%A1_pyramid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igrace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ypy_vekovych_pyramid.png" TargetMode="External"/><Relationship Id="rId7" Type="http://schemas.openxmlformats.org/officeDocument/2006/relationships/hyperlink" Target="http://cs.wikipedia.org/wiki/Soubor:Migration_types.svg" TargetMode="External"/><Relationship Id="rId2" Type="http://schemas.openxmlformats.org/officeDocument/2006/relationships/hyperlink" Target="http://cs.wikipedia.org/wiki/Soubor:Population_pyramid_CZE_2007re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wandan_refugee_camp_in_east_Zaire.jpg" TargetMode="External"/><Relationship Id="rId5" Type="http://schemas.openxmlformats.org/officeDocument/2006/relationships/hyperlink" Target="http://cs.wikipedia.org/wiki/Soubor:Life_Expectancy_2008_Estimates_CIA_World_Factbook.png" TargetMode="External"/><Relationship Id="rId4" Type="http://schemas.openxmlformats.org/officeDocument/2006/relationships/hyperlink" Target="http://cs.wikipedia.org/wiki/Soubor:Pyramide_des_%C3%A2ges-Afghanista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Obyvatelstvo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JK_REG_GEO_07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24.9.2012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obsahuje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informace o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věkové struktuře obyvatelstva a jeho pohybu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2164759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159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Obyvatelstvo světa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534400" cy="57912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věda, která se zabývá studiem obyvatelstva =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demografie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Demografie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démos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lid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graféin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psát, popisovat) je věda, která studuje proces reprodukce lidských populací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Objektem studia demografie tedy jsou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 populace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předmětem jejího studia je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demografické reprodukce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Procesy demografické reprodukce jsou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úmrtnost (též mortalita), nemocnost, porodnost (též natalita), potratovost, sňatečnost a rozvodovost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procesy jsou také v centru demografického zájmu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5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Demografie čerpá data z několika hlavních pramenů: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4102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lidu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 latinského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census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první sčítání na území Zemí Koruny České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provedla Marie Terezie roku 1753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Česku dosud proběhlo sčítání v roce 2001 a 2011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 přirozené měny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termín zahrnující všechny demografické ukazatele s výjimkou migrace (tedy: porodnost, úmrtnost, sňatečnost, rozvodovost, potratovost či nemocnost)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jejich zachycení je používána soustava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matrik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33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Demografie čerpá data z několika hlavních pramenů: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447800"/>
            <a:ext cx="7790688" cy="51816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migrací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sledována pomocí povinného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hlášení o trvalém pobytu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Evidence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nemocnosti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současné době neposkytuje v Česku úplné informace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Registry obyvatelstva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pocházejí většinou ze sčítání lidu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Historické prameny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89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228600"/>
            <a:ext cx="3429000" cy="6400800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 obyvatelstva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biologické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zaměstnání, náboženství, příslušnost ke státu,...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soubor jedinců téhož druhu, nacházejících se v jednom určitém místě v jednom určitém čase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Pyramide des âges-Afghanista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81000"/>
            <a:ext cx="4428954" cy="45910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67200" y="5105400"/>
            <a:ext cx="46482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Věková pyramida, jeden ze základních způsobů znázornění struktury populace, používaných v demografii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417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27784" y="1268760"/>
            <a:ext cx="3960440" cy="2998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3000" y="0"/>
            <a:ext cx="7790688" cy="990600"/>
          </a:xfrm>
        </p:spPr>
        <p:txBody>
          <a:bodyPr/>
          <a:lstStyle/>
          <a:p>
            <a:pPr algn="ctr"/>
            <a:r>
              <a:rPr lang="cs-CZ" b="1" dirty="0" smtClean="0"/>
              <a:t>Vývoj počtu obyvatel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0" y="980728"/>
            <a:ext cx="7638288" cy="587727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(1650..........0,5 mld.)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1830............1 mld.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1930............2 mld.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1960............3 mld.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1975............4 mld.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1987............5 mld.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1998............6 mld.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nerovnoměrný růst obyvatelstva → </a:t>
            </a:r>
            <a:r>
              <a:rPr lang="cs-CZ" sz="3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země 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pouhá 1,2 mld.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Rozvojové země 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4,8 mld. → vysoký přírůstek = </a:t>
            </a:r>
            <a:r>
              <a:rPr lang="cs-CZ" sz="3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populační exploze </a:t>
            </a:r>
            <a:r>
              <a:rPr lang="cs-CZ" sz="3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(globální problém)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7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52600" y="1828800"/>
            <a:ext cx="5715000" cy="4343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336280" cy="1143000"/>
          </a:xfrm>
        </p:spPr>
        <p:txBody>
          <a:bodyPr/>
          <a:lstStyle/>
          <a:p>
            <a:pPr algn="ctr"/>
            <a:r>
              <a:rPr lang="cs-CZ" b="1" dirty="0" smtClean="0"/>
              <a:t>Vývoj počtu obyvatel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7400" y="1066800"/>
            <a:ext cx="5193792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Světadíly: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 3,4 mld.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730 mil.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 700 mil.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 Amerika 450 mil.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 Amerika 310 mil.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 a Oceánie 28 mil.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385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410200" y="2057400"/>
            <a:ext cx="3429000" cy="41148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Vývoj počtu obyvatel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47800" y="1447800"/>
            <a:ext cx="3657600" cy="4876800"/>
          </a:xfrm>
        </p:spPr>
        <p:txBody>
          <a:bodyPr>
            <a:normAutofit fontScale="85000" lnSpcReduction="20000"/>
          </a:bodyPr>
          <a:lstStyle/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3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poklesu: </a:t>
            </a:r>
            <a:r>
              <a:rPr lang="cs-CZ" sz="3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porodnosti vyspělých zemí: kariéra, vyšší zaměstnanost žen, antikoncepce</a:t>
            </a:r>
          </a:p>
          <a:p>
            <a:endParaRPr lang="cs-CZ" sz="3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300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Příčiny růstu: </a:t>
            </a:r>
          </a:p>
          <a:p>
            <a:pPr>
              <a:buNone/>
            </a:pPr>
            <a:r>
              <a:rPr lang="cs-CZ" sz="33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náboženství, tradic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447800"/>
            <a:ext cx="3886200" cy="48768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Státy</a:t>
            </a:r>
            <a:r>
              <a:rPr lang="cs-CZ" b="1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 1,2 mld.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Indie 1 mld.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USA 265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Indonésie 205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Brazílie 165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Pákistán 150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Rusko 148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Japonsko 126 mil.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Bangladéš 125 mil.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Nigérie 106 mil.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17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400" y="304800"/>
            <a:ext cx="8717280" cy="5334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/>
              <a:t>Demografická revoluce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685800"/>
            <a:ext cx="8915400" cy="617220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     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Fáze: 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porodnost + vysoká úmrtnost - Evropa   19.stol., dnes: Afghánistán, Somálsko, Etiopie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porodnost + velký pokles úmrtnosti -  Evropa 20.stol., dnes: Saudská Arábie, Pákistán, tropická Afrika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Vysoký pokles porodnosti – nízká úmrtnost - Evropa konec 20.stol., dnes: latinská Amerika, S Afrika</a:t>
            </a:r>
          </a:p>
          <a:p>
            <a:pPr marL="596646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Nízká porodnost + nízká úmrtnost (ČR, Německo, Maďarsko společně i s nižší porodností než úmrtností)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Soubor:Population pyramid CZE 2007r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685800"/>
            <a:ext cx="8382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07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0"/>
            <a:ext cx="787908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Struktura obyvatelstva podle 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914400"/>
            <a:ext cx="7866888" cy="5715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věkové struktury obyvatelstva podle věku se nejčastěji zjišťují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poměry mezi ekonomicky aktivní částí populace a neaktivní, aby se mohla vypočítat ekonomická zátěž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stejné ukazatele napomáhají v plánování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důchodové politiky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obyvatelstva do budoucna napovídá, kolik bude například zapotřebí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 pro žáky ve školství,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kolik bude lidí v </a:t>
            </a:r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důchodovém věku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kolik potenciálně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ekonomicky aktivních lidí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bude v následujících letech apod.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284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228600"/>
            <a:ext cx="8229600" cy="4709160"/>
          </a:xfrm>
        </p:spPr>
        <p:txBody>
          <a:bodyPr>
            <a:normAutofit/>
          </a:bodyPr>
          <a:lstStyle/>
          <a:p>
            <a:r>
              <a:rPr lang="cs-CZ" sz="30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Věková pyramida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</a:t>
            </a:r>
            <a:r>
              <a:rPr lang="cs-CZ" sz="30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grafické znázornění věkové struktury obyvatelstva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daného regionu </a:t>
            </a:r>
          </a:p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Znázorňuje </a:t>
            </a:r>
            <a:r>
              <a:rPr lang="cs-CZ" sz="3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mužů a žen v daném věku, v daném okamžiku a na vymezeném území</a:t>
            </a:r>
            <a:endParaRPr lang="cs-CZ" sz="3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2" name="Picture 2" descr="Soubor:Typy vekovych pyrami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67001"/>
            <a:ext cx="8229600" cy="4191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586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304800"/>
            <a:ext cx="749808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Struktura obyvatelstva podle pohlaví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295400"/>
            <a:ext cx="8305800" cy="5562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 neboli zastoupení obou pohlaví v populaci se v průběhu let člověka mění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živě narozených dětí je poměr mezi chlapci a děvčaty v rozmezí od 104 do 107 chlapců na 100 děvčat - rodí se tedy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chlapců než děvčat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Druhým biologicky daným faktorem ovlivňující poměr mezi muži a ženami je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diferenční úmrtnost mužů a žen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normálních podmínek umírá více mužů než žen, hovoříme tedy 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mužské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nadúmrtnosti</a:t>
            </a:r>
            <a:endParaRPr lang="cs-CZ" b="1" i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fakt je velmi zřetelný na věkové pyramidě ve vysokém věku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9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0"/>
            <a:ext cx="795528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obyvatelstva podle věku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66800"/>
            <a:ext cx="7790688" cy="5562600"/>
          </a:xfrm>
        </p:spPr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Svět: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mužů a žen přibližně stejný, ale rodí se více mužů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Evropě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žen, dožívají se vyššího věku, muži           civilizační choroby, vliv životosprávy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 Asii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mužů více než žen úroveň zdravotnictví, věší zátěž, tradice, náboženství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667000" y="3352800"/>
            <a:ext cx="749808" cy="33223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086600" y="4953000"/>
            <a:ext cx="762000" cy="30480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51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0"/>
            <a:ext cx="7498080" cy="8683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Střední délka života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8200"/>
            <a:ext cx="8519864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neboli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naděje dožití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statistický údaj udávající průměrný, tedy předpokládaný, věk, jehož dosahují členové dané populace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žen v důchodovém věku razantně převyšuje počet mužů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v naději dožití mezi muži a ženami 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 v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republice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přibližně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let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Hodnoty ovlivňují různé faktory jako je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strava, ekonomika země, infrastruktura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(pozitivně především vodní zdroje a čištění odpadu, negativně exhalace), </a:t>
            </a:r>
            <a:r>
              <a:rPr lang="cs-CZ" b="1" i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zdravotnictví, úroveň kriminality, vojenský stav země, životní prostředí a řada dalších faktorů</a:t>
            </a:r>
            <a:endParaRPr lang="cs-CZ" b="1" i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660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921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Střední délka života 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14400"/>
            <a:ext cx="8538152" cy="57150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hodnoty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věku jsou měřeny v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(muži okolo 35 let), nejvyšší v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Japonsku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(ženy přes 85 let) a například ve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Skandinávii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hlediska rozdělení podle pohlaví se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ženy dožívají obvykle o 10% vyššího věku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republice je to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73,5 roku u mužů a 80 let u žen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středních předpovědí OSN bude v roce 2050 tento věk činit 79 let respektive 85 let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988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ife Expectancy 2008 Estimates CIA World Factbook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2762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Ekonomické složení obyvatelstva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538152" cy="5652864"/>
          </a:xfrm>
        </p:spPr>
        <p:txBody>
          <a:bodyPr>
            <a:normAutofit lnSpcReduction="10000"/>
          </a:bodyPr>
          <a:lstStyle/>
          <a:p>
            <a:pPr marL="596646" indent="-514350"/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primární sféra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obyvatelstvo v zemědělství, lesní a vodní hospodářství, těžba</a:t>
            </a:r>
          </a:p>
          <a:p>
            <a:pPr lvl="0"/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6646" indent="-514350"/>
            <a:r>
              <a:rPr lang="cs-CZ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sekundární sféra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průmysl, nákladní doprava, stavebnictví</a:t>
            </a:r>
          </a:p>
          <a:p>
            <a:pPr lvl="0"/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28650" lvl="0" indent="-628650"/>
            <a:r>
              <a:rPr lang="cs-CZ" b="1" i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terciární sféra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služby: obchod, spoje,  finance, cestovní ruch, kultura, státní správa, zdravotnictví</a:t>
            </a:r>
          </a:p>
          <a:p>
            <a:pPr lvl="0"/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i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kvartérní sféra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školství, věda výzkum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79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5000" y="4572000"/>
            <a:ext cx="5334000" cy="9906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Pohyb obyvatelstva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66800"/>
            <a:ext cx="8748464" cy="5791200"/>
          </a:xfrm>
        </p:spPr>
        <p:txBody>
          <a:bodyPr>
            <a:normAutofit fontScale="70000" lnSpcReduction="2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přirozený pohyb</a:t>
            </a:r>
          </a:p>
          <a:p>
            <a:pPr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mezi počtem narozených a počtem zemřelých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100 obyvatel za rok</a:t>
            </a:r>
          </a:p>
          <a:p>
            <a:pPr>
              <a:buNone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natalita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(= </a:t>
            </a: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porodnost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narozených na 1000 obyvatel za rok</a:t>
            </a:r>
          </a:p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mortalita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(= </a:t>
            </a: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úmrtnost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</a:t>
            </a:r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zemřelých na 1000 obyvatel za rok</a:t>
            </a:r>
          </a:p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PP = N – M &gt; 0  = přirozený přírůstek</a:t>
            </a:r>
          </a:p>
          <a:p>
            <a:pPr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PU = N – M &lt; 0 = přirozený úbytek</a:t>
            </a:r>
          </a:p>
          <a:p>
            <a:pPr>
              <a:buNone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populační hodiny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za 1s se narodí 4,3 člověka</a:t>
            </a:r>
          </a:p>
          <a:p>
            <a:pPr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: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1s umřou 2 lidé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4822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0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Pohyb obyvatelstva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8200"/>
            <a:ext cx="8610160" cy="57912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úhrnná plodnost: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průměrný počet dětí, které porodí jedna žena během svého plodného života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islámské státy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(6-8dětí)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Afganistan, Somálsko, Nigérie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nutnost snižování plodnosti = růst vzdělanosti, zlepšování zdrav. péče, antikoncepce, plánované těhotenství, zvýšení hranice sňatků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nejnižší: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 –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,5 dětí) – Japonsko. Ruko, Čína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klesá počet obyvatel ve státě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kojenecká úmrtnost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úmrtnost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dětí do 1. roku života (4 z 1000)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chudé státy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150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63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u="sng" dirty="0" smtClean="0">
                <a:solidFill>
                  <a:srgbClr val="FF0000"/>
                </a:solidFill>
              </a:rPr>
              <a:t>Pohyb obyvatelstva</a:t>
            </a:r>
            <a:r>
              <a:rPr lang="cs-CZ" b="1" i="1" dirty="0" smtClean="0">
                <a:solidFill>
                  <a:srgbClr val="FF0000"/>
                </a:solidFill>
              </a:rPr>
              <a:t/>
            </a:r>
            <a:br>
              <a:rPr lang="cs-CZ" b="1" i="1" dirty="0" smtClean="0">
                <a:solidFill>
                  <a:srgbClr val="FF0000"/>
                </a:solidFill>
              </a:rPr>
            </a:b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2000"/>
            <a:ext cx="8538152" cy="60960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územní pohyb</a:t>
            </a:r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=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stěhování, migrace</a:t>
            </a:r>
          </a:p>
          <a:p>
            <a:pPr lvl="0"/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vnitrostátní: venkov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město a naopak, venkov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město = urbanizace</a:t>
            </a:r>
          </a:p>
          <a:p>
            <a:pPr lvl="0"/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mezistátní: důvody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hospodářské (Ukrajina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ČR, Turci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Německo)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politické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náboženské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národnostní</a:t>
            </a: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emigrace</a:t>
            </a:r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vystěhovalectví</a:t>
            </a:r>
          </a:p>
          <a:p>
            <a:r>
              <a:rPr lang="cs-CZ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imigrace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přistěhovalectví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asimilace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přizpůsobení se stylu života země, do které se imigruje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486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igration typ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304800"/>
            <a:ext cx="6429375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00200" y="480060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</a:t>
            </a:r>
            <a:r>
              <a:rPr lang="pt-B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imigrace</a:t>
            </a:r>
            <a:br>
              <a:rPr lang="pt-B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t-B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emigrace</a:t>
            </a:r>
            <a:br>
              <a:rPr lang="pt-B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pt-BR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pt-BR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reemigrace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256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upload.wikimedia.org/wikipedia/commons/f/f0/Rwandan_refugee_camp_in_east_Z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228600"/>
            <a:ext cx="7380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Rwandan refugee camp in east Zaire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94001897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1143000"/>
          </a:xfrm>
        </p:spPr>
        <p:txBody>
          <a:bodyPr/>
          <a:lstStyle/>
          <a:p>
            <a:pPr algn="ctr"/>
            <a:r>
              <a:rPr lang="cs-CZ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7498080" cy="52578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cs.wikipedia.org/wiki/V%C4%9Bkov%C3%A1_pyramida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cs.wikipedia.org/wiki/Populace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cs.wikipedia.org/wiki/Migrace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7848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/>
          <a:lstStyle/>
          <a:p>
            <a:pPr algn="ctr"/>
            <a:r>
              <a:rPr lang="cs-CZ" sz="4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498080" cy="49530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ZRSCH3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24.9.2012].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cs.wikipedia.org/wiki/Soubor:Population_pyramid_CZE_2007rel.png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ZRSCH3.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24.9.2012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cs.wikipedia.org/wiki/Soubor:Typy_vekovych_pyramid.png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FARGOMED.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24.9.2012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http://cs.wikipedia.org/wiki/Soubor:Pyramide_des_%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C3%A2ges-Afghanistan.PNG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PANOS84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24.9.2012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cs.wikipedia.org/wiki/Soubor:Life_Expectancy_2008_Estimates_CIA_World_Factbook.png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CDC.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24.9.2012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cs.wikipedia.org/wiki/Soubor:Rwandan_refugee_camp_in_east_Zaire.jpg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FRETTIE.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24.9.2012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cs.wikipedia.org/wiki/Soubor:Migration_types.svg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endParaRPr lang="cs-CZ" sz="1800" dirty="0" smtClean="0"/>
          </a:p>
          <a:p>
            <a:pPr marL="82296" indent="0">
              <a:buNone/>
            </a:pPr>
            <a:endParaRPr lang="cs-CZ" sz="1800" dirty="0" smtClean="0"/>
          </a:p>
          <a:p>
            <a:pPr marL="82296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7326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</TotalTime>
  <Words>1255</Words>
  <Application>Microsoft Office PowerPoint</Application>
  <PresentationFormat>Předvádění na obrazovce (4:3)</PresentationFormat>
  <Paragraphs>196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Obyvatelstvo světa </vt:lpstr>
      <vt:lpstr>Demografie čerpá data z několika hlavních pramenů: </vt:lpstr>
      <vt:lpstr>Demografie čerpá data z několika hlavních pramenů: </vt:lpstr>
      <vt:lpstr>Prezentace aplikace PowerPoint</vt:lpstr>
      <vt:lpstr>Vývoj počtu obyvatel</vt:lpstr>
      <vt:lpstr>Vývoj počtu obyvatel</vt:lpstr>
      <vt:lpstr>Vývoj počtu obyvatel</vt:lpstr>
      <vt:lpstr>Demografická revoluce </vt:lpstr>
      <vt:lpstr>Struktura obyvatelstva podle věku</vt:lpstr>
      <vt:lpstr>Prezentace aplikace PowerPoint</vt:lpstr>
      <vt:lpstr>Struktura obyvatelstva podle pohlaví</vt:lpstr>
      <vt:lpstr>Struktura obyvatelstva podle věku</vt:lpstr>
      <vt:lpstr>Střední délka života </vt:lpstr>
      <vt:lpstr>Střední délka života </vt:lpstr>
      <vt:lpstr>Prezentace aplikace PowerPoint</vt:lpstr>
      <vt:lpstr>Ekonomické složení obyvatelstva </vt:lpstr>
      <vt:lpstr>Pohyb obyvatelstva </vt:lpstr>
      <vt:lpstr>Pohyb obyvatelstva </vt:lpstr>
      <vt:lpstr>Pohyb obyvatelstva 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13</cp:revision>
  <dcterms:created xsi:type="dcterms:W3CDTF">2013-05-03T21:54:52Z</dcterms:created>
  <dcterms:modified xsi:type="dcterms:W3CDTF">2013-06-06T12:30:43Z</dcterms:modified>
</cp:coreProperties>
</file>