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1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2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11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0/03/Countries_with_dominant_Mestizo_and_Native_American_population.pn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e/e9/Official_portrait_of_Barack_Obama.jpg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e/e0/HugoChavez1824.jpeg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idsk%C3%A9_rasy" TargetMode="External"/><Relationship Id="rId2" Type="http://schemas.openxmlformats.org/officeDocument/2006/relationships/hyperlink" Target="http://cs.wikipedia.org/wiki/Barack_Obama#P.C5.AFvod_a_ml.C3.A1d.C3.A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Rasismus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WW2-Holocaust-Europe.png" TargetMode="External"/><Relationship Id="rId3" Type="http://schemas.openxmlformats.org/officeDocument/2006/relationships/hyperlink" Target="http://cs.wikipedia.org/wiki/Soubor:LA2-NSRW-1-0149.jpg" TargetMode="External"/><Relationship Id="rId7" Type="http://schemas.openxmlformats.org/officeDocument/2006/relationships/hyperlink" Target="http://cs.wikipedia.org/wiki/Soubor:%22Colored%22_drinking_fountain_from_mid-20th_century_with_african-american_drinking.jpg" TargetMode="External"/><Relationship Id="rId2" Type="http://schemas.openxmlformats.org/officeDocument/2006/relationships/hyperlink" Target="http://cs.wikipedia.org/wiki/Soubor:Europaeid_typ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Official_portrait_of_Barack_Obama.jpg" TargetMode="External"/><Relationship Id="rId5" Type="http://schemas.openxmlformats.org/officeDocument/2006/relationships/hyperlink" Target="http://cs.wikipedia.org/wiki/Soubor:Countries_with_dominant_Mestizo_and_Native_American_population.png" TargetMode="External"/><Relationship Id="rId4" Type="http://schemas.openxmlformats.org/officeDocument/2006/relationships/hyperlink" Target="http://cs.wikipedia.org/wiki/Soubor:NSRW_Australian_Type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     Jan KOHOUTEK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Socioekonomická a 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Lidské rasy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8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JK_REG_GEO_08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28.9.2012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3. ročník – DUM – obsahuje informace lidských rasách a jejich rozdělení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216647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487362"/>
          </a:xfrm>
        </p:spPr>
        <p:txBody>
          <a:bodyPr>
            <a:normAutofit fontScale="90000"/>
          </a:bodyPr>
          <a:lstStyle/>
          <a:p>
            <a:pPr algn="l"/>
            <a:r>
              <a:rPr lang="cs-CZ" sz="4400" b="1" dirty="0" smtClean="0">
                <a:solidFill>
                  <a:srgbClr val="FF0000"/>
                </a:solidFill>
              </a:rPr>
              <a:t>Lidské rasy</a:t>
            </a:r>
            <a:br>
              <a:rPr lang="cs-CZ" sz="4400" b="1" dirty="0" smtClean="0">
                <a:solidFill>
                  <a:srgbClr val="FF0000"/>
                </a:solidFill>
              </a:rPr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764704"/>
            <a:ext cx="7920880" cy="5788496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Lidská rasa je skupina lidí, kterou spojuje dlouhodobý společný vývoj, v jehož průběhu se vlivem rozdílného prostředí vytvořily shodné morfologické a fyziologické znaky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(barva pleti, barva a tvar vlasů, očí, rysy tváře, tvar lebky, nosu, atd.)</a:t>
            </a:r>
          </a:p>
          <a:p>
            <a:endParaRPr lang="cs-CZ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Tradiční rasová teorie nikdy nedospěla ke shodě o počtu ras, udává se obvykle mezi dvěma až dvanácti rasami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Často se udává tři až pět ras</a:t>
            </a:r>
            <a:endParaRPr lang="cs-CZ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609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2000"/>
          </a:xfrm>
        </p:spPr>
        <p:txBody>
          <a:bodyPr/>
          <a:lstStyle/>
          <a:p>
            <a:pPr algn="ctr"/>
            <a:r>
              <a:rPr lang="cs-CZ" i="1" dirty="0" smtClean="0">
                <a:solidFill>
                  <a:srgbClr val="C00000"/>
                </a:solidFill>
              </a:rPr>
              <a:t>Rasové teorie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762000"/>
            <a:ext cx="8028384" cy="609600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Obvykle udávané rasy jsou:</a:t>
            </a:r>
          </a:p>
          <a:p>
            <a:pPr>
              <a:buNone/>
            </a:pP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europoidní (bílá)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patří sem indoevropská, semitská 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matinská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skupina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označována také jako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běloši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původem v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Evropě, západní Asii a severní Africe</a:t>
            </a:r>
          </a:p>
          <a:p>
            <a:endParaRPr lang="cs-CZ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mongoloidní (žlutá)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zahrnuje skupinu mongolskou,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Inuity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(Eskymáky), americké Indiány 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Austronésany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rozšířena především ve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východní a jihovýchodní Asii, Severní a Jižní Americe</a:t>
            </a:r>
          </a:p>
          <a:p>
            <a:endParaRPr lang="cs-CZ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negroidní (černá)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označována jako černoši, hanlivě negři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Původem je v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subsaharské Africe</a:t>
            </a:r>
          </a:p>
          <a:p>
            <a:endParaRPr lang="cs-CZ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australoidní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patří sem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Austrálci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Drávidové, Papuánci a Melanésané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2487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uropaeid typ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7200"/>
            <a:ext cx="9144000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66800" y="0"/>
            <a:ext cx="8077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Europoidé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podle výkladového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slovníku</a:t>
            </a:r>
            <a:r>
              <a:rPr lang="cs-CZ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Meyers</a:t>
            </a:r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Blitz</a:t>
            </a:r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-Lexikon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z roku 1932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3668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LA2-NSRW-1-014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8" y="0"/>
            <a:ext cx="4696962" cy="6848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NSRW Australian Type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609600"/>
            <a:ext cx="3810000" cy="556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225455" y="6182015"/>
            <a:ext cx="14398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Australoidé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6836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838200"/>
          </a:xfrm>
        </p:spPr>
        <p:txBody>
          <a:bodyPr/>
          <a:lstStyle/>
          <a:p>
            <a:pPr algn="ctr"/>
            <a:r>
              <a:rPr lang="cs-CZ" i="1" dirty="0" smtClean="0">
                <a:solidFill>
                  <a:srgbClr val="C00000"/>
                </a:solidFill>
              </a:rPr>
              <a:t>Rasové teorie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9200" y="762000"/>
            <a:ext cx="7714488" cy="59436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Někteří antropologové odlišují ještě další rasy, například od rasy negroidní vydělují rasu </a:t>
            </a:r>
            <a:r>
              <a:rPr lang="cs-CZ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kapoidní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(podle mysu Dobré naděje) - odlišnou od rasy negroidní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slučují rasu negroidní s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australoidní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tzv. rasu ekvatoriální</a:t>
            </a:r>
          </a:p>
          <a:p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Svoje označení mají také míšenci jednotlivých ras:</a:t>
            </a:r>
          </a:p>
          <a:p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Mestici – (europoidní+mongoloidní)</a:t>
            </a:r>
          </a:p>
          <a:p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Mulati – (europoidní+negroidní)</a:t>
            </a:r>
          </a:p>
          <a:p>
            <a:r>
              <a:rPr lang="cs-CZ" b="1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Zambové</a:t>
            </a:r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(negroidní+mongoloidní)</a:t>
            </a:r>
          </a:p>
          <a:p>
            <a:endParaRPr lang="cs-CZ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34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ountries with dominant Mestizo and Native American population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3740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37770" y="1700808"/>
            <a:ext cx="25908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Státy s dominantní populací mesticů a indiánů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0765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93520" y="0"/>
            <a:ext cx="7498080" cy="1143000"/>
          </a:xfrm>
        </p:spPr>
        <p:txBody>
          <a:bodyPr/>
          <a:lstStyle/>
          <a:p>
            <a:r>
              <a:rPr lang="cs-CZ" b="1" dirty="0" smtClean="0"/>
              <a:t>Mulati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8" y="980728"/>
            <a:ext cx="3756992" cy="5572472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Mulat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(také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Mulato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je termín španělského nebo portugalského původu a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popisuje potomka bělocha a černocha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průběhu koloniální éry se termín používal jak pro děti jednoho evropského a jednoho afrického rodiče, tak pro děti dvou mulatů</a:t>
            </a:r>
          </a:p>
          <a:p>
            <a:endParaRPr lang="cs-CZ" dirty="0"/>
          </a:p>
        </p:txBody>
      </p:sp>
      <p:pic>
        <p:nvPicPr>
          <p:cNvPr id="5" name="Picture 7" descr="Soubor:Official portrait of Barack Obama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1600" y="609600"/>
            <a:ext cx="3200400" cy="435690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029200" y="5105400"/>
            <a:ext cx="39624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Barack Obama se narodil do rodiny matky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Stanley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Ann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Dunhamové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(americká běloška), jeho otcem byl Barack Hussein Obama, který pocházel z kmene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Luo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 Keni</a:t>
            </a:r>
          </a:p>
        </p:txBody>
      </p:sp>
    </p:spTree>
    <p:extLst>
      <p:ext uri="{BB962C8B-B14F-4D97-AF65-F5344CB8AC3E}">
        <p14:creationId xmlns:p14="http://schemas.microsoft.com/office/powerpoint/2010/main" val="2884631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Zambové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3568" y="1916832"/>
            <a:ext cx="4038600" cy="4068763"/>
          </a:xfrm>
        </p:spPr>
        <p:txBody>
          <a:bodyPr/>
          <a:lstStyle/>
          <a:p>
            <a:r>
              <a:rPr lang="cs-CZ" b="1" i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Zambo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termín španělského původu označující obyvatele Latinské Ameriky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smíšeného afro-indiánského původu</a:t>
            </a:r>
            <a:endParaRPr lang="cs-CZ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5058" name="Picture 2" descr="Soubor:HugoChavez1824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5800" y="1600200"/>
            <a:ext cx="4368800" cy="317182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394200" y="477981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Venezuelský prezident Hugo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Chávez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byl napůl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zambo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napůl mestic</a:t>
            </a:r>
          </a:p>
        </p:txBody>
      </p:sp>
    </p:spTree>
    <p:extLst>
      <p:ext uri="{BB962C8B-B14F-4D97-AF65-F5344CB8AC3E}">
        <p14:creationId xmlns:p14="http://schemas.microsoft.com/office/powerpoint/2010/main" val="3355890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0600" y="0"/>
            <a:ext cx="7772400" cy="914400"/>
          </a:xfrm>
        </p:spPr>
        <p:txBody>
          <a:bodyPr/>
          <a:lstStyle/>
          <a:p>
            <a:r>
              <a:rPr lang="cs-CZ" dirty="0" smtClean="0"/>
              <a:t>Antropologie a lidské rasy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990600"/>
            <a:ext cx="8229600" cy="56388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fyzické antropologie patřilo od počátku i studium lidských ras, jež tvořilo v 19. století dokonce její hlavní náplň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Vzhledem ke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zneužití rasových teorií, které vyvrcholilo v rasismu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panuje dnes k pojmu rasy značná nedůvěra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Jakkoli jsou určité nápadné tělesné znaky nepochybně dědičné (barva pleti, tvar nosu, vlasů a pod.), </a:t>
            </a:r>
            <a:r>
              <a:rPr lang="cs-CZ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představují rozdíly spíše povrchní, které nic neříkají o intelektu a dalších schopnostech svých nositelů</a:t>
            </a:r>
            <a:endParaRPr lang="cs-CZ" b="1" i="1" dirty="0"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65403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858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i="1" dirty="0" smtClean="0">
                <a:solidFill>
                  <a:srgbClr val="C00000"/>
                </a:solidFill>
              </a:rPr>
              <a:t>Rasismus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620688"/>
            <a:ext cx="8316416" cy="623731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 rasismus se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označují ideologie, které z příslušnosti k rase odvozují politické důsledky, nejčastěji ve smyslu, že některé lidské rasy jsou hodnotnější než jiné a mají právo či povinnost „méněcenné“ rasy ovládat či dokonce jejich příslušníky hubit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teorie vychází z domněnky,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jednotlivé rasy mají odlišné předky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tzv. "teorie polygenetického vzniku ras„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Rasismus založený na údajně vědeckých teoriích byl populární v 19. a první polovině 20. století, zdiskreditoval se však zejména v podobě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nacistické ideologie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Dnes je obvykle považován za nevědecký, nesprávný a nemorální, v řadě států včetně České republiky je hlásání rasové nenávisti dokonce </a:t>
            </a:r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trestným činem</a:t>
            </a:r>
            <a:endParaRPr lang="cs-CZ" b="1" i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0602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&quot;Colored&quot; drinking fountain from mid-20th century with african-american drink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5" y="0"/>
            <a:ext cx="91051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546781" y="0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Americký černoch mohl pít pouze z nádržky s označením "pro barevné", 1939, Oklahoma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City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60825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WW2-Holocaust-Europ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6860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5062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</a:t>
            </a: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1800" dirty="0" smtClean="0">
              <a:hlinkClick r:id=""/>
            </a:endParaRPr>
          </a:p>
          <a:p>
            <a:pPr marL="82296" indent="0">
              <a:buNone/>
            </a:pPr>
            <a:r>
              <a:rPr lang="cs-CZ" sz="1800" dirty="0" smtClean="0">
                <a:hlinkClick r:id="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cs.wikipedia.org/wiki/Barack_Obama#P.C5.AFvod_a_ml.C3.A1d.C3.AD</a:t>
            </a:r>
            <a:endParaRPr lang="cs-CZ" sz="1800" dirty="0" smtClean="0"/>
          </a:p>
          <a:p>
            <a:pPr marL="82296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cs.wikipedia.org/wiki/Lidsk%C3%A9_rasy</a:t>
            </a:r>
            <a:endParaRPr lang="cs-CZ" sz="1800" dirty="0" smtClean="0"/>
          </a:p>
          <a:p>
            <a:pPr marL="82296" indent="0">
              <a:buNone/>
            </a:pPr>
            <a:r>
              <a:rPr lang="cs-CZ" sz="1800" dirty="0">
                <a:hlinkClick r:id="rId4"/>
              </a:rPr>
              <a:t>http://cs.wikipedia.org/wiki/Rasismus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70984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21560"/>
          </a:xfrm>
        </p:spPr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</a:t>
            </a: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FUNKMONK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28.9.2012].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cs.wikipedia.org/wiki/Soubor:Europaeid_types.jpg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SOAP.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28.9.2012].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cs.wikipedia.org/wiki/Soubor:LA2-NSRW-1-0149.jpg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BOOKOFJUDE. </a:t>
            </a:r>
            <a:r>
              <a:rPr lang="nl-NL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28.9.2012</a:t>
            </a:r>
            <a:r>
              <a:rPr lang="nl-NL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</a:t>
            </a:r>
            <a:r>
              <a:rPr lang="nl-NL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cs.wikipedia.org/wiki/Soubor:NSRW_Australian_Types.png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123ITI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28.9.2012].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cs.wikipedia.org/wiki/Soubor:Countries_with_dominant_Mestizo_and_Native_American_population.png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SOUZA, </a:t>
            </a: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28.9.2012].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cs.wikipedia.org/wiki/Soubor:Official_portrait_of_Barack_Obama.jpg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KARONEN, </a:t>
            </a: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Ilmari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28.9.2012].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http://cs.wikipedia.org/wiki/Soubor:%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22Colored%22_drinking_fountain_from_mid-20th_century_with_african-american_drinking.jpg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DNA-DENNIS.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28.9.2012].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cs.wikipedia.org/wiki/Soubor:WW2-Holocaust-Europe.png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063014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</TotalTime>
  <Words>716</Words>
  <Application>Microsoft Office PowerPoint</Application>
  <PresentationFormat>Předvádění na obrazovce (4:3)</PresentationFormat>
  <Paragraphs>84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Prezentace aplikace PowerPoint</vt:lpstr>
      <vt:lpstr>Lidské rasy </vt:lpstr>
      <vt:lpstr>Rasové teorie</vt:lpstr>
      <vt:lpstr>Prezentace aplikace PowerPoint</vt:lpstr>
      <vt:lpstr>Prezentace aplikace PowerPoint</vt:lpstr>
      <vt:lpstr>Rasové teorie</vt:lpstr>
      <vt:lpstr>Prezentace aplikace PowerPoint</vt:lpstr>
      <vt:lpstr>Mulati</vt:lpstr>
      <vt:lpstr>Zambové</vt:lpstr>
      <vt:lpstr>Antropologie a lidské rasy</vt:lpstr>
      <vt:lpstr>Rasismus</vt:lpstr>
      <vt:lpstr>Prezentace aplikace PowerPoint</vt:lpstr>
      <vt:lpstr>Prezentace aplikace PowerPoint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6</cp:revision>
  <dcterms:created xsi:type="dcterms:W3CDTF">2013-05-03T21:56:20Z</dcterms:created>
  <dcterms:modified xsi:type="dcterms:W3CDTF">2013-06-06T12:38:37Z</dcterms:modified>
</cp:coreProperties>
</file>