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81" r:id="rId2"/>
    <p:sldId id="257" r:id="rId3"/>
    <p:sldId id="258" r:id="rId4"/>
    <p:sldId id="259" r:id="rId5"/>
    <p:sldId id="284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  <p:sldId id="271" r:id="rId18"/>
    <p:sldId id="272" r:id="rId19"/>
    <p:sldId id="273" r:id="rId20"/>
    <p:sldId id="274" r:id="rId21"/>
    <p:sldId id="275" r:id="rId22"/>
    <p:sldId id="276" r:id="rId23"/>
    <p:sldId id="277" r:id="rId24"/>
    <p:sldId id="278" r:id="rId25"/>
    <p:sldId id="279" r:id="rId26"/>
    <p:sldId id="280" r:id="rId27"/>
    <p:sldId id="282" r:id="rId28"/>
    <p:sldId id="283" r:id="rId29"/>
    <p:sldId id="285" r:id="rId3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56" autoAdjust="0"/>
    <p:restoredTop sz="94660"/>
  </p:normalViewPr>
  <p:slideViewPr>
    <p:cSldViewPr>
      <p:cViewPr>
        <p:scale>
          <a:sx n="100" d="100"/>
          <a:sy n="100" d="100"/>
        </p:scale>
        <p:origin x="-498" y="58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0" y="-1"/>
            <a:ext cx="365760" cy="6854456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>
          <a:xfrm>
            <a:off x="309558" y="680477"/>
            <a:ext cx="45720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0" name="Obdélník 39"/>
          <p:cNvSpPr/>
          <p:nvPr/>
        </p:nvSpPr>
        <p:spPr>
          <a:xfrm>
            <a:off x="269073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1" name="Obdélník 40"/>
          <p:cNvSpPr/>
          <p:nvPr/>
        </p:nvSpPr>
        <p:spPr>
          <a:xfrm>
            <a:off x="250020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42" name="Obdélník 41"/>
          <p:cNvSpPr/>
          <p:nvPr/>
        </p:nvSpPr>
        <p:spPr>
          <a:xfrm>
            <a:off x="221768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914400" y="4343400"/>
            <a:ext cx="7772400" cy="1975104"/>
          </a:xfrm>
        </p:spPr>
        <p:txBody>
          <a:bodyPr/>
          <a:lstStyle>
            <a:lvl1pPr marR="9144" algn="l">
              <a:defRPr sz="4000" b="1" cap="all" spc="0" baseline="0">
                <a:effectLst>
                  <a:reflection blurRad="12700" stA="34000" endA="740" endPos="53000" dir="5400000" sy="-100000" algn="bl" rotWithShape="0"/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914400" y="2834640"/>
            <a:ext cx="7772400" cy="1508760"/>
          </a:xfrm>
        </p:spPr>
        <p:txBody>
          <a:bodyPr lIns="100584" tIns="45720" anchor="b"/>
          <a:lstStyle>
            <a:lvl1pPr marL="0" indent="0" algn="l">
              <a:spcBef>
                <a:spcPts val="0"/>
              </a:spcBef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56" name="Obdélník 55"/>
          <p:cNvSpPr/>
          <p:nvPr/>
        </p:nvSpPr>
        <p:spPr>
          <a:xfrm>
            <a:off x="255291" y="5047394"/>
            <a:ext cx="73152" cy="169164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5" name="Obdélník 64"/>
          <p:cNvSpPr/>
          <p:nvPr/>
        </p:nvSpPr>
        <p:spPr>
          <a:xfrm>
            <a:off x="255291" y="4796819"/>
            <a:ext cx="73152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6" name="Obdélník 65"/>
          <p:cNvSpPr/>
          <p:nvPr/>
        </p:nvSpPr>
        <p:spPr>
          <a:xfrm>
            <a:off x="255291" y="4637685"/>
            <a:ext cx="73152" cy="137160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7" name="Obdélník 66"/>
          <p:cNvSpPr/>
          <p:nvPr/>
        </p:nvSpPr>
        <p:spPr>
          <a:xfrm>
            <a:off x="255291" y="4542559"/>
            <a:ext cx="73152" cy="7315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Volný tvar 13"/>
          <p:cNvSpPr>
            <a:spLocks/>
          </p:cNvSpPr>
          <p:nvPr/>
        </p:nvSpPr>
        <p:spPr bwMode="auto">
          <a:xfrm>
            <a:off x="4828952" y="1073888"/>
            <a:ext cx="4322136" cy="5791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3648"/>
              </a:cxn>
              <a:cxn ang="0">
                <a:pos x="720" y="2016"/>
              </a:cxn>
              <a:cxn ang="0">
                <a:pos x="2736" y="0"/>
              </a:cxn>
              <a:cxn ang="0">
                <a:pos x="2736" y="96"/>
              </a:cxn>
              <a:cxn ang="0">
                <a:pos x="744" y="2038"/>
              </a:cxn>
              <a:cxn ang="0">
                <a:pos x="48" y="3648"/>
              </a:cxn>
              <a:cxn ang="0">
                <a:pos x="0" y="3648"/>
              </a:cxn>
            </a:cxnLst>
            <a:rect l="0" t="0" r="0" b="0"/>
            <a:pathLst>
              <a:path w="2736" h="3648">
                <a:moveTo>
                  <a:pt x="0" y="3648"/>
                </a:moveTo>
                <a:lnTo>
                  <a:pt x="720" y="2016"/>
                </a:lnTo>
                <a:lnTo>
                  <a:pt x="2736" y="672"/>
                </a:lnTo>
                <a:lnTo>
                  <a:pt x="2736" y="720"/>
                </a:lnTo>
                <a:lnTo>
                  <a:pt x="744" y="2038"/>
                </a:lnTo>
                <a:lnTo>
                  <a:pt x="48" y="3648"/>
                </a:lnTo>
                <a:lnTo>
                  <a:pt x="48" y="3648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5" name="Volný tvar 14"/>
          <p:cNvSpPr>
            <a:spLocks/>
          </p:cNvSpPr>
          <p:nvPr/>
        </p:nvSpPr>
        <p:spPr bwMode="auto">
          <a:xfrm>
            <a:off x="373966" y="0"/>
            <a:ext cx="5514536" cy="661533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4080"/>
              </a:cxn>
              <a:cxn ang="0">
                <a:pos x="0" y="4128"/>
              </a:cxn>
              <a:cxn ang="0">
                <a:pos x="3504" y="2640"/>
              </a:cxn>
              <a:cxn ang="0">
                <a:pos x="2880" y="0"/>
              </a:cxn>
              <a:cxn ang="0">
                <a:pos x="2832" y="0"/>
              </a:cxn>
              <a:cxn ang="0">
                <a:pos x="3465" y="2619"/>
              </a:cxn>
              <a:cxn ang="0">
                <a:pos x="0" y="4080"/>
              </a:cxn>
            </a:cxnLst>
            <a:rect l="0" t="0" r="0" b="0"/>
            <a:pathLst>
              <a:path w="3504" h="4128">
                <a:moveTo>
                  <a:pt x="0" y="4080"/>
                </a:moveTo>
                <a:lnTo>
                  <a:pt x="0" y="4128"/>
                </a:lnTo>
                <a:lnTo>
                  <a:pt x="3504" y="2640"/>
                </a:lnTo>
                <a:lnTo>
                  <a:pt x="2880" y="0"/>
                </a:lnTo>
                <a:lnTo>
                  <a:pt x="2832" y="0"/>
                </a:lnTo>
                <a:lnTo>
                  <a:pt x="3465" y="2619"/>
                </a:lnTo>
                <a:lnTo>
                  <a:pt x="0" y="4080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3" name="Volný tvar 12"/>
          <p:cNvSpPr>
            <a:spLocks/>
          </p:cNvSpPr>
          <p:nvPr/>
        </p:nvSpPr>
        <p:spPr bwMode="auto">
          <a:xfrm rot="5236414">
            <a:off x="4462128" y="1483600"/>
            <a:ext cx="4114800" cy="118872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5943600" y="0"/>
            <a:ext cx="27432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104" y="0"/>
              </a:cxn>
              <a:cxn ang="0">
                <a:pos x="1728" y="0"/>
              </a:cxn>
              <a:cxn ang="0">
                <a:pos x="0" y="2688"/>
              </a:cxn>
              <a:cxn ang="0">
                <a:pos x="1104" y="0"/>
              </a:cxn>
            </a:cxnLst>
            <a:rect l="0" t="0" r="0" b="0"/>
            <a:pathLst>
              <a:path w="1728" h="2688">
                <a:moveTo>
                  <a:pt x="1104" y="0"/>
                </a:moveTo>
                <a:lnTo>
                  <a:pt x="1728" y="0"/>
                </a:lnTo>
                <a:lnTo>
                  <a:pt x="0" y="2688"/>
                </a:lnTo>
                <a:lnTo>
                  <a:pt x="110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7" name="Volný tvar 16"/>
          <p:cNvSpPr>
            <a:spLocks/>
          </p:cNvSpPr>
          <p:nvPr/>
        </p:nvSpPr>
        <p:spPr bwMode="auto">
          <a:xfrm>
            <a:off x="5943600" y="4267200"/>
            <a:ext cx="3200400" cy="11430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2016" y="240"/>
              </a:cxn>
              <a:cxn ang="0">
                <a:pos x="2016" y="720"/>
              </a:cxn>
              <a:cxn ang="0">
                <a:pos x="0" y="0"/>
              </a:cxn>
            </a:cxnLst>
            <a:rect l="0" t="0" r="0" b="0"/>
            <a:pathLst>
              <a:path w="2016" h="720">
                <a:moveTo>
                  <a:pt x="0" y="0"/>
                </a:moveTo>
                <a:lnTo>
                  <a:pt x="2016" y="240"/>
                </a:lnTo>
                <a:lnTo>
                  <a:pt x="2016" y="720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8" name="Volný tvar 17"/>
          <p:cNvSpPr>
            <a:spLocks/>
          </p:cNvSpPr>
          <p:nvPr/>
        </p:nvSpPr>
        <p:spPr bwMode="auto">
          <a:xfrm>
            <a:off x="5943600" y="0"/>
            <a:ext cx="13716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864" y="0"/>
              </a:cxn>
              <a:cxn ang="0">
                <a:pos x="0" y="2688"/>
              </a:cxn>
              <a:cxn ang="0">
                <a:pos x="768" y="0"/>
              </a:cxn>
              <a:cxn ang="0">
                <a:pos x="864" y="0"/>
              </a:cxn>
            </a:cxnLst>
            <a:rect l="0" t="0" r="0" b="0"/>
            <a:pathLst>
              <a:path w="864" h="2688">
                <a:moveTo>
                  <a:pt x="864" y="0"/>
                </a:moveTo>
                <a:lnTo>
                  <a:pt x="0" y="2688"/>
                </a:lnTo>
                <a:lnTo>
                  <a:pt x="768" y="0"/>
                </a:lnTo>
                <a:lnTo>
                  <a:pt x="86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9" name="Volný tvar 18"/>
          <p:cNvSpPr>
            <a:spLocks/>
          </p:cNvSpPr>
          <p:nvPr/>
        </p:nvSpPr>
        <p:spPr bwMode="auto">
          <a:xfrm>
            <a:off x="5948363" y="4246563"/>
            <a:ext cx="2090737" cy="2611437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71" y="1645"/>
              </a:cxn>
              <a:cxn ang="0">
                <a:pos x="1317" y="1645"/>
              </a:cxn>
              <a:cxn ang="0">
                <a:pos x="0" y="0"/>
              </a:cxn>
              <a:cxn ang="0">
                <a:pos x="1071" y="1645"/>
              </a:cxn>
            </a:cxnLst>
            <a:rect l="0" t="0" r="0" b="0"/>
            <a:pathLst>
              <a:path w="1317" h="1645">
                <a:moveTo>
                  <a:pt x="1071" y="1645"/>
                </a:moveTo>
                <a:lnTo>
                  <a:pt x="1317" y="1645"/>
                </a:lnTo>
                <a:lnTo>
                  <a:pt x="0" y="0"/>
                </a:lnTo>
                <a:lnTo>
                  <a:pt x="1071" y="1645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0" name="Volný tvar 19"/>
          <p:cNvSpPr>
            <a:spLocks/>
          </p:cNvSpPr>
          <p:nvPr/>
        </p:nvSpPr>
        <p:spPr bwMode="auto">
          <a:xfrm>
            <a:off x="5943600" y="4267200"/>
            <a:ext cx="16002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08" y="1632"/>
              </a:cxn>
              <a:cxn ang="0">
                <a:pos x="0" y="0"/>
              </a:cxn>
              <a:cxn ang="0">
                <a:pos x="960" y="1632"/>
              </a:cxn>
              <a:cxn ang="0">
                <a:pos x="1008" y="1632"/>
              </a:cxn>
            </a:cxnLst>
            <a:rect l="0" t="0" r="0" b="0"/>
            <a:pathLst>
              <a:path w="1008" h="1632">
                <a:moveTo>
                  <a:pt x="1008" y="1632"/>
                </a:moveTo>
                <a:lnTo>
                  <a:pt x="0" y="0"/>
                </a:lnTo>
                <a:lnTo>
                  <a:pt x="960" y="1632"/>
                </a:lnTo>
                <a:lnTo>
                  <a:pt x="1008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1" name="Volný tvar 20"/>
          <p:cNvSpPr>
            <a:spLocks/>
          </p:cNvSpPr>
          <p:nvPr/>
        </p:nvSpPr>
        <p:spPr bwMode="auto">
          <a:xfrm>
            <a:off x="5943600" y="1371600"/>
            <a:ext cx="3200400" cy="2895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2016" y="144"/>
              </a:cxn>
              <a:cxn ang="0">
                <a:pos x="0" y="1824"/>
              </a:cxn>
              <a:cxn ang="0">
                <a:pos x="2016" y="0"/>
              </a:cxn>
            </a:cxnLst>
            <a:rect l="0" t="0" r="0" b="0"/>
            <a:pathLst>
              <a:path w="2016" h="1824">
                <a:moveTo>
                  <a:pt x="2016" y="0"/>
                </a:moveTo>
                <a:lnTo>
                  <a:pt x="2016" y="144"/>
                </a:lnTo>
                <a:lnTo>
                  <a:pt x="0" y="1824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2" name="Volný tvar 21"/>
          <p:cNvSpPr>
            <a:spLocks/>
          </p:cNvSpPr>
          <p:nvPr/>
        </p:nvSpPr>
        <p:spPr bwMode="auto">
          <a:xfrm>
            <a:off x="5943600" y="1752600"/>
            <a:ext cx="3200400" cy="2514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0" y="1584"/>
              </a:cxn>
              <a:cxn ang="0">
                <a:pos x="2016" y="48"/>
              </a:cxn>
              <a:cxn ang="0">
                <a:pos x="2016" y="0"/>
              </a:cxn>
            </a:cxnLst>
            <a:rect l="0" t="0" r="0" b="0"/>
            <a:pathLst>
              <a:path w="2016" h="1584">
                <a:moveTo>
                  <a:pt x="2016" y="0"/>
                </a:moveTo>
                <a:lnTo>
                  <a:pt x="0" y="1584"/>
                </a:lnTo>
                <a:lnTo>
                  <a:pt x="2016" y="48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3" name="Volný tvar 22"/>
          <p:cNvSpPr>
            <a:spLocks/>
          </p:cNvSpPr>
          <p:nvPr/>
        </p:nvSpPr>
        <p:spPr bwMode="auto">
          <a:xfrm>
            <a:off x="990600" y="4267200"/>
            <a:ext cx="4953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120" y="0"/>
              </a:cxn>
              <a:cxn ang="0">
                <a:pos x="1056" y="1632"/>
              </a:cxn>
              <a:cxn ang="0">
                <a:pos x="0" y="1632"/>
              </a:cxn>
            </a:cxnLst>
            <a:rect l="0" t="0" r="0" b="0"/>
            <a:pathLst>
              <a:path w="3120" h="1632">
                <a:moveTo>
                  <a:pt x="0" y="1632"/>
                </a:moveTo>
                <a:lnTo>
                  <a:pt x="3120" y="0"/>
                </a:lnTo>
                <a:lnTo>
                  <a:pt x="1056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4" name="Volný tvar 23"/>
          <p:cNvSpPr>
            <a:spLocks/>
          </p:cNvSpPr>
          <p:nvPr/>
        </p:nvSpPr>
        <p:spPr bwMode="auto">
          <a:xfrm>
            <a:off x="533400" y="4267200"/>
            <a:ext cx="5334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360" y="0"/>
              </a:cxn>
              <a:cxn ang="0">
                <a:pos x="144" y="1632"/>
              </a:cxn>
              <a:cxn ang="0">
                <a:pos x="0" y="1632"/>
              </a:cxn>
            </a:cxnLst>
            <a:rect l="0" t="0" r="0" b="0"/>
            <a:pathLst>
              <a:path w="3360" h="1632">
                <a:moveTo>
                  <a:pt x="0" y="1632"/>
                </a:moveTo>
                <a:lnTo>
                  <a:pt x="3360" y="0"/>
                </a:lnTo>
                <a:lnTo>
                  <a:pt x="144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5" name="Volný tvar 24"/>
          <p:cNvSpPr>
            <a:spLocks/>
          </p:cNvSpPr>
          <p:nvPr/>
        </p:nvSpPr>
        <p:spPr bwMode="auto">
          <a:xfrm>
            <a:off x="366824" y="2438400"/>
            <a:ext cx="5638800" cy="1828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152"/>
              </a:cxn>
              <a:cxn ang="0">
                <a:pos x="0" y="384"/>
              </a:cxn>
              <a:cxn ang="0">
                <a:pos x="0" y="0"/>
              </a:cxn>
            </a:cxnLst>
            <a:rect l="0" t="0" r="0" b="0"/>
            <a:pathLst>
              <a:path w="3552" h="1152">
                <a:moveTo>
                  <a:pt x="0" y="0"/>
                </a:moveTo>
                <a:lnTo>
                  <a:pt x="3504" y="1152"/>
                </a:lnTo>
                <a:lnTo>
                  <a:pt x="0" y="384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6" name="Volný tvar 25"/>
          <p:cNvSpPr>
            <a:spLocks/>
          </p:cNvSpPr>
          <p:nvPr/>
        </p:nvSpPr>
        <p:spPr bwMode="auto">
          <a:xfrm>
            <a:off x="366824" y="2133600"/>
            <a:ext cx="5638800" cy="2133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7" name="Volný tvar 26"/>
          <p:cNvSpPr>
            <a:spLocks/>
          </p:cNvSpPr>
          <p:nvPr/>
        </p:nvSpPr>
        <p:spPr bwMode="auto">
          <a:xfrm>
            <a:off x="4572000" y="4267200"/>
            <a:ext cx="13716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96" y="1632"/>
              </a:cxn>
              <a:cxn ang="0">
                <a:pos x="864" y="0"/>
              </a:cxn>
              <a:cxn ang="0">
                <a:pos x="0" y="1632"/>
              </a:cxn>
            </a:cxnLst>
            <a:rect l="0" t="0" r="0" b="0"/>
            <a:pathLst>
              <a:path w="864" h="1632">
                <a:moveTo>
                  <a:pt x="0" y="1632"/>
                </a:moveTo>
                <a:lnTo>
                  <a:pt x="96" y="1632"/>
                </a:lnTo>
                <a:lnTo>
                  <a:pt x="864" y="0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06902" y="1351672"/>
            <a:ext cx="5718048" cy="977486"/>
          </a:xfrm>
        </p:spPr>
        <p:txBody>
          <a:bodyPr lIns="82296" tIns="45720" bIns="0" anchor="t"/>
          <a:lstStyle>
            <a:lvl1pPr marL="54864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363160" y="402264"/>
            <a:ext cx="8503920" cy="886265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6902" y="512064"/>
            <a:ext cx="8156448" cy="777240"/>
          </a:xfrm>
        </p:spPr>
        <p:txBody>
          <a:bodyPr tIns="64008"/>
          <a:lstStyle>
            <a:lvl1pPr algn="l">
              <a:buNone/>
              <a:defRPr sz="3800" b="0" cap="none" spc="-150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 flipH="1">
            <a:off x="371538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Obdélník 8"/>
          <p:cNvSpPr/>
          <p:nvPr/>
        </p:nvSpPr>
        <p:spPr>
          <a:xfrm flipH="1">
            <a:off x="411109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0" name="Obdélník 9"/>
          <p:cNvSpPr/>
          <p:nvPr/>
        </p:nvSpPr>
        <p:spPr>
          <a:xfrm flipH="1">
            <a:off x="448450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H="1">
            <a:off x="476702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500478" y="680477"/>
            <a:ext cx="36576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2064"/>
            <a:ext cx="8229600" cy="9144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4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55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Obdélník 24"/>
          <p:cNvSpPr/>
          <p:nvPr/>
        </p:nvSpPr>
        <p:spPr>
          <a:xfrm>
            <a:off x="0" y="402265"/>
            <a:ext cx="8867080" cy="886265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824" y="512064"/>
            <a:ext cx="7772400" cy="914400"/>
          </a:xfrm>
        </p:spPr>
        <p:txBody>
          <a:bodyPr anchor="t"/>
          <a:lstStyle>
            <a:lvl1pPr>
              <a:defRPr sz="400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09750"/>
            <a:ext cx="4040188" cy="639762"/>
          </a:xfrm>
        </p:spPr>
        <p:txBody>
          <a:bodyPr anchor="ctr"/>
          <a:lstStyle>
            <a:lvl1pPr marL="73152" indent="0" algn="l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09750"/>
            <a:ext cx="4041775" cy="639762"/>
          </a:xfrm>
        </p:spPr>
        <p:txBody>
          <a:bodyPr anchor="ctr"/>
          <a:lstStyle>
            <a:lvl1pPr marL="73152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459037"/>
            <a:ext cx="4040188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459037"/>
            <a:ext cx="4041775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87790" y="680477"/>
            <a:ext cx="45720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7" name="Obdélník 16"/>
          <p:cNvSpPr/>
          <p:nvPr/>
        </p:nvSpPr>
        <p:spPr>
          <a:xfrm>
            <a:off x="47305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8" name="Obdélník 17"/>
          <p:cNvSpPr/>
          <p:nvPr/>
        </p:nvSpPr>
        <p:spPr>
          <a:xfrm>
            <a:off x="28252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0" name="Obdélník 19"/>
          <p:cNvSpPr/>
          <p:nvPr/>
        </p:nvSpPr>
        <p:spPr>
          <a:xfrm flipH="1">
            <a:off x="149770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1" name="Obdélník 20"/>
          <p:cNvSpPr/>
          <p:nvPr/>
        </p:nvSpPr>
        <p:spPr>
          <a:xfrm flipH="1">
            <a:off x="189341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2" name="Obdélník 21"/>
          <p:cNvSpPr/>
          <p:nvPr/>
        </p:nvSpPr>
        <p:spPr>
          <a:xfrm flipH="1">
            <a:off x="226682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 flipH="1">
            <a:off x="254934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30" name="Obdélník 29"/>
          <p:cNvSpPr/>
          <p:nvPr/>
        </p:nvSpPr>
        <p:spPr>
          <a:xfrm>
            <a:off x="278710" y="680477"/>
            <a:ext cx="36576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</p:spPr>
        <p:txBody>
          <a:bodyPr/>
          <a:lstStyle>
            <a:lvl1pPr>
              <a:defRPr sz="4000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273050"/>
            <a:ext cx="8229600" cy="1162050"/>
          </a:xfrm>
        </p:spPr>
        <p:txBody>
          <a:bodyPr anchor="ctr"/>
          <a:lstStyle>
            <a:lvl1pPr algn="l">
              <a:buNone/>
              <a:defRPr sz="3600" b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435100"/>
            <a:ext cx="2514600" cy="4572000"/>
          </a:xfrm>
        </p:spPr>
        <p:txBody>
          <a:bodyPr/>
          <a:lstStyle>
            <a:lvl1pPr marL="54864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429000" y="1435100"/>
            <a:ext cx="5486400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368032" y="0"/>
            <a:ext cx="8778240" cy="1878037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9" name="Přímá spojnice 8"/>
          <p:cNvCxnSpPr/>
          <p:nvPr/>
        </p:nvCxnSpPr>
        <p:spPr>
          <a:xfrm flipV="1">
            <a:off x="363195" y="1885028"/>
            <a:ext cx="8782622" cy="0"/>
          </a:xfrm>
          <a:prstGeom prst="line">
            <a:avLst/>
          </a:prstGeom>
          <a:noFill/>
          <a:ln w="19050" cap="flat" cmpd="sng" algn="ctr">
            <a:solidFill>
              <a:srgbClr val="FFFFFF">
                <a:alpha val="100000"/>
              </a:srgbClr>
            </a:soli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grpSp>
        <p:nvGrpSpPr>
          <p:cNvPr id="10" name="Skupina 9"/>
          <p:cNvGrpSpPr/>
          <p:nvPr/>
        </p:nvGrpSpPr>
        <p:grpSpPr>
          <a:xfrm rot="5400000">
            <a:off x="8514581" y="1219200"/>
            <a:ext cx="132763" cy="128466"/>
            <a:chOff x="6668087" y="1297746"/>
            <a:chExt cx="161840" cy="156602"/>
          </a:xfrm>
        </p:grpSpPr>
        <p:cxnSp>
          <p:nvCxnSpPr>
            <p:cNvPr id="15" name="Přímá spojnice 14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Přímá spojnice 15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Přímá spojnice 16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 bwMode="grayWhite">
          <a:xfrm>
            <a:off x="914400" y="441251"/>
            <a:ext cx="6858000" cy="701749"/>
          </a:xfrm>
        </p:spPr>
        <p:txBody>
          <a:bodyPr anchor="b"/>
          <a:lstStyle>
            <a:lvl1pPr algn="l">
              <a:buNone/>
              <a:defRPr sz="2100" b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68032" y="1893781"/>
            <a:ext cx="8778240" cy="4960144"/>
          </a:xfrm>
          <a:solidFill>
            <a:schemeClr val="bg2"/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914400" y="1150144"/>
            <a:ext cx="6858000" cy="685800"/>
          </a:xfrm>
        </p:spPr>
        <p:txBody>
          <a:bodyPr/>
          <a:lstStyle>
            <a:lvl1pPr marL="27432" indent="0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grpSp>
        <p:nvGrpSpPr>
          <p:cNvPr id="14" name="Skupina 13"/>
          <p:cNvGrpSpPr/>
          <p:nvPr/>
        </p:nvGrpSpPr>
        <p:grpSpPr>
          <a:xfrm rot="5400000">
            <a:off x="8666981" y="1371600"/>
            <a:ext cx="132763" cy="128466"/>
            <a:chOff x="6668087" y="1297746"/>
            <a:chExt cx="161840" cy="156602"/>
          </a:xfrm>
        </p:grpSpPr>
        <p:cxnSp>
          <p:nvCxnSpPr>
            <p:cNvPr id="11" name="Přímá spojnice 10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Přímá spojnice 11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Přímá spojnice 12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8" name="Skupina 17"/>
          <p:cNvGrpSpPr/>
          <p:nvPr/>
        </p:nvGrpSpPr>
        <p:grpSpPr>
          <a:xfrm rot="5400000">
            <a:off x="8320088" y="1474763"/>
            <a:ext cx="132763" cy="128466"/>
            <a:chOff x="6668087" y="1297746"/>
            <a:chExt cx="161840" cy="156602"/>
          </a:xfrm>
        </p:grpSpPr>
        <p:cxnSp>
          <p:nvCxnSpPr>
            <p:cNvPr id="19" name="Přímá spojnice 18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Přímá spojnice 19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Přímá spojnice 20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477000" y="55499"/>
            <a:ext cx="2133600" cy="365125"/>
          </a:xfrm>
        </p:spPr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55499"/>
            <a:ext cx="5562600" cy="365125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10600" y="55499"/>
            <a:ext cx="457200" cy="365125"/>
          </a:xfrm>
        </p:spPr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981200" cy="5851525"/>
          </a:xfrm>
        </p:spPr>
        <p:txBody>
          <a:bodyPr vert="eaVert" anchor="ctr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58674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0" y="-1"/>
            <a:ext cx="365760" cy="6854456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255291" y="5047394"/>
            <a:ext cx="73152" cy="169164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255291" y="4796819"/>
            <a:ext cx="73152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255291" y="4637685"/>
            <a:ext cx="73152" cy="137160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255291" y="4542559"/>
            <a:ext cx="73152" cy="7315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309558" y="680477"/>
            <a:ext cx="45720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5" name="Obdélník 14"/>
          <p:cNvSpPr/>
          <p:nvPr/>
        </p:nvSpPr>
        <p:spPr>
          <a:xfrm>
            <a:off x="269073" y="680477"/>
            <a:ext cx="27432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6" name="Obdélník 15"/>
          <p:cNvSpPr/>
          <p:nvPr/>
        </p:nvSpPr>
        <p:spPr>
          <a:xfrm>
            <a:off x="250020" y="680477"/>
            <a:ext cx="9144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7" name="Obdélník 16"/>
          <p:cNvSpPr/>
          <p:nvPr/>
        </p:nvSpPr>
        <p:spPr>
          <a:xfrm>
            <a:off x="221768" y="680477"/>
            <a:ext cx="9144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  <a:prstGeom prst="rect">
            <a:avLst/>
          </a:prstGeom>
        </p:spPr>
        <p:txBody>
          <a:bodyPr vert="horz" anchor="t">
            <a:no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783560"/>
            <a:ext cx="7772400" cy="457200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4770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95EC1D4A-A796-47C3-A63E-CE236FB377E2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416675"/>
            <a:ext cx="55626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10600" y="64166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 spc="-100" baseline="0">
          <a:solidFill>
            <a:schemeClr val="tx2">
              <a:satMod val="200000"/>
            </a:schemeClr>
          </a:solidFill>
          <a:latin typeface="+mj-lt"/>
          <a:ea typeface="+mj-ea"/>
          <a:cs typeface="+mj-cs"/>
        </a:defRPr>
      </a:lvl1pPr>
      <a:extLst/>
    </p:titleStyle>
    <p:bodyStyle>
      <a:lvl1pPr marL="411480" indent="-342900" algn="l" rtl="0" eaLnBrk="1" latinLnBrk="0" hangingPunct="1">
        <a:spcBef>
          <a:spcPts val="700"/>
        </a:spcBef>
        <a:buClr>
          <a:schemeClr val="tx2"/>
        </a:buClr>
        <a:buSzPct val="95000"/>
        <a:buFont typeface="Wingdings"/>
        <a:buChar char="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40664" indent="-28575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2"/>
        </a:buClr>
        <a:buFont typeface="Wingdings 2"/>
        <a:buChar char="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61872" indent="-228600" algn="l" rtl="0" eaLnBrk="1" latinLnBrk="0" hangingPunct="1">
        <a:spcBef>
          <a:spcPct val="20000"/>
        </a:spcBef>
        <a:buClr>
          <a:schemeClr val="accent3"/>
        </a:buClr>
        <a:buFont typeface="Wingdings 3"/>
        <a:buChar char="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14813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99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01952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93976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Ma%C4%8Farsko" TargetMode="External"/><Relationship Id="rId2" Type="http://schemas.openxmlformats.org/officeDocument/2006/relationships/hyperlink" Target="http://cs.wikipedia.org/wiki/Zem%C4%9B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D%C4%9Bjiny_Ma%C4%8Farska" TargetMode="External"/><Relationship Id="rId5" Type="http://schemas.openxmlformats.org/officeDocument/2006/relationships/hyperlink" Target="http://cs.wikipedia.org/wiki/Ma%C4%8Fa%C5%99i" TargetMode="External"/><Relationship Id="rId4" Type="http://schemas.openxmlformats.org/officeDocument/2006/relationships/hyperlink" Target="http://cs.wikipedia.org/wiki/Ma%C4%8Farsk%C3%A9_povst%C3%A1n%C3%AD" TargetMode="External"/></Relationships>
</file>

<file path=ppt/slides/_rels/slide28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Balaton_Hungary_Landscape.jpg" TargetMode="External"/><Relationship Id="rId3" Type="http://schemas.openxmlformats.org/officeDocument/2006/relationships/hyperlink" Target="http://cs.wikipedia.org/wiki/Soubor:Crown,_Sword_and_Globus_Cruciger_of_Hungary2.jpg" TargetMode="External"/><Relationship Id="rId7" Type="http://schemas.openxmlformats.org/officeDocument/2006/relationships/hyperlink" Target="http://cs.wikipedia.org/wiki/Soubor:Alfold.JPG" TargetMode="External"/><Relationship Id="rId2" Type="http://schemas.openxmlformats.org/officeDocument/2006/relationships/hyperlink" Target="http://cs.wikipedia.org/wiki/Soubor:Coat_of_Arms_of_Hungary.sv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Okt_13.jpg" TargetMode="External"/><Relationship Id="rId5" Type="http://schemas.openxmlformats.org/officeDocument/2006/relationships/hyperlink" Target="http://cs.wikipedia.org/wiki/Soubor:%C3%96sterreich-Ungarns_Ende.png" TargetMode="External"/><Relationship Id="rId4" Type="http://schemas.openxmlformats.org/officeDocument/2006/relationships/hyperlink" Target="http://cs.wikipedia.org/wiki/Soubor:Hole_in_flag_-_Budapest_1956.jpg" TargetMode="External"/><Relationship Id="rId9" Type="http://schemas.openxmlformats.org/officeDocument/2006/relationships/hyperlink" Target="http://cs.wikipedia.org/wiki/Soubor:DonauknieVisegrad.jpg" TargetMode="Externa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Hungarians_in_Slovakia_2.jpg" TargetMode="External"/><Relationship Id="rId2" Type="http://schemas.openxmlformats.org/officeDocument/2006/relationships/hyperlink" Target="http://cs.wikipedia.org/wiki/Soubor:MagyarsOutsideHungary.png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cs.wikipedia.org/wiki/Soubor:Sz%C3%A9chenyi_Gy%C3%B3gyf%C3%BCrd%C5%91_thermal_spa_in_Budapest_011.JPG" TargetMode="External"/><Relationship Id="rId4" Type="http://schemas.openxmlformats.org/officeDocument/2006/relationships/hyperlink" Target="http://cs.wikipedia.org/wiki/Soubor:Parliament-Hungary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43894" y="50727"/>
            <a:ext cx="5256212" cy="1325563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3" name="Rectangle 3"/>
          <p:cNvSpPr>
            <a:spLocks noGrp="1" noChangeArrowheads="1"/>
          </p:cNvSpPr>
          <p:nvPr/>
        </p:nvSpPr>
        <p:spPr bwMode="auto">
          <a:xfrm>
            <a:off x="107504" y="1628800"/>
            <a:ext cx="9036496" cy="5229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 algn="ctr" rtl="0" fontAlgn="base">
              <a:spcBef>
                <a:spcPct val="20000"/>
              </a:spcBef>
              <a:spcAft>
                <a:spcPct val="0"/>
              </a:spcAft>
              <a:buFontTx/>
              <a:buNone/>
              <a:defRPr sz="3200" b="1">
                <a:solidFill>
                  <a:schemeClr val="tx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algn="l">
              <a:lnSpc>
                <a:spcPct val="80000"/>
              </a:lnSpc>
            </a:pPr>
            <a:r>
              <a:rPr lang="cs-CZ" sz="1600" dirty="0">
                <a:effectLst/>
              </a:rPr>
              <a:t>ŠKOLA:		Gymnázium, Tanvald, Školní 305, </a:t>
            </a:r>
            <a:r>
              <a:rPr lang="cs-CZ" sz="1600" dirty="0" smtClean="0">
                <a:effectLst/>
              </a:rPr>
              <a:t>příspěvková organizace</a:t>
            </a:r>
            <a:endParaRPr lang="cs-CZ" sz="1600" dirty="0">
              <a:effectLst/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/>
              </a:rPr>
              <a:t>ČÍSLO PROJEKTU:	CZ.1.07/1.5.00/34.0434</a:t>
            </a:r>
          </a:p>
          <a:p>
            <a:pPr algn="l">
              <a:lnSpc>
                <a:spcPct val="80000"/>
              </a:lnSpc>
            </a:pPr>
            <a:r>
              <a:rPr lang="cs-CZ" sz="1600" dirty="0">
                <a:effectLst/>
              </a:rPr>
              <a:t>NÁZEV PROJEKTU:	Šablony – Gymnázium Tanvald</a:t>
            </a:r>
          </a:p>
          <a:p>
            <a:pPr algn="l">
              <a:lnSpc>
                <a:spcPct val="80000"/>
              </a:lnSpc>
            </a:pPr>
            <a:r>
              <a:rPr lang="cs-CZ" sz="1600" dirty="0">
                <a:effectLst/>
              </a:rPr>
              <a:t>ČÍSLO ŠABLONY:	III/2 Inovace a zkvalitnění výuky prostřednictvím </a:t>
            </a:r>
            <a:r>
              <a:rPr lang="cs-CZ" sz="1600" dirty="0" smtClean="0">
                <a:effectLst/>
              </a:rPr>
              <a:t>ICT</a:t>
            </a:r>
            <a:endParaRPr lang="cs-CZ" sz="1600" dirty="0">
              <a:effectLst/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/>
              </a:rPr>
              <a:t>AUTOR</a:t>
            </a:r>
            <a:r>
              <a:rPr lang="cs-CZ" sz="1600" dirty="0" smtClean="0">
                <a:effectLst/>
              </a:rPr>
              <a:t>:                             Jan KOHOUTEK</a:t>
            </a:r>
            <a:endParaRPr lang="cs-CZ" sz="1600" dirty="0">
              <a:effectLst/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/>
              </a:rPr>
              <a:t>TEMATICKÁ OBLAST</a:t>
            </a:r>
            <a:r>
              <a:rPr lang="cs-CZ" sz="1600" dirty="0" smtClean="0">
                <a:effectLst/>
              </a:rPr>
              <a:t>:               </a:t>
            </a:r>
            <a:r>
              <a:rPr lang="cs-CZ" sz="1600" dirty="0">
                <a:effectLst/>
              </a:rPr>
              <a:t>Socioekonomická a regionální </a:t>
            </a:r>
            <a:r>
              <a:rPr lang="cs-CZ" sz="1600" dirty="0" smtClean="0">
                <a:effectLst/>
              </a:rPr>
              <a:t>geografie</a:t>
            </a:r>
          </a:p>
          <a:p>
            <a:pPr algn="l">
              <a:lnSpc>
                <a:spcPct val="80000"/>
              </a:lnSpc>
            </a:pPr>
            <a:r>
              <a:rPr lang="cs-CZ" sz="1600" dirty="0" smtClean="0">
                <a:effectLst/>
              </a:rPr>
              <a:t>NÁZEV </a:t>
            </a:r>
            <a:r>
              <a:rPr lang="cs-CZ" sz="1600" dirty="0" err="1">
                <a:effectLst/>
              </a:rPr>
              <a:t>DUMu</a:t>
            </a:r>
            <a:r>
              <a:rPr lang="cs-CZ" sz="1600" dirty="0" smtClean="0">
                <a:effectLst/>
              </a:rPr>
              <a:t>:                           </a:t>
            </a:r>
            <a:r>
              <a:rPr lang="cs-CZ" sz="1600" dirty="0">
                <a:effectLst/>
              </a:rPr>
              <a:t> </a:t>
            </a:r>
            <a:r>
              <a:rPr lang="cs-CZ" sz="1600" dirty="0" smtClean="0">
                <a:effectLst/>
              </a:rPr>
              <a:t>Maďarsko</a:t>
            </a:r>
            <a:endParaRPr lang="cs-CZ" sz="1600" dirty="0">
              <a:effectLst/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/>
              </a:rPr>
              <a:t>POŘADOVÉ ČÍSLO </a:t>
            </a:r>
            <a:r>
              <a:rPr lang="cs-CZ" sz="1600" dirty="0" err="1">
                <a:effectLst/>
              </a:rPr>
              <a:t>DUMu</a:t>
            </a:r>
            <a:r>
              <a:rPr lang="cs-CZ" sz="1600" dirty="0" smtClean="0">
                <a:effectLst/>
              </a:rPr>
              <a:t>:       14</a:t>
            </a:r>
            <a:endParaRPr lang="cs-CZ" sz="1600" dirty="0">
              <a:effectLst/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/>
              </a:rPr>
              <a:t>KÓD </a:t>
            </a:r>
            <a:r>
              <a:rPr lang="cs-CZ" sz="1600" dirty="0" err="1">
                <a:effectLst/>
              </a:rPr>
              <a:t>DUMu</a:t>
            </a:r>
            <a:r>
              <a:rPr lang="cs-CZ" sz="1600" dirty="0" smtClean="0">
                <a:effectLst/>
              </a:rPr>
              <a:t>:                                JK_REG_GEO_14</a:t>
            </a:r>
            <a:endParaRPr lang="cs-CZ" sz="1600" dirty="0">
              <a:effectLst/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/>
              </a:rPr>
              <a:t>DATUM TVORBY</a:t>
            </a:r>
            <a:r>
              <a:rPr lang="cs-CZ" sz="1600" dirty="0" smtClean="0">
                <a:effectLst/>
              </a:rPr>
              <a:t>:                     22.9.2012</a:t>
            </a:r>
            <a:endParaRPr lang="cs-CZ" sz="1600" dirty="0">
              <a:effectLst/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/>
              </a:rPr>
              <a:t>ANOTACE (ROČNÍK</a:t>
            </a:r>
            <a:r>
              <a:rPr lang="cs-CZ" sz="1600" dirty="0" smtClean="0">
                <a:effectLst/>
              </a:rPr>
              <a:t>):             3. ročník – DUM – se věnuje Maďarsku, konkrétně jeho politickému systému, přírodním podmínkám, obyvatelstvu, historii a hospodářství</a:t>
            </a:r>
          </a:p>
          <a:p>
            <a:pPr algn="l">
              <a:lnSpc>
                <a:spcPct val="80000"/>
              </a:lnSpc>
            </a:pPr>
            <a:endParaRPr lang="cs-CZ" sz="1600" dirty="0">
              <a:effectLst/>
            </a:endParaRPr>
          </a:p>
          <a:p>
            <a:pPr algn="l">
              <a:lnSpc>
                <a:spcPct val="80000"/>
              </a:lnSpc>
            </a:pPr>
            <a:endParaRPr lang="cs-CZ" sz="1600" dirty="0">
              <a:effectLst/>
            </a:endParaRPr>
          </a:p>
          <a:p>
            <a:pPr algn="l">
              <a:lnSpc>
                <a:spcPct val="80000"/>
              </a:lnSpc>
            </a:pPr>
            <a:endParaRPr lang="cs-CZ" sz="1600" dirty="0">
              <a:effectLst/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/>
              </a:rPr>
              <a:t>METODICKÝ POKYN</a:t>
            </a:r>
            <a:r>
              <a:rPr lang="cs-CZ" sz="1600" dirty="0" smtClean="0">
                <a:effectLst/>
              </a:rPr>
              <a:t>:             </a:t>
            </a: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Tematický školní atlas Dnešní svět</a:t>
            </a:r>
          </a:p>
          <a:p>
            <a:pPr algn="l">
              <a:lnSpc>
                <a:spcPct val="80000"/>
              </a:lnSpc>
            </a:pP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                            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</a:t>
            </a: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Školní atlas světa</a:t>
            </a:r>
          </a:p>
          <a:p>
            <a:pPr algn="l">
              <a:lnSpc>
                <a:spcPct val="80000"/>
              </a:lnSpc>
            </a:pPr>
            <a:endParaRPr lang="cs-CZ" sz="1600" dirty="0"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32501841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67400" y="228600"/>
            <a:ext cx="2819400" cy="914400"/>
          </a:xfrm>
        </p:spPr>
        <p:txBody>
          <a:bodyPr/>
          <a:lstStyle/>
          <a:p>
            <a:r>
              <a:rPr lang="cs-CZ" sz="4800" dirty="0" smtClean="0"/>
              <a:t>Maďarsko</a:t>
            </a:r>
            <a:endParaRPr lang="cs-CZ" sz="4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28600"/>
            <a:ext cx="5334000" cy="6629400"/>
          </a:xfrm>
        </p:spPr>
        <p:txBody>
          <a:bodyPr>
            <a:normAutofit fontScale="92500" lnSpcReduction="20000"/>
          </a:bodyPr>
          <a:lstStyle/>
          <a:p>
            <a:r>
              <a:rPr lang="cs-CZ" b="1" i="1" dirty="0" smtClean="0">
                <a:solidFill>
                  <a:srgbClr val="FF0000"/>
                </a:solidFill>
              </a:rPr>
              <a:t>oficiálně Maďarská republika (maďarsky  </a:t>
            </a:r>
            <a:r>
              <a:rPr lang="cs-CZ" b="1" i="1" dirty="0" err="1" smtClean="0">
                <a:solidFill>
                  <a:srgbClr val="FF0000"/>
                </a:solidFill>
              </a:rPr>
              <a:t>Magyar</a:t>
            </a:r>
            <a:r>
              <a:rPr lang="cs-CZ" b="1" i="1" dirty="0" smtClean="0">
                <a:solidFill>
                  <a:srgbClr val="FF0000"/>
                </a:solidFill>
              </a:rPr>
              <a:t> </a:t>
            </a:r>
            <a:r>
              <a:rPr lang="cs-CZ" b="1" i="1" dirty="0" err="1" smtClean="0">
                <a:solidFill>
                  <a:srgbClr val="FF0000"/>
                </a:solidFill>
              </a:rPr>
              <a:t>Köztársaság</a:t>
            </a:r>
            <a:r>
              <a:rPr lang="cs-CZ" b="1" i="1" dirty="0" smtClean="0">
                <a:solidFill>
                  <a:srgbClr val="FF0000"/>
                </a:solidFill>
              </a:rPr>
              <a:t>)</a:t>
            </a:r>
          </a:p>
          <a:p>
            <a:r>
              <a:rPr lang="cs-CZ" dirty="0" smtClean="0"/>
              <a:t> je vnitrozemský stát ležící ve </a:t>
            </a:r>
            <a:r>
              <a:rPr lang="cs-CZ" b="1" i="1" dirty="0" smtClean="0">
                <a:solidFill>
                  <a:srgbClr val="FFC000"/>
                </a:solidFill>
              </a:rPr>
              <a:t>střední Evropě</a:t>
            </a:r>
          </a:p>
          <a:p>
            <a:r>
              <a:rPr lang="cs-CZ" dirty="0" smtClean="0"/>
              <a:t>Maďarsko hraničí s Rakouskem (366 km) a Slovinskem (102 km) na západě, s Chorvatskem(329 km) a Srbskem (151 km) na jihu, s Rumunskem (443 km) a Ukrajinou (103 km) na východě a se Slovenskem (677 km) na severu </a:t>
            </a:r>
          </a:p>
          <a:p>
            <a:r>
              <a:rPr lang="cs-CZ" b="1" i="1" dirty="0" smtClean="0">
                <a:solidFill>
                  <a:srgbClr val="00B0F0"/>
                </a:solidFill>
              </a:rPr>
              <a:t>Maďarsko je členem NATO,EU, </a:t>
            </a:r>
            <a:r>
              <a:rPr lang="cs-CZ" b="1" i="1" dirty="0" err="1" smtClean="0">
                <a:solidFill>
                  <a:srgbClr val="00B0F0"/>
                </a:solidFill>
              </a:rPr>
              <a:t>Schengenského</a:t>
            </a:r>
            <a:r>
              <a:rPr lang="cs-CZ" b="1" i="1" dirty="0" smtClean="0">
                <a:solidFill>
                  <a:srgbClr val="00B0F0"/>
                </a:solidFill>
              </a:rPr>
              <a:t> prostoru a Visegrádské skupiny</a:t>
            </a:r>
            <a:endParaRPr lang="cs-CZ" b="1" i="1" dirty="0">
              <a:solidFill>
                <a:srgbClr val="00B0F0"/>
              </a:solidFill>
            </a:endParaRPr>
          </a:p>
        </p:txBody>
      </p:sp>
      <p:pic>
        <p:nvPicPr>
          <p:cNvPr id="58370" name="Picture 2" descr="Soubor:Flag of Hungary.sv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72200" y="1295400"/>
            <a:ext cx="2438400" cy="1219200"/>
          </a:xfrm>
          <a:prstGeom prst="rect">
            <a:avLst/>
          </a:prstGeom>
          <a:noFill/>
        </p:spPr>
      </p:pic>
      <p:pic>
        <p:nvPicPr>
          <p:cNvPr id="58372" name="Picture 4" descr="Soubor:Coat of Arms of Hungary.sv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629400" y="2971800"/>
            <a:ext cx="1731264" cy="36576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41222609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90600" y="152400"/>
            <a:ext cx="7772400" cy="914400"/>
          </a:xfrm>
        </p:spPr>
        <p:txBody>
          <a:bodyPr/>
          <a:lstStyle/>
          <a:p>
            <a:r>
              <a:rPr lang="cs-CZ" dirty="0" smtClean="0"/>
              <a:t>Maďarsko - historie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09600" y="990600"/>
            <a:ext cx="8229600" cy="5562600"/>
          </a:xfrm>
        </p:spPr>
        <p:txBody>
          <a:bodyPr>
            <a:normAutofit fontScale="85000" lnSpcReduction="20000"/>
          </a:bodyPr>
          <a:lstStyle/>
          <a:p>
            <a:r>
              <a:rPr lang="cs-CZ" dirty="0" smtClean="0"/>
              <a:t>Maďarsko  získalo svou tvář vlivem jižních kultur, ale i z poznatků z cesty do Evropy </a:t>
            </a:r>
            <a:r>
              <a:rPr lang="cs-CZ" b="1" i="1" dirty="0" smtClean="0">
                <a:solidFill>
                  <a:srgbClr val="00B050"/>
                </a:solidFill>
              </a:rPr>
              <a:t>a původního domova Maďarů na Uralu</a:t>
            </a:r>
          </a:p>
          <a:p>
            <a:endParaRPr lang="cs-CZ" dirty="0" smtClean="0"/>
          </a:p>
          <a:p>
            <a:r>
              <a:rPr lang="cs-CZ" b="1" i="1" dirty="0" smtClean="0">
                <a:solidFill>
                  <a:srgbClr val="FF0000"/>
                </a:solidFill>
              </a:rPr>
              <a:t>Asi nejtypičtějším znakem jejich nemístního původu je jazyk</a:t>
            </a:r>
          </a:p>
          <a:p>
            <a:endParaRPr lang="cs-CZ" dirty="0" smtClean="0"/>
          </a:p>
          <a:p>
            <a:r>
              <a:rPr lang="cs-CZ" b="1" i="1" dirty="0" smtClean="0">
                <a:solidFill>
                  <a:srgbClr val="00B0F0"/>
                </a:solidFill>
              </a:rPr>
              <a:t>Maďarština, která je z ugrofinské jazykové skupiny</a:t>
            </a:r>
            <a:r>
              <a:rPr lang="cs-CZ" dirty="0" smtClean="0"/>
              <a:t>, je podobná několika jazykům, kterými se ještě dnes mluví zejména na severu Evropy</a:t>
            </a:r>
          </a:p>
          <a:p>
            <a:endParaRPr lang="cs-CZ" dirty="0" smtClean="0"/>
          </a:p>
          <a:p>
            <a:r>
              <a:rPr lang="cs-CZ" dirty="0" smtClean="0"/>
              <a:t>Nejpodobnější jazyky jsou v dnes ruském </a:t>
            </a:r>
            <a:r>
              <a:rPr lang="cs-CZ" dirty="0" err="1" smtClean="0"/>
              <a:t>Chantymansijském</a:t>
            </a:r>
            <a:r>
              <a:rPr lang="cs-CZ" dirty="0" smtClean="0"/>
              <a:t> autonomním okruhu </a:t>
            </a:r>
          </a:p>
          <a:p>
            <a:endParaRPr lang="cs-CZ" dirty="0" smtClean="0"/>
          </a:p>
          <a:p>
            <a:r>
              <a:rPr lang="cs-CZ" b="1" i="1" dirty="0" smtClean="0">
                <a:solidFill>
                  <a:srgbClr val="FF0000"/>
                </a:solidFill>
              </a:rPr>
              <a:t>Maďaři přišli do Evropy koncem 9. století</a:t>
            </a:r>
          </a:p>
        </p:txBody>
      </p:sp>
      <p:pic>
        <p:nvPicPr>
          <p:cNvPr id="4" name="Picture 2" descr="Soubor:Flag of Hungary.sv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239000" y="0"/>
            <a:ext cx="1905000" cy="9525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0136280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8200" y="152400"/>
            <a:ext cx="7772400" cy="914400"/>
          </a:xfrm>
        </p:spPr>
        <p:txBody>
          <a:bodyPr/>
          <a:lstStyle/>
          <a:p>
            <a:r>
              <a:rPr lang="cs-CZ" dirty="0" smtClean="0"/>
              <a:t>Maďarsko - historie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62000" y="914400"/>
            <a:ext cx="8153400" cy="5715000"/>
          </a:xfrm>
        </p:spPr>
        <p:txBody>
          <a:bodyPr>
            <a:normAutofit lnSpcReduction="10000"/>
          </a:bodyPr>
          <a:lstStyle/>
          <a:p>
            <a:r>
              <a:rPr lang="cs-CZ" b="1" i="1" dirty="0" smtClean="0">
                <a:solidFill>
                  <a:srgbClr val="FF0000"/>
                </a:solidFill>
              </a:rPr>
              <a:t>Dnešní Maďarsko je pouze část historického Uherska</a:t>
            </a:r>
          </a:p>
          <a:p>
            <a:endParaRPr lang="cs-CZ" dirty="0" smtClean="0"/>
          </a:p>
          <a:p>
            <a:r>
              <a:rPr lang="cs-CZ" b="1" i="1" dirty="0" smtClean="0">
                <a:solidFill>
                  <a:srgbClr val="FFC000"/>
                </a:solidFill>
              </a:rPr>
              <a:t>Velká část Uherského království totiž byla po první světové válce kvůli </a:t>
            </a:r>
            <a:r>
              <a:rPr lang="cs-CZ" b="1" i="1" dirty="0" smtClean="0">
                <a:solidFill>
                  <a:srgbClr val="00B050"/>
                </a:solidFill>
              </a:rPr>
              <a:t>smlouvě v Trianonu </a:t>
            </a:r>
            <a:r>
              <a:rPr lang="cs-CZ" b="1" i="1" dirty="0" smtClean="0">
                <a:solidFill>
                  <a:srgbClr val="FFC000"/>
                </a:solidFill>
              </a:rPr>
              <a:t>připojena k sousedním státům</a:t>
            </a:r>
            <a:r>
              <a:rPr lang="cs-CZ" dirty="0" smtClean="0"/>
              <a:t>, většinou zcela nově vzniklým</a:t>
            </a:r>
          </a:p>
          <a:p>
            <a:endParaRPr lang="cs-CZ" dirty="0" smtClean="0"/>
          </a:p>
          <a:p>
            <a:r>
              <a:rPr lang="cs-CZ" dirty="0" smtClean="0"/>
              <a:t>Severní část byla připojena k Československu, východní Sedmihradsko k Rumunsku, jižní část ke Království Srbů, Chorvatů a Slovinců Západní Burgenland byl připojen k Rakousku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4" name="Picture 2" descr="Soubor:Flag of Hungary.sv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239000" y="0"/>
            <a:ext cx="1905000" cy="952500"/>
          </a:xfrm>
          <a:prstGeom prst="rect">
            <a:avLst/>
          </a:prstGeom>
          <a:noFill/>
        </p:spPr>
      </p:pic>
      <p:pic>
        <p:nvPicPr>
          <p:cNvPr id="1026" name="Picture 2" descr="Soubor:Crown, Sword and Globus Cruciger of Hungary2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952500"/>
            <a:ext cx="8208912" cy="55728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708720" y="968725"/>
            <a:ext cx="2623860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/>
              <a:t>Uherská koruna</a:t>
            </a:r>
          </a:p>
        </p:txBody>
      </p:sp>
    </p:spTree>
    <p:extLst>
      <p:ext uri="{BB962C8B-B14F-4D97-AF65-F5344CB8AC3E}">
        <p14:creationId xmlns:p14="http://schemas.microsoft.com/office/powerpoint/2010/main" val="35893329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Soubor:Österreich-Ungarns Ende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216" y="0"/>
            <a:ext cx="9123784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07504" y="332656"/>
            <a:ext cx="4572000" cy="830997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2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Rozdělení </a:t>
            </a:r>
            <a: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Rakouska-Uherska potvrzené </a:t>
            </a:r>
            <a:r>
              <a:rPr lang="cs-CZ" sz="2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 </a:t>
            </a:r>
            <a: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Trianonské smlouvě</a:t>
            </a:r>
          </a:p>
        </p:txBody>
      </p:sp>
    </p:spTree>
    <p:extLst>
      <p:ext uri="{BB962C8B-B14F-4D97-AF65-F5344CB8AC3E}">
        <p14:creationId xmlns:p14="http://schemas.microsoft.com/office/powerpoint/2010/main" val="6428889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28600"/>
            <a:ext cx="7772400" cy="914400"/>
          </a:xfrm>
        </p:spPr>
        <p:txBody>
          <a:bodyPr/>
          <a:lstStyle/>
          <a:p>
            <a:r>
              <a:rPr lang="cs-CZ" dirty="0" smtClean="0"/>
              <a:t>Maďarsko - historie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90600"/>
            <a:ext cx="8534400" cy="5638800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Za druhé světové války se Maďarské království pod vedením regenta </a:t>
            </a:r>
            <a:r>
              <a:rPr lang="cs-CZ" dirty="0" err="1" smtClean="0"/>
              <a:t>Miklóse</a:t>
            </a:r>
            <a:r>
              <a:rPr lang="cs-CZ" dirty="0" smtClean="0"/>
              <a:t> </a:t>
            </a:r>
            <a:r>
              <a:rPr lang="cs-CZ" dirty="0" err="1" smtClean="0"/>
              <a:t>Horthyho</a:t>
            </a:r>
            <a:r>
              <a:rPr lang="cs-CZ" dirty="0" smtClean="0"/>
              <a:t> </a:t>
            </a:r>
            <a:r>
              <a:rPr lang="cs-CZ" b="1" i="1" dirty="0" smtClean="0">
                <a:solidFill>
                  <a:srgbClr val="FF0000"/>
                </a:solidFill>
              </a:rPr>
              <a:t>orientovalo na stranu Německa</a:t>
            </a:r>
          </a:p>
          <a:p>
            <a:r>
              <a:rPr lang="cs-CZ" b="1" dirty="0" smtClean="0">
                <a:solidFill>
                  <a:srgbClr val="00B0F0"/>
                </a:solidFill>
              </a:rPr>
              <a:t>Po druhé světové válce se Maďarsko stalo jednou ze zemí komunistického bloku</a:t>
            </a:r>
          </a:p>
          <a:p>
            <a:r>
              <a:rPr lang="cs-CZ" dirty="0" smtClean="0"/>
              <a:t>V polovině padesátých let v Maďarsku sílilo protikomunistické cítění, které vyvrcholilo </a:t>
            </a:r>
            <a:r>
              <a:rPr lang="cs-CZ" b="1" i="1" dirty="0" smtClean="0">
                <a:solidFill>
                  <a:srgbClr val="00B050"/>
                </a:solidFill>
              </a:rPr>
              <a:t>povstáním na podzim roku 1956</a:t>
            </a:r>
          </a:p>
          <a:p>
            <a:r>
              <a:rPr lang="cs-CZ" dirty="0" smtClean="0"/>
              <a:t>Davy lidí se zvětšovaly a protesty byly čím dál větší. Po bitvě, která proběhla u Maďarského rádia mezi demonstrujícími a policií, se zdálo, že komunisté odstoupí, ale povolali na demonstrující Maďary </a:t>
            </a:r>
            <a:r>
              <a:rPr lang="cs-CZ" b="1" i="1" dirty="0" smtClean="0">
                <a:solidFill>
                  <a:srgbClr val="FF0000"/>
                </a:solidFill>
              </a:rPr>
              <a:t>vojska Sovětského svazu</a:t>
            </a:r>
            <a:endParaRPr lang="cs-CZ" b="1" i="1" dirty="0">
              <a:solidFill>
                <a:srgbClr val="FF0000"/>
              </a:solidFill>
            </a:endParaRPr>
          </a:p>
        </p:txBody>
      </p:sp>
      <p:pic>
        <p:nvPicPr>
          <p:cNvPr id="4" name="Picture 2" descr="Soubor:Flag of Hungary.sv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239000" y="0"/>
            <a:ext cx="1905000" cy="952500"/>
          </a:xfrm>
          <a:prstGeom prst="rect">
            <a:avLst/>
          </a:prstGeom>
          <a:noFill/>
        </p:spPr>
      </p:pic>
      <p:pic>
        <p:nvPicPr>
          <p:cNvPr id="15362" name="Picture 2" descr="Soubor:Hole in flag - Budapest 1956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1560" y="304800"/>
            <a:ext cx="8280920" cy="6335335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755576" y="6178469"/>
            <a:ext cx="3761479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pt-BR" sz="24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Revoluční maďarská </a:t>
            </a:r>
            <a:r>
              <a:rPr lang="pt-BR" sz="24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vlajka</a:t>
            </a:r>
            <a:endParaRPr lang="cs-CZ" sz="24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417048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53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53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Maďarsko - historie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09600" y="1219200"/>
            <a:ext cx="8305800" cy="5334000"/>
          </a:xfrm>
        </p:spPr>
        <p:txBody>
          <a:bodyPr>
            <a:normAutofit/>
          </a:bodyPr>
          <a:lstStyle/>
          <a:p>
            <a:r>
              <a:rPr lang="cs-CZ" dirty="0" smtClean="0"/>
              <a:t>Nakonec maďarská vláda  opět vstoupila do sféry tzv. východního bloku</a:t>
            </a:r>
          </a:p>
          <a:p>
            <a:r>
              <a:rPr lang="cs-CZ" dirty="0" smtClean="0"/>
              <a:t>Sen o neutrálním demokratickém Maďarsku se tedy rozplynul a </a:t>
            </a:r>
            <a:r>
              <a:rPr lang="cs-CZ" b="1" i="1" dirty="0" smtClean="0">
                <a:solidFill>
                  <a:srgbClr val="FFC000"/>
                </a:solidFill>
              </a:rPr>
              <a:t>sovětská armáda zůstala na území Maďarska až do roku 1991, stejně jako v ČSSR po roce 1968</a:t>
            </a:r>
          </a:p>
          <a:p>
            <a:r>
              <a:rPr lang="cs-CZ" dirty="0" smtClean="0"/>
              <a:t>Nový režim zejména od 60. let však zachoval jisté </a:t>
            </a:r>
            <a:r>
              <a:rPr lang="cs-CZ" b="1" i="1" dirty="0" smtClean="0">
                <a:solidFill>
                  <a:srgbClr val="00B050"/>
                </a:solidFill>
              </a:rPr>
              <a:t>liberální prvky </a:t>
            </a:r>
            <a:r>
              <a:rPr lang="cs-CZ" dirty="0" smtClean="0"/>
              <a:t>především v ekonomické oblasti </a:t>
            </a:r>
            <a:r>
              <a:rPr lang="cs-CZ" b="1" i="1" dirty="0" smtClean="0">
                <a:solidFill>
                  <a:srgbClr val="00B050"/>
                </a:solidFill>
              </a:rPr>
              <a:t>(„gulášový socialismus“) </a:t>
            </a:r>
            <a:r>
              <a:rPr lang="cs-CZ" dirty="0" smtClean="0"/>
              <a:t>a tak se v 80. letech Maďarsko mohlo vydat </a:t>
            </a:r>
            <a:r>
              <a:rPr lang="cs-CZ" b="1" i="1" dirty="0" smtClean="0">
                <a:solidFill>
                  <a:srgbClr val="FF0000"/>
                </a:solidFill>
              </a:rPr>
              <a:t>cestou pozvolných reforem a předání moci demokratické opozici</a:t>
            </a:r>
            <a:endParaRPr lang="cs-CZ" b="1" i="1" dirty="0">
              <a:solidFill>
                <a:srgbClr val="FF0000"/>
              </a:solidFill>
            </a:endParaRPr>
          </a:p>
        </p:txBody>
      </p:sp>
      <p:pic>
        <p:nvPicPr>
          <p:cNvPr id="4" name="Picture 2" descr="Soubor:Flag of Hungary.sv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239000" y="0"/>
            <a:ext cx="1905000" cy="9525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5499476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152400"/>
            <a:ext cx="7772400" cy="914400"/>
          </a:xfrm>
        </p:spPr>
        <p:txBody>
          <a:bodyPr/>
          <a:lstStyle/>
          <a:p>
            <a:r>
              <a:rPr lang="cs-CZ" dirty="0" smtClean="0"/>
              <a:t>Maďarsko - geografie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66800"/>
            <a:ext cx="8686800" cy="5791200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Maďarsko je </a:t>
            </a:r>
            <a:r>
              <a:rPr lang="cs-CZ" b="1" i="1" dirty="0" smtClean="0">
                <a:solidFill>
                  <a:srgbClr val="FF0000"/>
                </a:solidFill>
              </a:rPr>
              <a:t>převážně rovinatá země</a:t>
            </a:r>
            <a:r>
              <a:rPr lang="cs-CZ" dirty="0" smtClean="0"/>
              <a:t>, hlavně díky jeho poloze na Panonské pánvi</a:t>
            </a:r>
          </a:p>
          <a:p>
            <a:endParaRPr lang="cs-CZ" dirty="0" smtClean="0"/>
          </a:p>
          <a:p>
            <a:r>
              <a:rPr lang="cs-CZ" dirty="0" smtClean="0"/>
              <a:t>Pouze na severu okolo města </a:t>
            </a:r>
            <a:r>
              <a:rPr lang="cs-CZ" dirty="0" err="1" smtClean="0"/>
              <a:t>Miskolc</a:t>
            </a:r>
            <a:r>
              <a:rPr lang="cs-CZ" dirty="0" smtClean="0"/>
              <a:t> se rozkládá menší pohoří, které je součástí Karpat</a:t>
            </a:r>
          </a:p>
          <a:p>
            <a:endParaRPr lang="cs-CZ" dirty="0" smtClean="0"/>
          </a:p>
          <a:p>
            <a:r>
              <a:rPr lang="cs-CZ" dirty="0" smtClean="0"/>
              <a:t>Největším vrcholem Maďarska je </a:t>
            </a:r>
            <a:r>
              <a:rPr lang="cs-CZ" b="1" i="1" dirty="0" err="1" smtClean="0">
                <a:solidFill>
                  <a:srgbClr val="FFC000"/>
                </a:solidFill>
              </a:rPr>
              <a:t>Kékes</a:t>
            </a:r>
            <a:r>
              <a:rPr lang="cs-CZ" dirty="0" smtClean="0"/>
              <a:t>, který se nachází v </a:t>
            </a:r>
            <a:r>
              <a:rPr lang="cs-CZ" b="1" i="1" dirty="0" smtClean="0">
                <a:solidFill>
                  <a:srgbClr val="FFC000"/>
                </a:solidFill>
              </a:rPr>
              <a:t>pohoří </a:t>
            </a:r>
            <a:r>
              <a:rPr lang="cs-CZ" b="1" i="1" dirty="0" err="1" smtClean="0">
                <a:solidFill>
                  <a:srgbClr val="FFC000"/>
                </a:solidFill>
              </a:rPr>
              <a:t>Mátra</a:t>
            </a:r>
            <a:r>
              <a:rPr lang="cs-CZ" b="1" i="1" dirty="0" smtClean="0">
                <a:solidFill>
                  <a:srgbClr val="FFC000"/>
                </a:solidFill>
              </a:rPr>
              <a:t> </a:t>
            </a:r>
          </a:p>
          <a:p>
            <a:endParaRPr lang="cs-CZ" b="1" i="1" dirty="0" smtClean="0">
              <a:solidFill>
                <a:srgbClr val="FFC000"/>
              </a:solidFill>
            </a:endParaRPr>
          </a:p>
          <a:p>
            <a:r>
              <a:rPr lang="cs-CZ" b="1" i="1" dirty="0" smtClean="0">
                <a:solidFill>
                  <a:srgbClr val="00B0F0"/>
                </a:solidFill>
              </a:rPr>
              <a:t>Na jihu Maďarska se rozkládá Velká uherská nížina (</a:t>
            </a:r>
            <a:r>
              <a:rPr lang="cs-CZ" b="1" i="1" dirty="0" err="1" smtClean="0">
                <a:solidFill>
                  <a:srgbClr val="00B0F0"/>
                </a:solidFill>
              </a:rPr>
              <a:t>Alföld</a:t>
            </a:r>
            <a:r>
              <a:rPr lang="cs-CZ" b="1" i="1" dirty="0" smtClean="0">
                <a:solidFill>
                  <a:srgbClr val="00B0F0"/>
                </a:solidFill>
              </a:rPr>
              <a:t>)</a:t>
            </a:r>
            <a:r>
              <a:rPr lang="cs-CZ" dirty="0" smtClean="0"/>
              <a:t>, která zasahuje až do sousedního Rumunska a do Srbska</a:t>
            </a:r>
          </a:p>
        </p:txBody>
      </p:sp>
      <p:pic>
        <p:nvPicPr>
          <p:cNvPr id="4" name="Picture 2" descr="Soubor:Flag of Hungary.sv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239000" y="0"/>
            <a:ext cx="1905000" cy="9525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4320028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9394" name="Picture 2" descr="Soubor:Okt 13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  <p:sp>
        <p:nvSpPr>
          <p:cNvPr id="3" name="Obdélník 2"/>
          <p:cNvSpPr/>
          <p:nvPr/>
        </p:nvSpPr>
        <p:spPr>
          <a:xfrm>
            <a:off x="304800" y="228600"/>
            <a:ext cx="3152081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i="1" dirty="0" err="1" smtClean="0">
                <a:solidFill>
                  <a:schemeClr val="bg2"/>
                </a:solidFill>
              </a:rPr>
              <a:t>Kékes</a:t>
            </a:r>
            <a:r>
              <a:rPr lang="cs-CZ" sz="3600" b="1" i="1" dirty="0" smtClean="0">
                <a:solidFill>
                  <a:schemeClr val="bg2"/>
                </a:solidFill>
              </a:rPr>
              <a:t> (1 014 m)</a:t>
            </a:r>
            <a:endParaRPr lang="cs-CZ" sz="3600" b="1" i="1" dirty="0">
              <a:solidFill>
                <a:schemeClr val="bg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37175040"/>
      </p:ext>
    </p:extLst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0418" name="Picture 2" descr="Soubor:Alfold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  <p:sp>
        <p:nvSpPr>
          <p:cNvPr id="3" name="Obdélník 2"/>
          <p:cNvSpPr/>
          <p:nvPr/>
        </p:nvSpPr>
        <p:spPr>
          <a:xfrm>
            <a:off x="228600" y="228600"/>
            <a:ext cx="5738238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i="1" dirty="0" smtClean="0">
                <a:solidFill>
                  <a:schemeClr val="bg1">
                    <a:lumMod val="85000"/>
                    <a:lumOff val="15000"/>
                  </a:schemeClr>
                </a:solidFill>
              </a:rPr>
              <a:t>Typická rovina jižního Maďarska</a:t>
            </a:r>
            <a:endParaRPr lang="cs-CZ" sz="3200" b="1" i="1" dirty="0">
              <a:solidFill>
                <a:schemeClr val="bg1">
                  <a:lumMod val="85000"/>
                  <a:lumOff val="1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90591238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28600"/>
            <a:ext cx="7772400" cy="914400"/>
          </a:xfrm>
        </p:spPr>
        <p:txBody>
          <a:bodyPr/>
          <a:lstStyle/>
          <a:p>
            <a:r>
              <a:rPr lang="cs-CZ" dirty="0" smtClean="0"/>
              <a:t>Maďarsko - geografie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81000" y="1066800"/>
            <a:ext cx="8763000" cy="5791200"/>
          </a:xfrm>
        </p:spPr>
        <p:txBody>
          <a:bodyPr>
            <a:normAutofit fontScale="77500" lnSpcReduction="20000"/>
          </a:bodyPr>
          <a:lstStyle/>
          <a:p>
            <a:endParaRPr lang="cs-CZ" dirty="0" smtClean="0"/>
          </a:p>
          <a:p>
            <a:r>
              <a:rPr lang="cs-CZ" dirty="0" smtClean="0"/>
              <a:t>Rovinatá krajina Velké uherské nížiny </a:t>
            </a:r>
            <a:r>
              <a:rPr lang="cs-CZ" b="1" i="1" dirty="0" smtClean="0">
                <a:solidFill>
                  <a:srgbClr val="00B050"/>
                </a:solidFill>
              </a:rPr>
              <a:t>je z velké části přeměněna na zemědělskou, zachovaly se ale zbytky původní maďarské středoevropské stepi, označované jako </a:t>
            </a:r>
            <a:r>
              <a:rPr lang="cs-CZ" b="1" i="1" dirty="0" err="1" smtClean="0">
                <a:solidFill>
                  <a:srgbClr val="00B050"/>
                </a:solidFill>
              </a:rPr>
              <a:t>puszta</a:t>
            </a:r>
            <a:endParaRPr lang="cs-CZ" b="1" i="1" dirty="0" smtClean="0">
              <a:solidFill>
                <a:srgbClr val="00B050"/>
              </a:solidFill>
            </a:endParaRPr>
          </a:p>
          <a:p>
            <a:endParaRPr lang="cs-CZ" b="1" i="1" dirty="0" smtClean="0">
              <a:solidFill>
                <a:srgbClr val="00B050"/>
              </a:solidFill>
            </a:endParaRPr>
          </a:p>
          <a:p>
            <a:r>
              <a:rPr lang="cs-CZ" dirty="0" smtClean="0"/>
              <a:t>Tato krajina je ochraňována např. jako národní park </a:t>
            </a:r>
            <a:r>
              <a:rPr lang="cs-CZ" b="1" i="1" dirty="0" err="1" smtClean="0">
                <a:solidFill>
                  <a:srgbClr val="FFC000"/>
                </a:solidFill>
              </a:rPr>
              <a:t>Hortobágy</a:t>
            </a:r>
            <a:endParaRPr lang="cs-CZ" b="1" i="1" dirty="0" smtClean="0">
              <a:solidFill>
                <a:srgbClr val="FFC000"/>
              </a:solidFill>
            </a:endParaRPr>
          </a:p>
          <a:p>
            <a:endParaRPr lang="cs-CZ" dirty="0" smtClean="0"/>
          </a:p>
          <a:p>
            <a:r>
              <a:rPr lang="cs-CZ" dirty="0" smtClean="0"/>
              <a:t>Na jihozápadě Maďarska najdeme několik menších pohoří, zvláště v okolí </a:t>
            </a:r>
            <a:r>
              <a:rPr lang="cs-CZ" b="1" i="1" dirty="0" smtClean="0">
                <a:solidFill>
                  <a:srgbClr val="FF0000"/>
                </a:solidFill>
              </a:rPr>
              <a:t>největšího jezera Maďarska, Balaton</a:t>
            </a:r>
          </a:p>
          <a:p>
            <a:endParaRPr lang="cs-CZ" dirty="0" smtClean="0"/>
          </a:p>
          <a:p>
            <a:r>
              <a:rPr lang="cs-CZ" dirty="0" smtClean="0"/>
              <a:t>Nejvýznamnějším pohořím z téhle oblasti je </a:t>
            </a:r>
            <a:r>
              <a:rPr lang="cs-CZ" b="1" i="1" dirty="0" smtClean="0">
                <a:solidFill>
                  <a:srgbClr val="00B0F0"/>
                </a:solidFill>
              </a:rPr>
              <a:t>Bakoňský les</a:t>
            </a:r>
            <a:r>
              <a:rPr lang="cs-CZ" dirty="0" smtClean="0"/>
              <a:t>, který je severně od Balatonu</a:t>
            </a:r>
          </a:p>
          <a:p>
            <a:endParaRPr lang="cs-CZ" dirty="0" smtClean="0"/>
          </a:p>
          <a:p>
            <a:r>
              <a:rPr lang="cs-CZ" b="1" i="1" dirty="0" smtClean="0">
                <a:solidFill>
                  <a:srgbClr val="FFFF00"/>
                </a:solidFill>
              </a:rPr>
              <a:t>Asi 89 % území nepřesahuje nadmořskou výšku do 200 m, nad 400 m n. m. leží jen asi 2 %</a:t>
            </a:r>
          </a:p>
        </p:txBody>
      </p:sp>
      <p:pic>
        <p:nvPicPr>
          <p:cNvPr id="4" name="Picture 2" descr="Soubor:Flag of Hungary.sv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239000" y="0"/>
            <a:ext cx="1905000" cy="9525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1782578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42" name="Picture 2" descr="Soubor:Balaton Hungary Landscap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-1" y="0"/>
            <a:ext cx="9144001" cy="6858000"/>
          </a:xfrm>
          <a:prstGeom prst="rect">
            <a:avLst/>
          </a:prstGeom>
          <a:noFill/>
        </p:spPr>
      </p:pic>
      <p:sp>
        <p:nvSpPr>
          <p:cNvPr id="3" name="Obdélník 2"/>
          <p:cNvSpPr/>
          <p:nvPr/>
        </p:nvSpPr>
        <p:spPr>
          <a:xfrm>
            <a:off x="152400" y="304800"/>
            <a:ext cx="4488729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i="1" dirty="0" smtClean="0">
                <a:solidFill>
                  <a:srgbClr val="FFFF00"/>
                </a:solidFill>
              </a:rPr>
              <a:t>Balaton </a:t>
            </a:r>
            <a:r>
              <a:rPr lang="cs-CZ" sz="2800" b="1" i="1" dirty="0" err="1" smtClean="0">
                <a:solidFill>
                  <a:srgbClr val="FFFF00"/>
                </a:solidFill>
              </a:rPr>
              <a:t>Hungary</a:t>
            </a:r>
            <a:r>
              <a:rPr lang="cs-CZ" sz="2800" b="1" i="1" dirty="0" smtClean="0">
                <a:solidFill>
                  <a:srgbClr val="FFFF00"/>
                </a:solidFill>
              </a:rPr>
              <a:t> </a:t>
            </a:r>
            <a:r>
              <a:rPr lang="cs-CZ" sz="2800" b="1" i="1" dirty="0" err="1" smtClean="0">
                <a:solidFill>
                  <a:srgbClr val="FFFF00"/>
                </a:solidFill>
              </a:rPr>
              <a:t>Landscape</a:t>
            </a:r>
            <a:endParaRPr lang="cs-CZ" sz="2800" b="1" i="1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088657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3400" y="228600"/>
            <a:ext cx="7772400" cy="914400"/>
          </a:xfrm>
        </p:spPr>
        <p:txBody>
          <a:bodyPr/>
          <a:lstStyle/>
          <a:p>
            <a:r>
              <a:rPr lang="cs-CZ" dirty="0" smtClean="0"/>
              <a:t>Maďarsko - vodstvo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09600" y="1066800"/>
            <a:ext cx="8229600" cy="5486400"/>
          </a:xfrm>
        </p:spPr>
        <p:txBody>
          <a:bodyPr>
            <a:normAutofit fontScale="92500" lnSpcReduction="10000"/>
          </a:bodyPr>
          <a:lstStyle/>
          <a:p>
            <a:r>
              <a:rPr lang="cs-CZ" b="1" i="1" dirty="0" smtClean="0">
                <a:solidFill>
                  <a:srgbClr val="FF0000"/>
                </a:solidFill>
              </a:rPr>
              <a:t>Nejdůležitější řekou maďarského vodního systému je bezpochybně Dunaj (Duna), do které se vlévá většina řek pramenících na území Maďarska</a:t>
            </a:r>
          </a:p>
          <a:p>
            <a:r>
              <a:rPr lang="cs-CZ" dirty="0" smtClean="0"/>
              <a:t>Dunaj protéká severním Maďarskem a tvoří z části hranici se Slovenskem</a:t>
            </a:r>
          </a:p>
          <a:p>
            <a:r>
              <a:rPr lang="cs-CZ" dirty="0" smtClean="0"/>
              <a:t>U města Visegrád ovšem otáčí svůj směr k jihu a protéká středem Maďarska, přes Srbsko až do Rumunska</a:t>
            </a:r>
          </a:p>
          <a:p>
            <a:r>
              <a:rPr lang="cs-CZ" b="1" i="1" dirty="0" smtClean="0">
                <a:solidFill>
                  <a:srgbClr val="00B050"/>
                </a:solidFill>
              </a:rPr>
              <a:t>Na Dunaji leží město Budapešť</a:t>
            </a:r>
            <a:r>
              <a:rPr lang="cs-CZ" dirty="0" smtClean="0"/>
              <a:t>, ale i několik dalších měst, například </a:t>
            </a:r>
            <a:r>
              <a:rPr lang="cs-CZ" dirty="0" err="1" smtClean="0"/>
              <a:t>Esztergom</a:t>
            </a:r>
            <a:r>
              <a:rPr lang="cs-CZ" dirty="0" smtClean="0"/>
              <a:t>, </a:t>
            </a:r>
            <a:r>
              <a:rPr lang="cs-CZ" dirty="0" err="1" smtClean="0"/>
              <a:t>Komárom</a:t>
            </a:r>
            <a:endParaRPr lang="cs-CZ" dirty="0" smtClean="0"/>
          </a:p>
          <a:p>
            <a:r>
              <a:rPr lang="cs-CZ" b="1" i="1" dirty="0" smtClean="0">
                <a:solidFill>
                  <a:srgbClr val="FFC000"/>
                </a:solidFill>
              </a:rPr>
              <a:t>Další důležitou řekou je Tisa (</a:t>
            </a:r>
            <a:r>
              <a:rPr lang="cs-CZ" b="1" i="1" dirty="0" err="1" smtClean="0">
                <a:solidFill>
                  <a:srgbClr val="FFC000"/>
                </a:solidFill>
              </a:rPr>
              <a:t>Tisza</a:t>
            </a:r>
            <a:r>
              <a:rPr lang="cs-CZ" b="1" i="1" dirty="0" smtClean="0">
                <a:solidFill>
                  <a:srgbClr val="FFC000"/>
                </a:solidFill>
              </a:rPr>
              <a:t>), protékající východním Maďarskem</a:t>
            </a:r>
          </a:p>
        </p:txBody>
      </p:sp>
      <p:pic>
        <p:nvPicPr>
          <p:cNvPr id="4" name="Picture 2" descr="Soubor:Flag of Hungary.sv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239000" y="0"/>
            <a:ext cx="1905000" cy="9525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0545534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2468" name="Picture 4" descr="Soubor:DonauknieVisegrad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6206465" y="0"/>
            <a:ext cx="2937535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i="1" dirty="0" smtClean="0">
                <a:solidFill>
                  <a:schemeClr val="bg1">
                    <a:lumMod val="95000"/>
                    <a:lumOff val="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Dunaj u Visegrádu</a:t>
            </a:r>
            <a:endParaRPr lang="cs-CZ" sz="2800" b="1" i="1" dirty="0">
              <a:solidFill>
                <a:schemeClr val="bg1">
                  <a:lumMod val="95000"/>
                  <a:lumOff val="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4261376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8200" y="228600"/>
            <a:ext cx="7772400" cy="914400"/>
          </a:xfrm>
        </p:spPr>
        <p:txBody>
          <a:bodyPr/>
          <a:lstStyle/>
          <a:p>
            <a:r>
              <a:rPr lang="cs-CZ" dirty="0" smtClean="0"/>
              <a:t>Maďarsko - podnebí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90600"/>
            <a:ext cx="8534400" cy="5867400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Maďarské podnebí je </a:t>
            </a:r>
            <a:r>
              <a:rPr lang="cs-CZ" b="1" i="1" dirty="0" smtClean="0">
                <a:solidFill>
                  <a:srgbClr val="FF0000"/>
                </a:solidFill>
              </a:rPr>
              <a:t>kontinentální s chladnými zimami a horkými léty</a:t>
            </a:r>
          </a:p>
          <a:p>
            <a:r>
              <a:rPr lang="cs-CZ" dirty="0" smtClean="0"/>
              <a:t>Průměrná roční teplota se pohybuje kolem 10 °C, v létě 27 až 35 °C, v zimě přibližně 0 až -15 °C</a:t>
            </a:r>
          </a:p>
          <a:p>
            <a:r>
              <a:rPr lang="cs-CZ" dirty="0" smtClean="0"/>
              <a:t>Ve výjimečných případech se vyskytují i extrémy o teplotě </a:t>
            </a:r>
            <a:r>
              <a:rPr lang="cs-CZ" b="1" i="1" dirty="0" smtClean="0">
                <a:solidFill>
                  <a:srgbClr val="FFC000"/>
                </a:solidFill>
              </a:rPr>
              <a:t>od 42 °C v létě do -29 °C v zimě</a:t>
            </a:r>
          </a:p>
          <a:p>
            <a:r>
              <a:rPr lang="cs-CZ" dirty="0" smtClean="0"/>
              <a:t>Průměrné roční množství srážek je asi 600 mm. </a:t>
            </a:r>
          </a:p>
          <a:p>
            <a:r>
              <a:rPr lang="cs-CZ" dirty="0" smtClean="0"/>
              <a:t>Rozložení deště nad Maďarskem je většinou </a:t>
            </a:r>
            <a:r>
              <a:rPr lang="cs-CZ" b="1" i="1" dirty="0" smtClean="0">
                <a:solidFill>
                  <a:srgbClr val="00B0F0"/>
                </a:solidFill>
              </a:rPr>
              <a:t>nepředvídatelné</a:t>
            </a:r>
          </a:p>
          <a:p>
            <a:r>
              <a:rPr lang="cs-CZ" dirty="0" smtClean="0"/>
              <a:t>Západní části Maďarska se obvykle dostává více srážek ročně než východní části, kde se často vyskytují velice suchá léta</a:t>
            </a:r>
            <a:endParaRPr lang="cs-CZ" dirty="0"/>
          </a:p>
        </p:txBody>
      </p:sp>
      <p:pic>
        <p:nvPicPr>
          <p:cNvPr id="4" name="Picture 2" descr="Soubor:Flag of Hungary.sv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239000" y="0"/>
            <a:ext cx="1905000" cy="9525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7065169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8200" y="304800"/>
            <a:ext cx="7772400" cy="914400"/>
          </a:xfrm>
        </p:spPr>
        <p:txBody>
          <a:bodyPr/>
          <a:lstStyle/>
          <a:p>
            <a:r>
              <a:rPr lang="cs-CZ" dirty="0" smtClean="0"/>
              <a:t>Maďarsko - obyvatelstvo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09600" y="1143000"/>
            <a:ext cx="8229600" cy="5410200"/>
          </a:xfrm>
        </p:spPr>
        <p:txBody>
          <a:bodyPr>
            <a:normAutofit lnSpcReduction="10000"/>
          </a:bodyPr>
          <a:lstStyle/>
          <a:p>
            <a:r>
              <a:rPr lang="cs-CZ" b="1" i="1" dirty="0" smtClean="0">
                <a:solidFill>
                  <a:srgbClr val="FF0000"/>
                </a:solidFill>
              </a:rPr>
              <a:t>Maďaři přišli na území dnešního Maďarska koncem 9. století</a:t>
            </a:r>
          </a:p>
          <a:p>
            <a:r>
              <a:rPr lang="cs-CZ" dirty="0" smtClean="0"/>
              <a:t>Bylo jich kolem 250 000 - 500 000</a:t>
            </a:r>
          </a:p>
          <a:p>
            <a:r>
              <a:rPr lang="cs-CZ" dirty="0" smtClean="0"/>
              <a:t>Před jejich příchodem byla země obývána </a:t>
            </a:r>
            <a:r>
              <a:rPr lang="cs-CZ" b="1" i="1" dirty="0" smtClean="0">
                <a:solidFill>
                  <a:srgbClr val="FFC000"/>
                </a:solidFill>
              </a:rPr>
              <a:t>Slovany</a:t>
            </a:r>
          </a:p>
          <a:p>
            <a:r>
              <a:rPr lang="cs-CZ" dirty="0" smtClean="0"/>
              <a:t>V roce 1910 mělo Uhersko 18 240 000 obyvatel, z toho 54 % Maďarů</a:t>
            </a:r>
          </a:p>
          <a:p>
            <a:r>
              <a:rPr lang="cs-CZ" b="1" i="1" dirty="0" smtClean="0">
                <a:solidFill>
                  <a:srgbClr val="00B0F0"/>
                </a:solidFill>
              </a:rPr>
              <a:t>Rozpadem Uherska po první světové válce se národnostní pestrost uskromnila</a:t>
            </a:r>
          </a:p>
          <a:p>
            <a:r>
              <a:rPr lang="cs-CZ" dirty="0" smtClean="0"/>
              <a:t>Početná </a:t>
            </a:r>
            <a:r>
              <a:rPr lang="cs-CZ" b="1" i="1" dirty="0" smtClean="0">
                <a:solidFill>
                  <a:srgbClr val="00B050"/>
                </a:solidFill>
              </a:rPr>
              <a:t>židovská komunita</a:t>
            </a:r>
            <a:r>
              <a:rPr lang="cs-CZ" dirty="0" smtClean="0"/>
              <a:t> z Maďarska odešla během druhé světové války a těsně po ní</a:t>
            </a:r>
            <a:endParaRPr lang="cs-CZ" dirty="0"/>
          </a:p>
        </p:txBody>
      </p:sp>
      <p:pic>
        <p:nvPicPr>
          <p:cNvPr id="4" name="Picture 2" descr="Soubor:Flag of Hungary.sv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239000" y="0"/>
            <a:ext cx="1905000" cy="9525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6449003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8200" y="228600"/>
            <a:ext cx="7772400" cy="914400"/>
          </a:xfrm>
        </p:spPr>
        <p:txBody>
          <a:bodyPr/>
          <a:lstStyle/>
          <a:p>
            <a:r>
              <a:rPr lang="cs-CZ" dirty="0" smtClean="0"/>
              <a:t>Maďarsko - obyvatelstvo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3400" y="1066800"/>
            <a:ext cx="8458200" cy="5791200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Maďarsko zaznamenává už od roku 1981 </a:t>
            </a:r>
            <a:r>
              <a:rPr lang="cs-CZ" b="1" i="1" dirty="0" smtClean="0">
                <a:solidFill>
                  <a:srgbClr val="00B050"/>
                </a:solidFill>
              </a:rPr>
              <a:t>trvalý úbytek obyvatelstva</a:t>
            </a:r>
            <a:r>
              <a:rPr lang="cs-CZ" dirty="0" smtClean="0"/>
              <a:t> (z 10 707 000 v roce 1980 na 9 </a:t>
            </a:r>
            <a:r>
              <a:rPr lang="cs-CZ" b="1" i="1" dirty="0" smtClean="0">
                <a:solidFill>
                  <a:srgbClr val="FF0000"/>
                </a:solidFill>
              </a:rPr>
              <a:t>960 000</a:t>
            </a:r>
            <a:r>
              <a:rPr lang="cs-CZ" dirty="0" smtClean="0"/>
              <a:t> v listopadu roku 2011, což je pokles o 7%), který je způsoben hlavně výrazným </a:t>
            </a:r>
            <a:r>
              <a:rPr lang="cs-CZ" b="1" i="1" dirty="0" smtClean="0">
                <a:solidFill>
                  <a:srgbClr val="00B050"/>
                </a:solidFill>
              </a:rPr>
              <a:t>poklesem porodnosti</a:t>
            </a:r>
          </a:p>
          <a:p>
            <a:endParaRPr lang="cs-CZ" b="1" i="1" dirty="0" smtClean="0">
              <a:solidFill>
                <a:srgbClr val="00B050"/>
              </a:solidFill>
            </a:endParaRPr>
          </a:p>
          <a:p>
            <a:r>
              <a:rPr lang="cs-CZ" dirty="0" smtClean="0"/>
              <a:t>Dodnes žije </a:t>
            </a:r>
            <a:r>
              <a:rPr lang="cs-CZ" b="1" i="1" dirty="0" smtClean="0">
                <a:solidFill>
                  <a:srgbClr val="FF0000"/>
                </a:solidFill>
              </a:rPr>
              <a:t>velká maďarská komunita </a:t>
            </a:r>
            <a:r>
              <a:rPr lang="cs-CZ" dirty="0" smtClean="0"/>
              <a:t>hlavně v </a:t>
            </a:r>
            <a:r>
              <a:rPr lang="cs-CZ" b="1" i="1" dirty="0" smtClean="0">
                <a:solidFill>
                  <a:srgbClr val="00B0F0"/>
                </a:solidFill>
              </a:rPr>
              <a:t>Sedmihradsku</a:t>
            </a:r>
            <a:r>
              <a:rPr lang="cs-CZ" dirty="0" smtClean="0"/>
              <a:t> (kolem 1,5 milionu), na </a:t>
            </a:r>
            <a:r>
              <a:rPr lang="cs-CZ" b="1" i="1" dirty="0" smtClean="0">
                <a:solidFill>
                  <a:srgbClr val="00B0F0"/>
                </a:solidFill>
              </a:rPr>
              <a:t>jižním Slovensku</a:t>
            </a:r>
            <a:r>
              <a:rPr lang="cs-CZ" dirty="0" smtClean="0"/>
              <a:t> (500 tisíc Maďarů), ale i ve </a:t>
            </a:r>
            <a:r>
              <a:rPr lang="cs-CZ" b="1" i="1" dirty="0" smtClean="0">
                <a:solidFill>
                  <a:srgbClr val="00B0F0"/>
                </a:solidFill>
              </a:rPr>
              <a:t>Vojvodině</a:t>
            </a:r>
            <a:r>
              <a:rPr lang="cs-CZ" dirty="0" smtClean="0"/>
              <a:t>, v </a:t>
            </a:r>
            <a:r>
              <a:rPr lang="cs-CZ" dirty="0" err="1" smtClean="0"/>
              <a:t>Zámuří</a:t>
            </a:r>
            <a:r>
              <a:rPr lang="cs-CZ" dirty="0" smtClean="0"/>
              <a:t> (dnešní </a:t>
            </a:r>
            <a:r>
              <a:rPr lang="cs-CZ" b="1" i="1" dirty="0" smtClean="0">
                <a:solidFill>
                  <a:srgbClr val="00B0F0"/>
                </a:solidFill>
              </a:rPr>
              <a:t>Slovinsko</a:t>
            </a:r>
            <a:r>
              <a:rPr lang="cs-CZ" dirty="0" smtClean="0"/>
              <a:t>) nebo na </a:t>
            </a:r>
            <a:r>
              <a:rPr lang="cs-CZ" b="1" i="1" dirty="0" smtClean="0">
                <a:solidFill>
                  <a:srgbClr val="00B0F0"/>
                </a:solidFill>
              </a:rPr>
              <a:t>Podkarpatské Rusi</a:t>
            </a:r>
          </a:p>
          <a:p>
            <a:endParaRPr lang="cs-CZ" dirty="0" smtClean="0"/>
          </a:p>
          <a:p>
            <a:r>
              <a:rPr lang="cs-CZ" dirty="0" smtClean="0"/>
              <a:t>Maďarská komunita je zejména v Rumunsku a na Slovensku velice </a:t>
            </a:r>
            <a:r>
              <a:rPr lang="cs-CZ" b="1" i="1" dirty="0" smtClean="0">
                <a:solidFill>
                  <a:srgbClr val="FFC000"/>
                </a:solidFill>
              </a:rPr>
              <a:t>kontroverzní</a:t>
            </a:r>
            <a:r>
              <a:rPr lang="cs-CZ" dirty="0" smtClean="0"/>
              <a:t> </a:t>
            </a:r>
            <a:r>
              <a:rPr lang="cs-CZ" b="1" i="1" dirty="0" smtClean="0">
                <a:solidFill>
                  <a:srgbClr val="FFC000"/>
                </a:solidFill>
              </a:rPr>
              <a:t>politické téma</a:t>
            </a:r>
            <a:endParaRPr lang="cs-CZ" b="1" i="1" dirty="0">
              <a:solidFill>
                <a:srgbClr val="FFC000"/>
              </a:solidFill>
            </a:endParaRPr>
          </a:p>
        </p:txBody>
      </p:sp>
      <p:pic>
        <p:nvPicPr>
          <p:cNvPr id="5" name="Picture 2" descr="Soubor:Flag of Hungary.sv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239000" y="0"/>
            <a:ext cx="1905000" cy="9525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40154463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Soubor:MagyarsOutsideHungary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04" y="-30832"/>
            <a:ext cx="9140196" cy="68888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16835771"/>
      </p:ext>
    </p:extLst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6562" name="Picture 2" descr="Soubor:Hungarians in Slovakia 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-1" y="0"/>
            <a:ext cx="9144001" cy="6858000"/>
          </a:xfrm>
          <a:prstGeom prst="rect">
            <a:avLst/>
          </a:prstGeom>
          <a:noFill/>
        </p:spPr>
      </p:pic>
      <p:sp>
        <p:nvSpPr>
          <p:cNvPr id="3" name="Obdélník 2"/>
          <p:cNvSpPr/>
          <p:nvPr/>
        </p:nvSpPr>
        <p:spPr>
          <a:xfrm>
            <a:off x="4487341" y="6211669"/>
            <a:ext cx="4656659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i="1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Hungarians</a:t>
            </a:r>
            <a:r>
              <a:rPr lang="cs-CZ" sz="3600" b="1" i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in </a:t>
            </a:r>
            <a:r>
              <a:rPr lang="cs-CZ" sz="3600" b="1" i="1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Slovakia</a:t>
            </a:r>
            <a:endParaRPr lang="cs-CZ" sz="3600" b="1" i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572000" y="5257800"/>
            <a:ext cx="4572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Procentuální zastoupení maďarské populace v jednotlivých částech Slovenska </a:t>
            </a:r>
          </a:p>
          <a:p>
            <a:r>
              <a:rPr lang="cs-CZ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  </a:t>
            </a:r>
            <a:r>
              <a:rPr lang="cs-CZ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    50-100%     10-50%     0-10%</a:t>
            </a:r>
            <a:endParaRPr lang="cs-CZ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645656507"/>
      </p:ext>
    </p:extLst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52400"/>
            <a:ext cx="8001000" cy="914400"/>
          </a:xfrm>
        </p:spPr>
        <p:txBody>
          <a:bodyPr/>
          <a:lstStyle/>
          <a:p>
            <a:r>
              <a:rPr lang="cs-CZ" dirty="0" smtClean="0"/>
              <a:t>Maďarsko - obyvatelstvo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5800" y="1219200"/>
            <a:ext cx="8229600" cy="5410200"/>
          </a:xfrm>
        </p:spPr>
        <p:txBody>
          <a:bodyPr>
            <a:normAutofit/>
          </a:bodyPr>
          <a:lstStyle/>
          <a:p>
            <a:r>
              <a:rPr lang="cs-CZ" dirty="0" smtClean="0"/>
              <a:t>Avšak i přesto </a:t>
            </a:r>
            <a:r>
              <a:rPr lang="cs-CZ" b="1" i="1" dirty="0" smtClean="0">
                <a:solidFill>
                  <a:srgbClr val="0070C0"/>
                </a:solidFill>
              </a:rPr>
              <a:t>je v parlamentu těchto zemí obsažena i strana zaměřující se na maďarské obyvatelstvo </a:t>
            </a:r>
            <a:r>
              <a:rPr lang="cs-CZ" dirty="0" smtClean="0"/>
              <a:t>(rumunská UDMR a slovenská Strana </a:t>
            </a:r>
            <a:r>
              <a:rPr lang="cs-CZ" dirty="0" err="1" smtClean="0"/>
              <a:t>maďarskej</a:t>
            </a:r>
            <a:r>
              <a:rPr lang="cs-CZ" dirty="0" smtClean="0"/>
              <a:t> </a:t>
            </a:r>
            <a:r>
              <a:rPr lang="cs-CZ" dirty="0" err="1" smtClean="0"/>
              <a:t>koalície</a:t>
            </a:r>
            <a:r>
              <a:rPr lang="cs-CZ" dirty="0" smtClean="0"/>
              <a:t>)</a:t>
            </a:r>
          </a:p>
          <a:p>
            <a:endParaRPr lang="cs-CZ" dirty="0" smtClean="0"/>
          </a:p>
          <a:p>
            <a:r>
              <a:rPr lang="cs-CZ" b="1" i="1" dirty="0" smtClean="0">
                <a:solidFill>
                  <a:srgbClr val="FFC000"/>
                </a:solidFill>
              </a:rPr>
              <a:t>Proti nim jsou většinou tamější nacionálně zaměřené strany</a:t>
            </a:r>
            <a:r>
              <a:rPr lang="cs-CZ" dirty="0" smtClean="0"/>
              <a:t> (v Rumunsku Strana velkého Rumunska nebo na Slovensku Slovenská </a:t>
            </a:r>
            <a:r>
              <a:rPr lang="cs-CZ" dirty="0" err="1" smtClean="0"/>
              <a:t>národná</a:t>
            </a:r>
            <a:r>
              <a:rPr lang="cs-CZ" dirty="0" smtClean="0"/>
              <a:t> strana známá hlavně svým předsedou Jánem Slotou</a:t>
            </a:r>
            <a:endParaRPr lang="cs-CZ" dirty="0"/>
          </a:p>
        </p:txBody>
      </p:sp>
      <p:pic>
        <p:nvPicPr>
          <p:cNvPr id="4" name="Picture 2" descr="Soubor:Flag of Hungary.sv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239000" y="0"/>
            <a:ext cx="1905000" cy="9525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69164314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0"/>
            <a:ext cx="8305800" cy="838200"/>
          </a:xfrm>
        </p:spPr>
        <p:txBody>
          <a:bodyPr/>
          <a:lstStyle/>
          <a:p>
            <a:r>
              <a:rPr lang="cs-CZ" dirty="0" smtClean="0"/>
              <a:t>Maďarsko – obyvatelstvo,jazyk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62000"/>
            <a:ext cx="8686800" cy="6096000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Oficiálním jazykem Maďarska je </a:t>
            </a:r>
            <a:r>
              <a:rPr lang="cs-CZ" b="1" i="1" dirty="0" smtClean="0">
                <a:solidFill>
                  <a:srgbClr val="FF0000"/>
                </a:solidFill>
              </a:rPr>
              <a:t>maďarština</a:t>
            </a:r>
          </a:p>
          <a:p>
            <a:r>
              <a:rPr lang="cs-CZ" b="1" i="1" dirty="0" smtClean="0">
                <a:solidFill>
                  <a:srgbClr val="FF0000"/>
                </a:solidFill>
              </a:rPr>
              <a:t>Jedná se o jazyk ugrofinské větve - příbuzný například s finštinou nebo estonštinou</a:t>
            </a:r>
          </a:p>
          <a:p>
            <a:r>
              <a:rPr lang="cs-CZ" dirty="0" smtClean="0"/>
              <a:t>Maďarštinu považuje za svůj mateřský jazyk přibližně 95 % obyvatel republiky</a:t>
            </a:r>
          </a:p>
          <a:p>
            <a:r>
              <a:rPr lang="cs-CZ" dirty="0" smtClean="0"/>
              <a:t>Dále v Maďarsku žijí</a:t>
            </a:r>
            <a:r>
              <a:rPr lang="cs-CZ" b="1" i="1" dirty="0" smtClean="0">
                <a:solidFill>
                  <a:srgbClr val="FFC000"/>
                </a:solidFill>
              </a:rPr>
              <a:t> Romové</a:t>
            </a:r>
            <a:endParaRPr lang="cs-CZ" dirty="0" smtClean="0"/>
          </a:p>
          <a:p>
            <a:r>
              <a:rPr lang="cs-CZ" b="1" i="1" dirty="0" smtClean="0">
                <a:solidFill>
                  <a:srgbClr val="00B0F0"/>
                </a:solidFill>
              </a:rPr>
              <a:t>Reálný počet Romů v Maďarsku je sporná otázka</a:t>
            </a:r>
          </a:p>
          <a:p>
            <a:r>
              <a:rPr lang="cs-CZ" dirty="0" smtClean="0"/>
              <a:t>V roce 2001 při sčítání lidu se k Romům hlásilo jen 190 000 lidí, ale sociologické odhady dávají mnohem vyšší čísla (5-10 procent veškerého obyvatelstva)</a:t>
            </a:r>
          </a:p>
          <a:p>
            <a:r>
              <a:rPr lang="cs-CZ" dirty="0" smtClean="0"/>
              <a:t>Odhady založené na aktuálních demografických trendech prohlašují, že v roce 2050, 15-20 procent populace (1,2 miliónu) budou Romové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768377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52400"/>
            <a:ext cx="7772400" cy="914400"/>
          </a:xfrm>
        </p:spPr>
        <p:txBody>
          <a:bodyPr/>
          <a:lstStyle/>
          <a:p>
            <a:r>
              <a:rPr lang="cs-CZ" dirty="0" smtClean="0"/>
              <a:t>Maďarsko - náboženství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09600" y="990600"/>
            <a:ext cx="8305800" cy="5638800"/>
          </a:xfrm>
        </p:spPr>
        <p:txBody>
          <a:bodyPr>
            <a:normAutofit/>
          </a:bodyPr>
          <a:lstStyle/>
          <a:p>
            <a:r>
              <a:rPr lang="cs-CZ" dirty="0" smtClean="0"/>
              <a:t> Obyvatelstvo Uherska bylo křesťanské až do 16. století</a:t>
            </a:r>
          </a:p>
          <a:p>
            <a:r>
              <a:rPr lang="cs-CZ" dirty="0" smtClean="0"/>
              <a:t>Když se Uhersko dostalo do </a:t>
            </a:r>
            <a:r>
              <a:rPr lang="cs-CZ" b="1" i="1" dirty="0" smtClean="0">
                <a:solidFill>
                  <a:schemeClr val="accent6">
                    <a:lumMod val="40000"/>
                    <a:lumOff val="60000"/>
                  </a:schemeClr>
                </a:solidFill>
              </a:rPr>
              <a:t>osmanské nadvlády</a:t>
            </a:r>
            <a:r>
              <a:rPr lang="cs-CZ" dirty="0" smtClean="0"/>
              <a:t>, začaly se ve městech stavět mešity</a:t>
            </a:r>
          </a:p>
          <a:p>
            <a:r>
              <a:rPr lang="cs-CZ" dirty="0" smtClean="0"/>
              <a:t>V Maďarsku je </a:t>
            </a:r>
            <a:r>
              <a:rPr lang="cs-CZ" b="1" i="1" dirty="0" smtClean="0">
                <a:solidFill>
                  <a:srgbClr val="FF0000"/>
                </a:solidFill>
              </a:rPr>
              <a:t>nejvíce katolíků</a:t>
            </a:r>
            <a:r>
              <a:rPr lang="cs-CZ" dirty="0" smtClean="0"/>
              <a:t> </a:t>
            </a:r>
          </a:p>
          <a:p>
            <a:r>
              <a:rPr lang="cs-CZ" dirty="0" smtClean="0"/>
              <a:t>Židé tvoří přibližně 1 % populace, okrajově (0,6 %) je zastoupen islám</a:t>
            </a:r>
          </a:p>
          <a:p>
            <a:r>
              <a:rPr lang="cs-CZ" b="1" i="1" dirty="0" smtClean="0">
                <a:solidFill>
                  <a:srgbClr val="00B050"/>
                </a:solidFill>
              </a:rPr>
              <a:t>25 % populace jsou ateisté</a:t>
            </a:r>
          </a:p>
          <a:p>
            <a:r>
              <a:rPr lang="cs-CZ" dirty="0" smtClean="0"/>
              <a:t>Na jihu a východě země žije početná komunita obyvatel pravoslavného vyznání - jde zejména o Rumuny, Rusíny a Srby</a:t>
            </a:r>
            <a:endParaRPr lang="cs-CZ" dirty="0"/>
          </a:p>
        </p:txBody>
      </p:sp>
      <p:pic>
        <p:nvPicPr>
          <p:cNvPr id="4" name="Picture 2" descr="Soubor:Flag of Hungary.sv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239000" y="0"/>
            <a:ext cx="1905000" cy="9525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8088736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7586" name="Picture 2" descr="Soubor:Parliament-Hungary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152400" y="152400"/>
            <a:ext cx="247567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i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Parlament</a:t>
            </a:r>
            <a:endParaRPr lang="cs-CZ" sz="4000" b="1" i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188709983"/>
      </p:ext>
    </p:extLst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228600"/>
            <a:ext cx="7772400" cy="914400"/>
          </a:xfrm>
        </p:spPr>
        <p:txBody>
          <a:bodyPr/>
          <a:lstStyle/>
          <a:p>
            <a:r>
              <a:rPr lang="cs-CZ" dirty="0" smtClean="0"/>
              <a:t>Maďarsko - hospodářství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5800" y="1143000"/>
            <a:ext cx="8229600" cy="5486400"/>
          </a:xfrm>
        </p:spPr>
        <p:txBody>
          <a:bodyPr>
            <a:normAutofit/>
          </a:bodyPr>
          <a:lstStyle/>
          <a:p>
            <a:r>
              <a:rPr lang="cs-CZ" dirty="0" smtClean="0"/>
              <a:t>Obdělávaná půda tvoří </a:t>
            </a:r>
            <a:r>
              <a:rPr lang="cs-CZ" b="1" i="1" dirty="0" smtClean="0">
                <a:solidFill>
                  <a:srgbClr val="FF0000"/>
                </a:solidFill>
              </a:rPr>
              <a:t>54%</a:t>
            </a:r>
          </a:p>
          <a:p>
            <a:r>
              <a:rPr lang="cs-CZ" b="1" i="1" dirty="0" smtClean="0">
                <a:solidFill>
                  <a:srgbClr val="FFC000"/>
                </a:solidFill>
              </a:rPr>
              <a:t>Zejména rostlinná výroba </a:t>
            </a:r>
            <a:r>
              <a:rPr lang="cs-CZ" dirty="0" smtClean="0"/>
              <a:t>– obilniny (pšenice, kukuřice, cukrová řepa, tabák, zelenina, ovoce, vinná réva (Tokaj)</a:t>
            </a:r>
          </a:p>
          <a:p>
            <a:r>
              <a:rPr lang="cs-CZ" b="1" i="1" dirty="0" smtClean="0">
                <a:solidFill>
                  <a:srgbClr val="00B0F0"/>
                </a:solidFill>
              </a:rPr>
              <a:t>Těžební průmysl </a:t>
            </a:r>
            <a:r>
              <a:rPr lang="cs-CZ" dirty="0" smtClean="0"/>
              <a:t>– bauxit, hnědé uhlí, ropa</a:t>
            </a:r>
          </a:p>
          <a:p>
            <a:r>
              <a:rPr lang="cs-CZ" b="1" i="1" dirty="0" smtClean="0">
                <a:solidFill>
                  <a:srgbClr val="00B050"/>
                </a:solidFill>
              </a:rPr>
              <a:t>Hutnictví </a:t>
            </a:r>
            <a:r>
              <a:rPr lang="cs-CZ" dirty="0" smtClean="0"/>
              <a:t>hliníku, </a:t>
            </a:r>
            <a:r>
              <a:rPr lang="cs-CZ" b="1" i="1" dirty="0" smtClean="0">
                <a:solidFill>
                  <a:srgbClr val="00B050"/>
                </a:solidFill>
              </a:rPr>
              <a:t>strojírenství </a:t>
            </a:r>
            <a:r>
              <a:rPr lang="cs-CZ" dirty="0" smtClean="0"/>
              <a:t>(autobusy)</a:t>
            </a:r>
          </a:p>
          <a:p>
            <a:r>
              <a:rPr lang="cs-CZ" dirty="0" smtClean="0"/>
              <a:t>Chemický průmysl – hnojiva</a:t>
            </a:r>
          </a:p>
          <a:p>
            <a:r>
              <a:rPr lang="cs-CZ" b="1" i="1" dirty="0" smtClean="0">
                <a:solidFill>
                  <a:srgbClr val="00B0F0"/>
                </a:solidFill>
              </a:rPr>
              <a:t>Farmaceutický průmysl </a:t>
            </a:r>
            <a:r>
              <a:rPr lang="cs-CZ" dirty="0" smtClean="0"/>
              <a:t>– léky – velký producent</a:t>
            </a:r>
          </a:p>
          <a:p>
            <a:r>
              <a:rPr lang="cs-CZ" b="1" i="1" dirty="0" smtClean="0">
                <a:solidFill>
                  <a:srgbClr val="FFC000"/>
                </a:solidFill>
              </a:rPr>
              <a:t>Potravinářský průmysl </a:t>
            </a:r>
            <a:r>
              <a:rPr lang="cs-CZ" dirty="0" smtClean="0"/>
              <a:t>– masné výrobky, paprika </a:t>
            </a:r>
            <a:endParaRPr lang="cs-CZ" dirty="0"/>
          </a:p>
        </p:txBody>
      </p:sp>
      <p:pic>
        <p:nvPicPr>
          <p:cNvPr id="4" name="Picture 2" descr="Soubor:Flag of Hungary.sv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239000" y="0"/>
            <a:ext cx="1905000" cy="9525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03749027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8200" y="228600"/>
            <a:ext cx="7772400" cy="914400"/>
          </a:xfrm>
        </p:spPr>
        <p:txBody>
          <a:bodyPr/>
          <a:lstStyle/>
          <a:p>
            <a:r>
              <a:rPr lang="cs-CZ" dirty="0" smtClean="0"/>
              <a:t>Maďarsko – turistický ruch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3400" y="1066800"/>
            <a:ext cx="8458200" cy="5638800"/>
          </a:xfrm>
        </p:spPr>
        <p:txBody>
          <a:bodyPr>
            <a:normAutofit fontScale="85000" lnSpcReduction="20000"/>
          </a:bodyPr>
          <a:lstStyle/>
          <a:p>
            <a:r>
              <a:rPr lang="cs-CZ" b="1" i="1" dirty="0" smtClean="0">
                <a:solidFill>
                  <a:srgbClr val="FF0000"/>
                </a:solidFill>
              </a:rPr>
              <a:t>Maďarsko bylo v roce 1998 se 14,6 miliony turistů čtrnáctou nejnavštěvovanější zemí světa</a:t>
            </a:r>
          </a:p>
          <a:p>
            <a:endParaRPr lang="cs-CZ" dirty="0" smtClean="0"/>
          </a:p>
          <a:p>
            <a:r>
              <a:rPr lang="cs-CZ" dirty="0" smtClean="0"/>
              <a:t>Turisté mají z velké části zamířeno k </a:t>
            </a:r>
            <a:r>
              <a:rPr lang="cs-CZ" b="1" i="1" dirty="0" smtClean="0">
                <a:solidFill>
                  <a:srgbClr val="FFC000"/>
                </a:solidFill>
              </a:rPr>
              <a:t>Balatonu</a:t>
            </a:r>
            <a:r>
              <a:rPr lang="cs-CZ" dirty="0" smtClean="0"/>
              <a:t> a do </a:t>
            </a:r>
            <a:r>
              <a:rPr lang="cs-CZ" b="1" i="1" dirty="0" smtClean="0">
                <a:solidFill>
                  <a:srgbClr val="FFC000"/>
                </a:solidFill>
              </a:rPr>
              <a:t>hlavního města Budapešti</a:t>
            </a:r>
          </a:p>
          <a:p>
            <a:endParaRPr lang="cs-CZ" dirty="0" smtClean="0"/>
          </a:p>
          <a:p>
            <a:r>
              <a:rPr lang="cs-CZ" dirty="0" smtClean="0"/>
              <a:t>Budapešť je považován za jedno z největších </a:t>
            </a:r>
            <a:r>
              <a:rPr lang="cs-CZ" b="1" i="1" dirty="0" smtClean="0">
                <a:solidFill>
                  <a:srgbClr val="FF0000"/>
                </a:solidFill>
              </a:rPr>
              <a:t>lázeňských měst na světě</a:t>
            </a:r>
          </a:p>
          <a:p>
            <a:endParaRPr lang="cs-CZ" dirty="0" smtClean="0"/>
          </a:p>
          <a:p>
            <a:r>
              <a:rPr lang="cs-CZ" dirty="0" smtClean="0"/>
              <a:t>Lázeňství má v Maďarsku bohatou historii</a:t>
            </a:r>
          </a:p>
          <a:p>
            <a:endParaRPr lang="cs-CZ" dirty="0" smtClean="0"/>
          </a:p>
          <a:p>
            <a:r>
              <a:rPr lang="cs-CZ" dirty="0" smtClean="0"/>
              <a:t> </a:t>
            </a:r>
            <a:r>
              <a:rPr lang="cs-CZ" b="1" i="1" dirty="0" smtClean="0">
                <a:solidFill>
                  <a:srgbClr val="00B0F0"/>
                </a:solidFill>
              </a:rPr>
              <a:t>Všudypřítomné termální prameny </a:t>
            </a:r>
            <a:r>
              <a:rPr lang="cs-CZ" dirty="0" smtClean="0"/>
              <a:t>jsou způsobeny zvláštním geologickým složením Karpatské kotliny, kde se nachází velice slabá zemská kůra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457010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8610" name="Picture 2" descr="Soubor:Széchenyi Gyógyfürdő thermal spa in Budapest 01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-1"/>
            <a:ext cx="9144000" cy="6858001"/>
          </a:xfrm>
          <a:prstGeom prst="rect">
            <a:avLst/>
          </a:prstGeom>
          <a:noFill/>
        </p:spPr>
      </p:pic>
      <p:sp>
        <p:nvSpPr>
          <p:cNvPr id="2" name="Obdélník 1"/>
          <p:cNvSpPr/>
          <p:nvPr/>
        </p:nvSpPr>
        <p:spPr>
          <a:xfrm>
            <a:off x="2123728" y="2417"/>
            <a:ext cx="4572000" cy="707886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hu-HU" sz="20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Széchenyi Gyógyfürdő je slavný lázeňský komplex v Budapešti</a:t>
            </a:r>
            <a:endParaRPr lang="cs-CZ" sz="20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968144233"/>
      </p:ext>
    </p:extLst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5617"/>
            <a:ext cx="7772400" cy="914400"/>
          </a:xfrm>
        </p:spPr>
        <p:txBody>
          <a:bodyPr/>
          <a:lstStyle/>
          <a:p>
            <a:pPr algn="ctr"/>
            <a:r>
              <a:rPr lang="cs-CZ" b="1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Použité zdroje a literatura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908720"/>
            <a:ext cx="8352928" cy="5446840"/>
          </a:xfrm>
        </p:spPr>
        <p:txBody>
          <a:bodyPr>
            <a:normAutofit/>
          </a:bodyPr>
          <a:lstStyle/>
          <a:p>
            <a:pPr marL="36576" indent="0">
              <a:buNone/>
            </a:pPr>
            <a:r>
              <a:rPr lang="cs-CZ" sz="1800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Literatura:</a:t>
            </a:r>
          </a:p>
          <a:p>
            <a:pPr marL="36576" indent="0">
              <a:buNone/>
            </a:pPr>
            <a:r>
              <a:rPr lang="cs-CZ" sz="18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Kašparovský</a:t>
            </a: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K. (2008): Zeměpis II. v kostce. Praha: Fragment.</a:t>
            </a:r>
          </a:p>
          <a:p>
            <a:pPr marL="36576" indent="0">
              <a:buNone/>
            </a:pP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Tomeš, K. (2000): Zeměpis světa. Praha: </a:t>
            </a:r>
            <a:r>
              <a:rPr lang="cs-CZ" sz="18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Columbus</a:t>
            </a: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</a:p>
          <a:p>
            <a:pPr marL="36576" indent="0">
              <a:buNone/>
            </a:pP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Toušek, V. et al. (2008): Ekonomická a sociální geografie. Plzeň: Vydavatelství a nakladatelství Aleš Čeněk, s.r.o.</a:t>
            </a:r>
          </a:p>
          <a:p>
            <a:pPr marL="36576" indent="0">
              <a:buNone/>
            </a:pPr>
            <a:endParaRPr lang="cs-CZ" sz="1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36576" indent="0">
              <a:buNone/>
            </a:pPr>
            <a:endParaRPr lang="cs-CZ" sz="1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36576" indent="0">
              <a:buNone/>
            </a:pPr>
            <a:r>
              <a:rPr lang="cs-CZ" sz="1800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Internetové zdroje:</a:t>
            </a:r>
            <a:endParaRPr lang="cs-CZ" sz="1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hlinkClick r:id="rId2"/>
            </a:endParaRPr>
          </a:p>
          <a:p>
            <a:pPr marL="68580" indent="0">
              <a:buNone/>
            </a:pPr>
            <a:r>
              <a:rPr lang="cs-CZ" sz="1800" dirty="0">
                <a:hlinkClick r:id="rId3"/>
              </a:rPr>
              <a:t>http://</a:t>
            </a:r>
            <a:r>
              <a:rPr lang="cs-CZ" sz="1800" dirty="0" smtClean="0">
                <a:hlinkClick r:id="rId3"/>
              </a:rPr>
              <a:t>cs.wikipedia.org/wiki/Ma%C4%8Farsko</a:t>
            </a:r>
            <a:endParaRPr lang="cs-CZ" sz="1800" dirty="0" smtClean="0"/>
          </a:p>
          <a:p>
            <a:pPr marL="68580" indent="0">
              <a:buNone/>
            </a:pPr>
            <a:r>
              <a:rPr lang="cs-CZ" sz="1800" dirty="0">
                <a:hlinkClick r:id="rId4"/>
              </a:rPr>
              <a:t>http://</a:t>
            </a:r>
            <a:r>
              <a:rPr lang="cs-CZ" sz="1800" dirty="0" smtClean="0">
                <a:hlinkClick r:id="rId4"/>
              </a:rPr>
              <a:t>cs.wikipedia.org/wiki/Ma%C4%8Farsk%C3%A9_povst%C3%A1n%C3%AD</a:t>
            </a:r>
            <a:endParaRPr lang="cs-CZ" sz="1800" dirty="0" smtClean="0"/>
          </a:p>
          <a:p>
            <a:pPr marL="68580" indent="0">
              <a:buNone/>
            </a:pPr>
            <a:r>
              <a:rPr lang="cs-CZ" sz="1800" dirty="0" smtClean="0">
                <a:hlinkClick r:id="rId5"/>
              </a:rPr>
              <a:t>Http</a:t>
            </a:r>
            <a:r>
              <a:rPr lang="cs-CZ" sz="1800" dirty="0">
                <a:hlinkClick r:id="rId5"/>
              </a:rPr>
              <a:t>://</a:t>
            </a:r>
            <a:r>
              <a:rPr lang="cs-CZ" sz="1800" dirty="0" smtClean="0">
                <a:hlinkClick r:id="rId5"/>
              </a:rPr>
              <a:t>cs.wikipedia.org/wiki/Ma%C4%8Fa%C5%99i</a:t>
            </a:r>
            <a:endParaRPr lang="cs-CZ" sz="1800" dirty="0" smtClean="0"/>
          </a:p>
          <a:p>
            <a:pPr marL="68580" indent="0">
              <a:buNone/>
            </a:pPr>
            <a:r>
              <a:rPr lang="cs-CZ" sz="1800" dirty="0">
                <a:hlinkClick r:id="rId6"/>
              </a:rPr>
              <a:t>http://cs.wikipedia.org/wiki/D%C4%9Bjiny_Ma%C4%8Farska</a:t>
            </a:r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val="10503025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116632"/>
            <a:ext cx="7772400" cy="914400"/>
          </a:xfrm>
        </p:spPr>
        <p:txBody>
          <a:bodyPr/>
          <a:lstStyle/>
          <a:p>
            <a:pPr algn="ctr"/>
            <a:r>
              <a:rPr lang="cs-CZ" b="1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Použité zdroje a literatura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980728"/>
            <a:ext cx="8424936" cy="5688632"/>
          </a:xfrm>
        </p:spPr>
        <p:txBody>
          <a:bodyPr>
            <a:normAutofit fontScale="85000" lnSpcReduction="10000"/>
          </a:bodyPr>
          <a:lstStyle/>
          <a:p>
            <a:pPr marL="68580" indent="0">
              <a:buNone/>
            </a:pPr>
            <a:r>
              <a:rPr lang="cs-CZ" sz="1900" u="sng" dirty="0" smtClean="0"/>
              <a:t>Obrazové materiály:</a:t>
            </a:r>
          </a:p>
          <a:p>
            <a:pPr marL="68580" indent="0">
              <a:buNone/>
            </a:pPr>
            <a:r>
              <a:rPr lang="cs-CZ" sz="1900" dirty="0" smtClean="0"/>
              <a:t>THOMMY</a:t>
            </a:r>
            <a:r>
              <a:rPr lang="cs-CZ" sz="1900" dirty="0"/>
              <a:t>. </a:t>
            </a:r>
            <a:r>
              <a:rPr lang="cs-CZ" sz="1900" i="1" dirty="0" err="1"/>
              <a:t>wikipedia</a:t>
            </a:r>
            <a:r>
              <a:rPr lang="cs-CZ" sz="1900" dirty="0"/>
              <a:t> [online]. [</a:t>
            </a:r>
            <a:r>
              <a:rPr lang="cs-CZ" sz="1900" dirty="0" smtClean="0"/>
              <a:t>cit.22.9.2012]. </a:t>
            </a:r>
            <a:r>
              <a:rPr lang="cs-CZ" sz="1900" dirty="0"/>
              <a:t>Dostupný na WWW: </a:t>
            </a:r>
            <a:r>
              <a:rPr lang="cs-CZ" sz="1900" dirty="0">
                <a:hlinkClick r:id="rId2"/>
              </a:rPr>
              <a:t>http://</a:t>
            </a:r>
            <a:r>
              <a:rPr lang="cs-CZ" sz="1900" dirty="0" smtClean="0">
                <a:hlinkClick r:id="rId2"/>
              </a:rPr>
              <a:t>cs.wikipedia.org/wiki/Soubor:Coat_of_Arms_of_Hungary.svg</a:t>
            </a:r>
            <a:r>
              <a:rPr lang="cs-CZ" sz="1900" dirty="0" smtClean="0"/>
              <a:t> </a:t>
            </a:r>
          </a:p>
          <a:p>
            <a:pPr marL="68580" indent="0">
              <a:buNone/>
            </a:pPr>
            <a:r>
              <a:rPr lang="cs-CZ" sz="1900" dirty="0" smtClean="0"/>
              <a:t> </a:t>
            </a:r>
            <a:r>
              <a:rPr lang="cs-CZ" sz="1900" dirty="0"/>
              <a:t>SCHOPENHAUER, </a:t>
            </a:r>
            <a:r>
              <a:rPr lang="cs-CZ" sz="1900" dirty="0" err="1"/>
              <a:t>Qorilla</a:t>
            </a:r>
            <a:r>
              <a:rPr lang="cs-CZ" sz="1900" dirty="0"/>
              <a:t>. </a:t>
            </a:r>
            <a:r>
              <a:rPr lang="cs-CZ" sz="1900" i="1" dirty="0" err="1"/>
              <a:t>wikipedia</a:t>
            </a:r>
            <a:r>
              <a:rPr lang="cs-CZ" sz="1900" dirty="0"/>
              <a:t> [online]. [cit</a:t>
            </a:r>
            <a:r>
              <a:rPr lang="cs-CZ" sz="1900" dirty="0" smtClean="0"/>
              <a:t>.</a:t>
            </a:r>
            <a:r>
              <a:rPr lang="cs-CZ" sz="1900" dirty="0"/>
              <a:t> 22.9.2012</a:t>
            </a:r>
            <a:r>
              <a:rPr lang="cs-CZ" sz="1900" dirty="0" smtClean="0"/>
              <a:t>]. </a:t>
            </a:r>
            <a:r>
              <a:rPr lang="cs-CZ" sz="1900" dirty="0"/>
              <a:t>Dostupný na WWW: </a:t>
            </a:r>
            <a:r>
              <a:rPr lang="cs-CZ" sz="1900" dirty="0">
                <a:hlinkClick r:id="rId3"/>
              </a:rPr>
              <a:t>http://cs.wikipedia.org/wiki/Soubor:Crown,_</a:t>
            </a:r>
            <a:r>
              <a:rPr lang="cs-CZ" sz="1900" dirty="0" smtClean="0">
                <a:hlinkClick r:id="rId3"/>
              </a:rPr>
              <a:t>Sword_and_Globus_Cruciger_of_Hungary2.jpg</a:t>
            </a:r>
            <a:r>
              <a:rPr lang="cs-CZ" sz="1900" dirty="0" smtClean="0"/>
              <a:t> </a:t>
            </a:r>
          </a:p>
          <a:p>
            <a:pPr marL="68580" indent="0">
              <a:buNone/>
            </a:pPr>
            <a:r>
              <a:rPr lang="cs-CZ" sz="1900" dirty="0" smtClean="0"/>
              <a:t>THE </a:t>
            </a:r>
            <a:r>
              <a:rPr lang="cs-CZ" sz="1900" dirty="0"/>
              <a:t>AMERICAN HUNGARIAN FEDERATION. </a:t>
            </a:r>
            <a:r>
              <a:rPr lang="cs-CZ" sz="1900" i="1" dirty="0" err="1"/>
              <a:t>wikipedia</a:t>
            </a:r>
            <a:r>
              <a:rPr lang="cs-CZ" sz="1900" dirty="0"/>
              <a:t> [online]. [cit</a:t>
            </a:r>
            <a:r>
              <a:rPr lang="cs-CZ" sz="1900" dirty="0" smtClean="0"/>
              <a:t>.</a:t>
            </a:r>
            <a:r>
              <a:rPr lang="cs-CZ" sz="1900" dirty="0"/>
              <a:t> 22.9.2012</a:t>
            </a:r>
            <a:r>
              <a:rPr lang="cs-CZ" sz="1900" dirty="0" smtClean="0"/>
              <a:t>]. </a:t>
            </a:r>
            <a:r>
              <a:rPr lang="cs-CZ" sz="1900" dirty="0"/>
              <a:t>Dostupný na WWW: </a:t>
            </a:r>
            <a:r>
              <a:rPr lang="cs-CZ" sz="1900" dirty="0">
                <a:hlinkClick r:id="rId4"/>
              </a:rPr>
              <a:t>http://cs.wikipedia.org/wiki/Soubor:Hole_in_flag_-_</a:t>
            </a:r>
            <a:r>
              <a:rPr lang="cs-CZ" sz="1900" dirty="0" smtClean="0">
                <a:hlinkClick r:id="rId4"/>
              </a:rPr>
              <a:t>Budapest_1956.jpg</a:t>
            </a:r>
            <a:r>
              <a:rPr lang="cs-CZ" sz="1900" dirty="0" smtClean="0"/>
              <a:t> </a:t>
            </a:r>
          </a:p>
          <a:p>
            <a:pPr marL="68580" indent="0">
              <a:buNone/>
            </a:pPr>
            <a:r>
              <a:rPr lang="cs-CZ" sz="1900" dirty="0"/>
              <a:t>ALPHACENTAURI. </a:t>
            </a:r>
            <a:r>
              <a:rPr lang="cs-CZ" sz="1900" i="1" dirty="0" err="1"/>
              <a:t>wikipedia</a:t>
            </a:r>
            <a:r>
              <a:rPr lang="cs-CZ" sz="1900" dirty="0"/>
              <a:t> [online]. [cit</a:t>
            </a:r>
            <a:r>
              <a:rPr lang="cs-CZ" sz="1900" dirty="0" smtClean="0"/>
              <a:t>.</a:t>
            </a:r>
            <a:r>
              <a:rPr lang="cs-CZ" sz="1900" dirty="0"/>
              <a:t> 22.9.2012</a:t>
            </a:r>
            <a:r>
              <a:rPr lang="cs-CZ" sz="1900" dirty="0" smtClean="0"/>
              <a:t>]. </a:t>
            </a:r>
            <a:r>
              <a:rPr lang="cs-CZ" sz="1900" dirty="0"/>
              <a:t>Dostupný na WWW: </a:t>
            </a:r>
            <a:r>
              <a:rPr lang="cs-CZ" sz="1900" dirty="0">
                <a:hlinkClick r:id="rId5"/>
              </a:rPr>
              <a:t>http://cs.wikipedia.org/wiki/Soubor:%</a:t>
            </a:r>
            <a:r>
              <a:rPr lang="cs-CZ" sz="1900" dirty="0" smtClean="0">
                <a:hlinkClick r:id="rId5"/>
              </a:rPr>
              <a:t>C3%96sterreich-Ungarns_Ende.png</a:t>
            </a:r>
            <a:endParaRPr lang="cs-CZ" sz="1900" dirty="0" smtClean="0"/>
          </a:p>
          <a:p>
            <a:pPr marL="68580" indent="0">
              <a:buNone/>
            </a:pPr>
            <a:r>
              <a:rPr lang="cs-CZ" sz="1900" dirty="0" smtClean="0"/>
              <a:t> </a:t>
            </a:r>
            <a:r>
              <a:rPr lang="cs-CZ" sz="1900" dirty="0"/>
              <a:t>HORVABE. </a:t>
            </a:r>
            <a:r>
              <a:rPr lang="cs-CZ" sz="1900" i="1" dirty="0" err="1"/>
              <a:t>wikipedia</a:t>
            </a:r>
            <a:r>
              <a:rPr lang="cs-CZ" sz="1900" dirty="0"/>
              <a:t> [online]. [cit</a:t>
            </a:r>
            <a:r>
              <a:rPr lang="cs-CZ" sz="1900" dirty="0" smtClean="0"/>
              <a:t>.</a:t>
            </a:r>
            <a:r>
              <a:rPr lang="cs-CZ" sz="1900" dirty="0"/>
              <a:t> 22.9.2012</a:t>
            </a:r>
            <a:r>
              <a:rPr lang="cs-CZ" sz="1900" dirty="0" smtClean="0"/>
              <a:t>]. </a:t>
            </a:r>
            <a:r>
              <a:rPr lang="cs-CZ" sz="1900" dirty="0"/>
              <a:t>Dostupný na WWW: </a:t>
            </a:r>
            <a:r>
              <a:rPr lang="cs-CZ" sz="1900" dirty="0">
                <a:hlinkClick r:id="rId6"/>
              </a:rPr>
              <a:t>http://</a:t>
            </a:r>
            <a:r>
              <a:rPr lang="cs-CZ" sz="1900" dirty="0" smtClean="0">
                <a:hlinkClick r:id="rId6"/>
              </a:rPr>
              <a:t>cs.wikipedia.org/wiki/Soubor:Okt_13.jpg</a:t>
            </a:r>
            <a:r>
              <a:rPr lang="cs-CZ" sz="1900" dirty="0" smtClean="0"/>
              <a:t> </a:t>
            </a:r>
          </a:p>
          <a:p>
            <a:pPr marL="68580" indent="0">
              <a:buNone/>
            </a:pPr>
            <a:r>
              <a:rPr lang="cs-CZ" sz="1900" dirty="0"/>
              <a:t>LAJOS, </a:t>
            </a:r>
            <a:r>
              <a:rPr lang="cs-CZ" sz="1900" dirty="0" err="1"/>
              <a:t>Gabor</a:t>
            </a:r>
            <a:r>
              <a:rPr lang="cs-CZ" sz="1900" dirty="0"/>
              <a:t>. </a:t>
            </a:r>
            <a:r>
              <a:rPr lang="cs-CZ" sz="1900" i="1" dirty="0" err="1"/>
              <a:t>wikipedia</a:t>
            </a:r>
            <a:r>
              <a:rPr lang="cs-CZ" sz="1900" dirty="0"/>
              <a:t> [online]. [cit</a:t>
            </a:r>
            <a:r>
              <a:rPr lang="cs-CZ" sz="1900" dirty="0" smtClean="0"/>
              <a:t>.</a:t>
            </a:r>
            <a:r>
              <a:rPr lang="cs-CZ" sz="1900" dirty="0"/>
              <a:t> 22.9.2012</a:t>
            </a:r>
            <a:r>
              <a:rPr lang="cs-CZ" sz="1900" dirty="0" smtClean="0"/>
              <a:t>]. </a:t>
            </a:r>
            <a:r>
              <a:rPr lang="cs-CZ" sz="1900" dirty="0"/>
              <a:t>Dostupný na WWW: </a:t>
            </a:r>
            <a:r>
              <a:rPr lang="cs-CZ" sz="1900" dirty="0">
                <a:hlinkClick r:id="rId7"/>
              </a:rPr>
              <a:t>http://</a:t>
            </a:r>
            <a:r>
              <a:rPr lang="cs-CZ" sz="1900" dirty="0" smtClean="0">
                <a:hlinkClick r:id="rId7"/>
              </a:rPr>
              <a:t>cs.wikipedia.org/wiki/Soubor:Alfold.JPG</a:t>
            </a:r>
            <a:r>
              <a:rPr lang="cs-CZ" sz="1900" dirty="0" smtClean="0"/>
              <a:t> </a:t>
            </a:r>
          </a:p>
          <a:p>
            <a:pPr marL="68580" indent="0">
              <a:buNone/>
            </a:pPr>
            <a:r>
              <a:rPr lang="cs-CZ" sz="1900" dirty="0"/>
              <a:t>TXD. </a:t>
            </a:r>
            <a:r>
              <a:rPr lang="cs-CZ" sz="1900" i="1" dirty="0" err="1"/>
              <a:t>wikipedia</a:t>
            </a:r>
            <a:r>
              <a:rPr lang="cs-CZ" sz="1900" dirty="0"/>
              <a:t> [online]. [cit</a:t>
            </a:r>
            <a:r>
              <a:rPr lang="cs-CZ" sz="1900" dirty="0" smtClean="0"/>
              <a:t>.</a:t>
            </a:r>
            <a:r>
              <a:rPr lang="cs-CZ" sz="1900" dirty="0"/>
              <a:t> 22.9.2012</a:t>
            </a:r>
            <a:r>
              <a:rPr lang="cs-CZ" sz="1900" dirty="0" smtClean="0"/>
              <a:t>]. </a:t>
            </a:r>
            <a:r>
              <a:rPr lang="cs-CZ" sz="1900" dirty="0"/>
              <a:t>Dostupný na WWW: </a:t>
            </a:r>
            <a:r>
              <a:rPr lang="cs-CZ" sz="1900" dirty="0">
                <a:hlinkClick r:id="rId8"/>
              </a:rPr>
              <a:t>http://</a:t>
            </a:r>
            <a:r>
              <a:rPr lang="cs-CZ" sz="1900" dirty="0" smtClean="0">
                <a:hlinkClick r:id="rId8"/>
              </a:rPr>
              <a:t>cs.wikipedia.org/wiki/Soubor:Balaton_Hungary_Landscape.jpg</a:t>
            </a:r>
            <a:r>
              <a:rPr lang="cs-CZ" sz="1900" dirty="0" smtClean="0"/>
              <a:t> </a:t>
            </a:r>
          </a:p>
          <a:p>
            <a:pPr marL="68580" indent="0">
              <a:buNone/>
            </a:pPr>
            <a:r>
              <a:rPr lang="cs-CZ" sz="1900" dirty="0"/>
              <a:t>DENISOLIVER. </a:t>
            </a:r>
            <a:r>
              <a:rPr lang="cs-CZ" sz="1900" i="1" dirty="0" err="1"/>
              <a:t>wikipedia</a:t>
            </a:r>
            <a:r>
              <a:rPr lang="cs-CZ" sz="1900" dirty="0"/>
              <a:t> [online]. [</a:t>
            </a:r>
            <a:r>
              <a:rPr lang="cs-CZ" sz="1900" dirty="0" smtClean="0"/>
              <a:t>cit</a:t>
            </a:r>
            <a:r>
              <a:rPr lang="cs-CZ" sz="1900" dirty="0"/>
              <a:t>22.9.2012</a:t>
            </a:r>
            <a:r>
              <a:rPr lang="cs-CZ" sz="1900" dirty="0" smtClean="0"/>
              <a:t>.]. </a:t>
            </a:r>
            <a:r>
              <a:rPr lang="cs-CZ" sz="1900" dirty="0"/>
              <a:t>Dostupný na WWW: </a:t>
            </a:r>
            <a:r>
              <a:rPr lang="cs-CZ" sz="1900" dirty="0">
                <a:hlinkClick r:id="rId9"/>
              </a:rPr>
              <a:t>http://</a:t>
            </a:r>
            <a:r>
              <a:rPr lang="cs-CZ" sz="1900" dirty="0" smtClean="0">
                <a:hlinkClick r:id="rId9"/>
              </a:rPr>
              <a:t>cs.wikipedia.org/wiki/Soubor:DonauknieVisegrad.jpg</a:t>
            </a:r>
            <a:r>
              <a:rPr lang="cs-CZ" sz="1900" dirty="0" smtClean="0"/>
              <a:t> </a:t>
            </a:r>
          </a:p>
          <a:p>
            <a:pPr marL="68580" indent="0">
              <a:buNone/>
            </a:pPr>
            <a:endParaRPr lang="cs-CZ" sz="1800" dirty="0" smtClean="0"/>
          </a:p>
          <a:p>
            <a:pPr marL="68580" indent="0">
              <a:buNone/>
            </a:pPr>
            <a:endParaRPr lang="cs-CZ" sz="1800" dirty="0" smtClean="0"/>
          </a:p>
          <a:p>
            <a:pPr marL="68580" indent="0">
              <a:buNone/>
            </a:pPr>
            <a:r>
              <a:rPr lang="cs-CZ" sz="1800" dirty="0" smtClean="0"/>
              <a:t> </a:t>
            </a:r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val="1797491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0"/>
            <a:ext cx="7772400" cy="914400"/>
          </a:xfrm>
        </p:spPr>
        <p:txBody>
          <a:bodyPr/>
          <a:lstStyle/>
          <a:p>
            <a:pPr algn="ctr"/>
            <a:r>
              <a:rPr lang="cs-CZ" b="1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Použité zdroje a literatura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14400" y="908720"/>
            <a:ext cx="7772400" cy="5688632"/>
          </a:xfrm>
        </p:spPr>
        <p:txBody>
          <a:bodyPr>
            <a:normAutofit/>
          </a:bodyPr>
          <a:lstStyle/>
          <a:p>
            <a:pPr marL="68580" indent="0">
              <a:buNone/>
            </a:pPr>
            <a:r>
              <a:rPr lang="cs-CZ" sz="1800" dirty="0"/>
              <a:t>SCOOTER20. </a:t>
            </a:r>
            <a:r>
              <a:rPr lang="cs-CZ" sz="1800" i="1" dirty="0" err="1"/>
              <a:t>wikipedia</a:t>
            </a:r>
            <a:r>
              <a:rPr lang="cs-CZ" sz="1800" dirty="0"/>
              <a:t> [online]. [cit</a:t>
            </a:r>
            <a:r>
              <a:rPr lang="cs-CZ" sz="1800" dirty="0" smtClean="0"/>
              <a:t>.</a:t>
            </a:r>
            <a:r>
              <a:rPr lang="cs-CZ" sz="1800" dirty="0"/>
              <a:t> 22.9.2012</a:t>
            </a:r>
            <a:r>
              <a:rPr lang="cs-CZ" sz="1800" dirty="0" smtClean="0"/>
              <a:t>]. </a:t>
            </a:r>
            <a:r>
              <a:rPr lang="cs-CZ" sz="1800" dirty="0"/>
              <a:t>Dostupný na WWW: </a:t>
            </a:r>
            <a:r>
              <a:rPr lang="cs-CZ" sz="1800" dirty="0">
                <a:hlinkClick r:id="rId2"/>
              </a:rPr>
              <a:t>http://</a:t>
            </a:r>
            <a:r>
              <a:rPr lang="cs-CZ" sz="1800" dirty="0" smtClean="0">
                <a:hlinkClick r:id="rId2"/>
              </a:rPr>
              <a:t>cs.wikipedia.org/wiki/Soubor:MagyarsOutsideHungary.png</a:t>
            </a:r>
            <a:r>
              <a:rPr lang="cs-CZ" sz="1800" dirty="0" smtClean="0"/>
              <a:t> </a:t>
            </a:r>
          </a:p>
          <a:p>
            <a:pPr marL="68580" indent="0">
              <a:buNone/>
            </a:pPr>
            <a:r>
              <a:rPr lang="cs-CZ" sz="1800" dirty="0"/>
              <a:t>QORILLA. </a:t>
            </a:r>
            <a:r>
              <a:rPr lang="cs-CZ" sz="1800" i="1" dirty="0" err="1"/>
              <a:t>wikipedia</a:t>
            </a:r>
            <a:r>
              <a:rPr lang="cs-CZ" sz="1800" dirty="0"/>
              <a:t> [online]. [cit</a:t>
            </a:r>
            <a:r>
              <a:rPr lang="cs-CZ" sz="1800" dirty="0" smtClean="0"/>
              <a:t>.</a:t>
            </a:r>
            <a:r>
              <a:rPr lang="cs-CZ" sz="1800" dirty="0"/>
              <a:t> 22.9.2012</a:t>
            </a:r>
            <a:r>
              <a:rPr lang="cs-CZ" sz="1800" dirty="0" smtClean="0"/>
              <a:t>]. </a:t>
            </a:r>
            <a:r>
              <a:rPr lang="cs-CZ" sz="1800" dirty="0"/>
              <a:t>Dostupný na WWW: </a:t>
            </a:r>
            <a:r>
              <a:rPr lang="cs-CZ" sz="1800" dirty="0">
                <a:hlinkClick r:id="rId3"/>
              </a:rPr>
              <a:t>http://</a:t>
            </a:r>
            <a:r>
              <a:rPr lang="cs-CZ" sz="1800" dirty="0" smtClean="0">
                <a:hlinkClick r:id="rId3"/>
              </a:rPr>
              <a:t>cs.wikipedia.org/wiki/Soubor:Hungarians_in_Slovakia_2.jpg</a:t>
            </a:r>
            <a:r>
              <a:rPr lang="cs-CZ" sz="1800" dirty="0" smtClean="0"/>
              <a:t> </a:t>
            </a:r>
          </a:p>
          <a:p>
            <a:pPr marL="68580" indent="0">
              <a:buNone/>
            </a:pPr>
            <a:r>
              <a:rPr lang="pl-PL" sz="1800" dirty="0"/>
              <a:t>LISY. </a:t>
            </a:r>
            <a:r>
              <a:rPr lang="pl-PL" sz="1800" i="1" dirty="0"/>
              <a:t>wikipedia</a:t>
            </a:r>
            <a:r>
              <a:rPr lang="pl-PL" sz="1800" dirty="0"/>
              <a:t> [online]. [cit</a:t>
            </a:r>
            <a:r>
              <a:rPr lang="pl-PL" sz="1800" dirty="0" smtClean="0"/>
              <a:t>.</a:t>
            </a:r>
            <a:r>
              <a:rPr lang="cs-CZ" sz="1800" dirty="0"/>
              <a:t> 22.9.2012</a:t>
            </a:r>
            <a:r>
              <a:rPr lang="pl-PL" sz="1800" dirty="0" smtClean="0"/>
              <a:t>]. </a:t>
            </a:r>
            <a:r>
              <a:rPr lang="pl-PL" sz="1800" dirty="0"/>
              <a:t>Dostupný na WWW: </a:t>
            </a:r>
            <a:r>
              <a:rPr lang="pl-PL" sz="1800" dirty="0">
                <a:hlinkClick r:id="rId4"/>
              </a:rPr>
              <a:t>http://</a:t>
            </a:r>
            <a:r>
              <a:rPr lang="pl-PL" sz="1800" dirty="0" smtClean="0">
                <a:hlinkClick r:id="rId4"/>
              </a:rPr>
              <a:t>cs.wikipedia.org/wiki/Soubor:Parliament-Hungary.jpg</a:t>
            </a:r>
            <a:r>
              <a:rPr lang="pl-PL" sz="1800" dirty="0" smtClean="0"/>
              <a:t> </a:t>
            </a:r>
          </a:p>
          <a:p>
            <a:pPr marL="68580" indent="0">
              <a:buNone/>
            </a:pPr>
            <a:r>
              <a:rPr lang="cs-CZ" sz="1800" dirty="0"/>
              <a:t>ME. </a:t>
            </a:r>
            <a:r>
              <a:rPr lang="cs-CZ" sz="1800" i="1" dirty="0" err="1"/>
              <a:t>wikipedia</a:t>
            </a:r>
            <a:r>
              <a:rPr lang="cs-CZ" sz="1800" dirty="0"/>
              <a:t> [online]. [cit</a:t>
            </a:r>
            <a:r>
              <a:rPr lang="cs-CZ" sz="1800" dirty="0" smtClean="0"/>
              <a:t>.</a:t>
            </a:r>
            <a:r>
              <a:rPr lang="cs-CZ" sz="1800" dirty="0"/>
              <a:t> </a:t>
            </a:r>
            <a:r>
              <a:rPr lang="cs-CZ" sz="1800"/>
              <a:t>22.9.2012</a:t>
            </a:r>
            <a:r>
              <a:rPr lang="cs-CZ" sz="1800" smtClean="0"/>
              <a:t>]. </a:t>
            </a:r>
            <a:r>
              <a:rPr lang="cs-CZ" sz="1800" dirty="0"/>
              <a:t>Dostupný na WWW: </a:t>
            </a:r>
            <a:r>
              <a:rPr lang="cs-CZ" sz="1800" dirty="0">
                <a:hlinkClick r:id="rId5"/>
              </a:rPr>
              <a:t>http://</a:t>
            </a:r>
            <a:r>
              <a:rPr lang="cs-CZ" sz="1800" dirty="0" smtClean="0">
                <a:hlinkClick r:id="rId5"/>
              </a:rPr>
              <a:t>cs.wikipedia.org/wiki/Soubor:Sz%C3%A9chenyi_Gy%C3%B3gyf%C3%BCrd%C5%91_thermal_spa_in_Budapest_011.JPG</a:t>
            </a:r>
            <a:r>
              <a:rPr lang="cs-CZ" sz="1800" dirty="0" smtClean="0"/>
              <a:t> </a:t>
            </a:r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val="8706122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tro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Metro">
      <a:majorFont>
        <a:latin typeface="Consolas"/>
        <a:ea typeface=""/>
        <a:cs typeface=""/>
        <a:font script="Jpan" typeface="HG丸ｺﾞｼｯｸM-PRO"/>
        <a:font script="Hang" typeface="HY중고딕"/>
        <a:font script="Hans" typeface="华文楷体"/>
        <a:font script="Hant" typeface="新細明體"/>
        <a:font script="Arab" typeface="Tahoma"/>
        <a:font script="Hebr" typeface="Levenim MT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Metro">
      <a:fillStyleLst>
        <a:solidFill>
          <a:schemeClr val="phClr"/>
        </a:solidFill>
        <a:gradFill rotWithShape="1">
          <a:gsLst>
            <a:gs pos="0">
              <a:schemeClr val="phClr">
                <a:tint val="25000"/>
                <a:satMod val="125000"/>
              </a:schemeClr>
            </a:gs>
            <a:gs pos="40000">
              <a:schemeClr val="phClr">
                <a:tint val="55000"/>
                <a:satMod val="130000"/>
              </a:schemeClr>
            </a:gs>
            <a:gs pos="50000">
              <a:schemeClr val="phClr">
                <a:tint val="59000"/>
                <a:satMod val="130000"/>
              </a:schemeClr>
            </a:gs>
            <a:gs pos="65000">
              <a:schemeClr val="phClr">
                <a:tint val="55000"/>
                <a:satMod val="130000"/>
              </a:schemeClr>
            </a:gs>
            <a:gs pos="100000">
              <a:schemeClr val="phClr">
                <a:tint val="20000"/>
                <a:satMod val="12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48000"/>
                <a:satMod val="138000"/>
              </a:schemeClr>
            </a:gs>
            <a:gs pos="25000">
              <a:schemeClr val="phClr">
                <a:tint val="85000"/>
              </a:schemeClr>
            </a:gs>
            <a:gs pos="40000">
              <a:schemeClr val="phClr">
                <a:tint val="92000"/>
              </a:schemeClr>
            </a:gs>
            <a:gs pos="50000">
              <a:schemeClr val="phClr">
                <a:tint val="93000"/>
              </a:schemeClr>
            </a:gs>
            <a:gs pos="60000">
              <a:schemeClr val="phClr">
                <a:tint val="92000"/>
              </a:schemeClr>
            </a:gs>
            <a:gs pos="75000">
              <a:schemeClr val="phClr">
                <a:tint val="83000"/>
                <a:satMod val="108000"/>
              </a:schemeClr>
            </a:gs>
            <a:gs pos="100000">
              <a:schemeClr val="phClr">
                <a:tint val="48000"/>
                <a:satMod val="150000"/>
              </a:schemeClr>
            </a:gs>
          </a:gsLst>
          <a:lin ang="5400000" scaled="0"/>
        </a:gradFill>
      </a:fillStyleLst>
      <a:lnStyleLst>
        <a:ln w="12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</a:effectStyle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>
            <a:bevelT w="0" h="0"/>
            <a:contourClr>
              <a:schemeClr val="phClr">
                <a:tint val="70000"/>
              </a:schemeClr>
            </a:contourClr>
          </a:sp3d>
        </a:effectStyle>
        <a:effectStyle>
          <a:effectLst>
            <a:glow rad="101500">
              <a:schemeClr val="phClr">
                <a:alpha val="42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glow" dir="t">
              <a:rot lat="0" lon="0" rev="4800000"/>
            </a:lightRig>
          </a:scene3d>
          <a:sp3d prstMaterial="powder">
            <a:bevelT w="50800" h="508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bg1">
                <a:shade val="100000"/>
                <a:satMod val="150000"/>
              </a:schemeClr>
            </a:gs>
            <a:gs pos="65000">
              <a:schemeClr val="bg1">
                <a:shade val="90000"/>
                <a:satMod val="375000"/>
              </a:schemeClr>
            </a:gs>
            <a:gs pos="100000">
              <a:schemeClr val="phClr">
                <a:tint val="88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0000"/>
                <a:satMod val="180000"/>
              </a:schemeClr>
              <a:schemeClr val="phClr">
                <a:tint val="90000"/>
                <a:satMod val="20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Metro</Template>
  <TotalTime>67</TotalTime>
  <Words>615</Words>
  <Application>Microsoft Office PowerPoint</Application>
  <PresentationFormat>Předvádění na obrazovce (4:3)</PresentationFormat>
  <Paragraphs>170</Paragraphs>
  <Slides>29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29</vt:i4>
      </vt:variant>
    </vt:vector>
  </HeadingPairs>
  <TitlesOfParts>
    <vt:vector size="30" baseType="lpstr">
      <vt:lpstr>Metro</vt:lpstr>
      <vt:lpstr>Prezentace aplikace PowerPoint</vt:lpstr>
      <vt:lpstr>Maďarsko</vt:lpstr>
      <vt:lpstr>Maďarsko - historie</vt:lpstr>
      <vt:lpstr>Maďarsko - historie</vt:lpstr>
      <vt:lpstr>Prezentace aplikace PowerPoint</vt:lpstr>
      <vt:lpstr>Maďarsko - historie</vt:lpstr>
      <vt:lpstr>Maďarsko - historie</vt:lpstr>
      <vt:lpstr>Maďarsko - geografie</vt:lpstr>
      <vt:lpstr>Prezentace aplikace PowerPoint</vt:lpstr>
      <vt:lpstr>Prezentace aplikace PowerPoint</vt:lpstr>
      <vt:lpstr>Maďarsko - geografie</vt:lpstr>
      <vt:lpstr>Prezentace aplikace PowerPoint</vt:lpstr>
      <vt:lpstr>Maďarsko - vodstvo</vt:lpstr>
      <vt:lpstr>Prezentace aplikace PowerPoint</vt:lpstr>
      <vt:lpstr>Maďarsko - podnebí</vt:lpstr>
      <vt:lpstr>Maďarsko - obyvatelstvo</vt:lpstr>
      <vt:lpstr>Maďarsko - obyvatelstvo</vt:lpstr>
      <vt:lpstr>Prezentace aplikace PowerPoint</vt:lpstr>
      <vt:lpstr>Prezentace aplikace PowerPoint</vt:lpstr>
      <vt:lpstr>Maďarsko - obyvatelstvo</vt:lpstr>
      <vt:lpstr>Maďarsko – obyvatelstvo,jazyk</vt:lpstr>
      <vt:lpstr>Maďarsko - náboženství</vt:lpstr>
      <vt:lpstr>Prezentace aplikace PowerPoint</vt:lpstr>
      <vt:lpstr>Maďarsko - hospodářství</vt:lpstr>
      <vt:lpstr>Maďarsko – turistický ruch</vt:lpstr>
      <vt:lpstr>Prezentace aplikace PowerPoint</vt:lpstr>
      <vt:lpstr>Použité zdroje a literatura</vt:lpstr>
      <vt:lpstr>Použité zdroje a literatura</vt:lpstr>
      <vt:lpstr>Použité zdroje a literatura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Kohoutek Jan</dc:creator>
  <cp:lastModifiedBy>Kohoutek Jan</cp:lastModifiedBy>
  <cp:revision>20</cp:revision>
  <dcterms:created xsi:type="dcterms:W3CDTF">2013-05-03T22:20:27Z</dcterms:created>
  <dcterms:modified xsi:type="dcterms:W3CDTF">2013-05-17T18:07:20Z</dcterms:modified>
</cp:coreProperties>
</file>