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cembursko" TargetMode="External"/><Relationship Id="rId2" Type="http://schemas.openxmlformats.org/officeDocument/2006/relationships/hyperlink" Target="http://cs.wikipedia.org/wiki/Benelux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nelux_schematic_map.png" TargetMode="External"/><Relationship Id="rId2" Type="http://schemas.openxmlformats.org/officeDocument/2006/relationships/hyperlink" Target="http://cs.wikipedia.org/wiki/Soubor:Echternach-tras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Soubor:EU_location_LUX.png" TargetMode="External"/><Relationship Id="rId5" Type="http://schemas.openxmlformats.org/officeDocument/2006/relationships/hyperlink" Target="https://cs.wikipedia.org/wiki/Soubor:Coat_of_Arms_of_Luxembourg.svg" TargetMode="External"/><Relationship Id="rId4" Type="http://schemas.openxmlformats.org/officeDocument/2006/relationships/hyperlink" Target="https://cs.wikipedia.org/wiki/Soubor:Luxembur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Benelux, Lucembursko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JK_REG_GEO_16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12.10.2012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základní informace  o Beneluxu a podrobněji se věnuje Lucembursku </a:t>
            </a:r>
          </a:p>
          <a:p>
            <a:pPr algn="l">
              <a:lnSpc>
                <a:spcPct val="80000"/>
              </a:lnSpc>
            </a:pP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Tematický školní atlas Dnešní svět</a:t>
            </a:r>
          </a:p>
          <a:p>
            <a:pPr algn="l">
              <a:lnSpc>
                <a:spcPct val="80000"/>
              </a:lnSpc>
            </a:pP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</a:t>
            </a:r>
            <a:r>
              <a:rPr lang="cs-CZ" sz="16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atlas světa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95476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38800" y="228600"/>
            <a:ext cx="2971800" cy="914400"/>
          </a:xfrm>
        </p:spPr>
        <p:txBody>
          <a:bodyPr/>
          <a:lstStyle/>
          <a:p>
            <a:r>
              <a:rPr lang="cs-CZ" dirty="0" smtClean="0"/>
              <a:t>Benelux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"/>
            <a:ext cx="4953000" cy="67056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Benelux</a:t>
            </a:r>
            <a:r>
              <a:rPr lang="cs-CZ" dirty="0" smtClean="0"/>
              <a:t> je označení pro volné společenství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Belgie, Nizozemska a Lucemburska </a:t>
            </a:r>
          </a:p>
          <a:p>
            <a:endParaRPr lang="cs-CZ" dirty="0" smtClean="0"/>
          </a:p>
          <a:p>
            <a:r>
              <a:rPr lang="cs-CZ" dirty="0" smtClean="0"/>
              <a:t>Jeho název je odvozen od počátečních písmen jmen těchto zemí, tedy </a:t>
            </a:r>
            <a:r>
              <a:rPr lang="cs-CZ" b="1" i="1" dirty="0" err="1" smtClean="0">
                <a:solidFill>
                  <a:srgbClr val="FF0000"/>
                </a:solidFill>
              </a:rPr>
              <a:t>Be</a:t>
            </a:r>
            <a:r>
              <a:rPr lang="cs-CZ" i="1" dirty="0" err="1" smtClean="0"/>
              <a:t>lgique</a:t>
            </a:r>
            <a:r>
              <a:rPr lang="cs-CZ" i="1" dirty="0" smtClean="0"/>
              <a:t>,</a:t>
            </a:r>
            <a:r>
              <a:rPr lang="cs-CZ" dirty="0" smtClean="0"/>
              <a:t> </a:t>
            </a:r>
            <a:r>
              <a:rPr lang="cs-CZ" b="1" dirty="0" err="1" smtClean="0">
                <a:solidFill>
                  <a:srgbClr val="FF0000"/>
                </a:solidFill>
              </a:rPr>
              <a:t>Ne</a:t>
            </a:r>
            <a:r>
              <a:rPr lang="cs-CZ" dirty="0" err="1" smtClean="0"/>
              <a:t>derland</a:t>
            </a:r>
            <a:r>
              <a:rPr lang="cs-CZ" dirty="0" smtClean="0"/>
              <a:t> </a:t>
            </a:r>
            <a:r>
              <a:rPr lang="cs-CZ" i="1" dirty="0" smtClean="0"/>
              <a:t>a</a:t>
            </a:r>
            <a:r>
              <a:rPr lang="cs-CZ" dirty="0" smtClean="0"/>
              <a:t> </a:t>
            </a:r>
            <a:r>
              <a:rPr lang="cs-CZ" b="1" dirty="0" err="1" smtClean="0">
                <a:solidFill>
                  <a:srgbClr val="FF0000"/>
                </a:solidFill>
              </a:rPr>
              <a:t>Lux</a:t>
            </a:r>
            <a:r>
              <a:rPr lang="cs-CZ" dirty="0" err="1" smtClean="0"/>
              <a:t>embourg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roce 1948 byla vytvořena celní unie, později byla přeměněna na hospodářskou unii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Země jsou malé a mají vysokou hustotu zalidnění, pokládají se za nejvyspělejší v Evropě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Soubor:Benelux schematic 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447800"/>
            <a:ext cx="4095750" cy="4762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624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04800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Lucembursko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4648200" cy="5257800"/>
          </a:xfrm>
        </p:spPr>
        <p:txBody>
          <a:bodyPr/>
          <a:lstStyle/>
          <a:p>
            <a:r>
              <a:rPr lang="cs-CZ" dirty="0" smtClean="0"/>
              <a:t>oficiálně </a:t>
            </a:r>
            <a:r>
              <a:rPr lang="cs-CZ" b="1" dirty="0" smtClean="0"/>
              <a:t>Velkovévodství lucemburské</a:t>
            </a:r>
          </a:p>
          <a:p>
            <a:endParaRPr lang="cs-CZ" b="1" dirty="0" smtClean="0"/>
          </a:p>
          <a:p>
            <a:r>
              <a:rPr lang="cs-CZ" dirty="0" smtClean="0"/>
              <a:t>V současnosti je od roku 2000 </a:t>
            </a:r>
            <a:r>
              <a:rPr lang="cs-CZ" b="1" dirty="0" smtClean="0">
                <a:solidFill>
                  <a:srgbClr val="FF0000"/>
                </a:solidFill>
              </a:rPr>
              <a:t>velkovévodou</a:t>
            </a:r>
            <a:r>
              <a:rPr lang="cs-CZ" dirty="0" smtClean="0"/>
              <a:t> </a:t>
            </a:r>
            <a:r>
              <a:rPr lang="cs-CZ" dirty="0" err="1" smtClean="0"/>
              <a:t>Henri</a:t>
            </a:r>
            <a:r>
              <a:rPr lang="cs-CZ" dirty="0" smtClean="0"/>
              <a:t> I. de </a:t>
            </a:r>
            <a:r>
              <a:rPr lang="cs-CZ" dirty="0" err="1" smtClean="0"/>
              <a:t>Luxembourg</a:t>
            </a:r>
            <a:r>
              <a:rPr lang="cs-CZ" dirty="0" smtClean="0"/>
              <a:t> (česky Jindřich I. Lucemburský)</a:t>
            </a:r>
            <a:endParaRPr lang="cs-CZ" dirty="0"/>
          </a:p>
        </p:txBody>
      </p:sp>
      <p:pic>
        <p:nvPicPr>
          <p:cNvPr id="40962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762000"/>
            <a:ext cx="2667000" cy="1600200"/>
          </a:xfrm>
          <a:prstGeom prst="rect">
            <a:avLst/>
          </a:prstGeom>
          <a:noFill/>
        </p:spPr>
      </p:pic>
      <p:pic>
        <p:nvPicPr>
          <p:cNvPr id="40964" name="Picture 4" descr="Soubor:Coat of Arms of Luxembourg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2971800"/>
            <a:ext cx="3179108" cy="3100388"/>
          </a:xfrm>
          <a:prstGeom prst="rect">
            <a:avLst/>
          </a:prstGeom>
          <a:noFill/>
        </p:spPr>
      </p:pic>
      <p:pic>
        <p:nvPicPr>
          <p:cNvPr id="1026" name="Picture 2" descr="Soubor:EU location LUX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2262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62000"/>
            <a:ext cx="7772400" cy="57912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Lucemburské hrabství vzniklo roku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963</a:t>
            </a:r>
            <a:r>
              <a:rPr lang="cs-CZ" dirty="0" smtClean="0"/>
              <a:t> a na vévodství bylo povýšeno roku </a:t>
            </a:r>
            <a:r>
              <a:rPr lang="cs-CZ" b="1" i="1" dirty="0" smtClean="0">
                <a:solidFill>
                  <a:srgbClr val="FFC000"/>
                </a:solidFill>
              </a:rPr>
              <a:t>1354 Karlem IV.</a:t>
            </a:r>
          </a:p>
          <a:p>
            <a:endParaRPr lang="cs-CZ" dirty="0" smtClean="0"/>
          </a:p>
          <a:p>
            <a:r>
              <a:rPr lang="cs-CZ" dirty="0" smtClean="0"/>
              <a:t>Ten byl zároveň českým králem</a:t>
            </a:r>
          </a:p>
          <a:p>
            <a:endParaRPr lang="cs-CZ" dirty="0" smtClean="0"/>
          </a:p>
          <a:p>
            <a:r>
              <a:rPr lang="cs-CZ" dirty="0" smtClean="0"/>
              <a:t>Na český trůn se </a:t>
            </a:r>
            <a:r>
              <a:rPr lang="cs-CZ" dirty="0" err="1" smtClean="0"/>
              <a:t>Lucemburkové</a:t>
            </a:r>
            <a:r>
              <a:rPr lang="cs-CZ" dirty="0" smtClean="0"/>
              <a:t> dostali v roce 1310, kdy se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 oženil s Eliškou Přemyslovnou</a:t>
            </a:r>
          </a:p>
          <a:p>
            <a:endParaRPr lang="cs-CZ" dirty="0" smtClean="0"/>
          </a:p>
          <a:p>
            <a:r>
              <a:rPr lang="cs-CZ" dirty="0" smtClean="0"/>
              <a:t>Po dlouhém období nadvlády jiných zemí získalo Lucemburské velkovévodství </a:t>
            </a:r>
            <a:r>
              <a:rPr lang="cs-CZ" b="1" i="1" dirty="0" smtClean="0">
                <a:solidFill>
                  <a:srgbClr val="00B0F0"/>
                </a:solidFill>
              </a:rPr>
              <a:t>samostatnost v 19. století</a:t>
            </a:r>
            <a:endParaRPr lang="cs-CZ" b="1" i="1" dirty="0">
              <a:solidFill>
                <a:srgbClr val="00B0F0"/>
              </a:solidFill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66000" y="1905000"/>
            <a:ext cx="17780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548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914400"/>
            <a:ext cx="8229600" cy="5715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Lucembursko zpočátku vystupovalo jako </a:t>
            </a:r>
            <a:r>
              <a:rPr lang="cs-CZ" b="1" i="1" dirty="0" smtClean="0">
                <a:solidFill>
                  <a:srgbClr val="00B0F0"/>
                </a:solidFill>
              </a:rPr>
              <a:t>neutrální země</a:t>
            </a:r>
          </a:p>
          <a:p>
            <a:endParaRPr lang="cs-CZ" dirty="0" smtClean="0"/>
          </a:p>
          <a:p>
            <a:r>
              <a:rPr lang="cs-CZ" dirty="0" smtClean="0"/>
              <a:t>Po </a:t>
            </a:r>
            <a:r>
              <a:rPr lang="cs-CZ" b="1" i="1" dirty="0" smtClean="0">
                <a:solidFill>
                  <a:srgbClr val="FFC000"/>
                </a:solidFill>
              </a:rPr>
              <a:t>opakovaném obsazení ze strany Německa však bylo nuceno tento stav změnit</a:t>
            </a:r>
          </a:p>
          <a:p>
            <a:endParaRPr lang="cs-CZ" dirty="0" smtClean="0"/>
          </a:p>
          <a:p>
            <a:r>
              <a:rPr lang="cs-CZ" dirty="0" smtClean="0"/>
              <a:t>Po druhé světové válce stálo Lucemburské velkovévodství </a:t>
            </a:r>
            <a:r>
              <a:rPr lang="cs-CZ" b="1" i="1" dirty="0" smtClean="0">
                <a:solidFill>
                  <a:srgbClr val="C00000"/>
                </a:solidFill>
              </a:rPr>
              <a:t>u zrodu Severoatlantické aliance a Organizace spojených národů</a:t>
            </a:r>
          </a:p>
          <a:p>
            <a:endParaRPr lang="cs-CZ" dirty="0" smtClean="0"/>
          </a:p>
          <a:p>
            <a:r>
              <a:rPr lang="cs-CZ" dirty="0" smtClean="0"/>
              <a:t>Země je členem Beneluxu, Evropské unie, OECD a hlavní a největší město </a:t>
            </a:r>
            <a:r>
              <a:rPr lang="cs-CZ" b="1" i="1" dirty="0" smtClean="0">
                <a:solidFill>
                  <a:srgbClr val="00B050"/>
                </a:solidFill>
              </a:rPr>
              <a:t>Lucemburk je sídlem mnoha jejich institucí</a:t>
            </a:r>
            <a:endParaRPr lang="cs-CZ" b="1" i="1" dirty="0">
              <a:solidFill>
                <a:srgbClr val="00B050"/>
              </a:solidFill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66000" y="2819400"/>
            <a:ext cx="17780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4261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Soubor:Luxembu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09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152400"/>
            <a:ext cx="28119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</a:t>
            </a:r>
            <a:endParaRPr lang="cs-CZ" sz="44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6000" y="0"/>
            <a:ext cx="17780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9914001"/>
      </p:ext>
    </p:extLst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Lucembursko – přírodní </a:t>
            </a:r>
            <a:br>
              <a:rPr lang="cs-CZ" dirty="0" smtClean="0"/>
            </a:br>
            <a:r>
              <a:rPr lang="cs-CZ" dirty="0" smtClean="0"/>
              <a:t>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447800"/>
            <a:ext cx="8305800" cy="5181600"/>
          </a:xfrm>
        </p:spPr>
        <p:txBody>
          <a:bodyPr/>
          <a:lstStyle/>
          <a:p>
            <a:r>
              <a:rPr lang="cs-CZ" dirty="0" smtClean="0"/>
              <a:t>V Lucembursku je </a:t>
            </a:r>
            <a:r>
              <a:rPr lang="cs-CZ" b="1" i="1" dirty="0" smtClean="0">
                <a:solidFill>
                  <a:srgbClr val="00B050"/>
                </a:solidFill>
              </a:rPr>
              <a:t>bohatá říční síť </a:t>
            </a:r>
            <a:r>
              <a:rPr lang="cs-CZ" dirty="0" smtClean="0"/>
              <a:t>a až na říčku </a:t>
            </a:r>
            <a:r>
              <a:rPr lang="cs-CZ" dirty="0" err="1" smtClean="0"/>
              <a:t>Korn</a:t>
            </a:r>
            <a:r>
              <a:rPr lang="cs-CZ" dirty="0" smtClean="0"/>
              <a:t> náleží všechny do povodí největší lucemburské řeky </a:t>
            </a:r>
            <a:r>
              <a:rPr lang="cs-CZ" b="1" i="1" dirty="0" smtClean="0">
                <a:solidFill>
                  <a:srgbClr val="FFC000"/>
                </a:solidFill>
              </a:rPr>
              <a:t>Mosely</a:t>
            </a:r>
            <a:r>
              <a:rPr lang="cs-CZ" dirty="0" smtClean="0"/>
              <a:t>, která svým tokem vytváří přírodní hranici mezi Lucemburskem a Německem</a:t>
            </a:r>
          </a:p>
          <a:p>
            <a:endParaRPr lang="cs-CZ" dirty="0" smtClean="0"/>
          </a:p>
          <a:p>
            <a:r>
              <a:rPr lang="cs-CZ" dirty="0" smtClean="0"/>
              <a:t>Přes </a:t>
            </a:r>
            <a:r>
              <a:rPr lang="cs-CZ" b="1" i="1" dirty="0" smtClean="0">
                <a:solidFill>
                  <a:srgbClr val="FFC000"/>
                </a:solidFill>
              </a:rPr>
              <a:t>třetinu země zaujímají lesy</a:t>
            </a:r>
            <a:r>
              <a:rPr lang="cs-CZ" dirty="0" smtClean="0"/>
              <a:t>, které se vyskytují především v oblasti </a:t>
            </a:r>
            <a:r>
              <a:rPr lang="cs-CZ" dirty="0" err="1" smtClean="0"/>
              <a:t>Oesling</a:t>
            </a:r>
            <a:r>
              <a:rPr lang="cs-CZ" dirty="0" smtClean="0"/>
              <a:t> (sever), zatímco </a:t>
            </a:r>
            <a:r>
              <a:rPr lang="cs-CZ" dirty="0" err="1" smtClean="0"/>
              <a:t>Gutland</a:t>
            </a:r>
            <a:r>
              <a:rPr lang="cs-CZ" dirty="0" smtClean="0"/>
              <a:t> na </a:t>
            </a:r>
            <a:r>
              <a:rPr lang="cs-CZ" b="1" i="1" dirty="0" smtClean="0">
                <a:solidFill>
                  <a:srgbClr val="00B0F0"/>
                </a:solidFill>
              </a:rPr>
              <a:t>jihu je využíván spíše zemědělsky</a:t>
            </a:r>
            <a:endParaRPr lang="cs-CZ" b="1" i="1" dirty="0">
              <a:solidFill>
                <a:srgbClr val="00B0F0"/>
              </a:solidFill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66000" y="0"/>
            <a:ext cx="17780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38666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chternach-tras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400" y="162677"/>
            <a:ext cx="3204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 v Lucembursku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8684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66800"/>
            <a:ext cx="7772400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Počet obyvatel je k červenci 2009 </a:t>
            </a:r>
            <a:r>
              <a:rPr lang="cs-CZ" b="1" i="1" dirty="0" smtClean="0">
                <a:solidFill>
                  <a:srgbClr val="C00000"/>
                </a:solidFill>
              </a:rPr>
              <a:t>491775</a:t>
            </a:r>
          </a:p>
          <a:p>
            <a:endParaRPr lang="cs-CZ" dirty="0" smtClean="0"/>
          </a:p>
          <a:p>
            <a:r>
              <a:rPr lang="cs-CZ" dirty="0" smtClean="0"/>
              <a:t>V roce 2008 žilo </a:t>
            </a:r>
            <a:r>
              <a:rPr lang="cs-CZ" b="1" i="1" dirty="0" smtClean="0">
                <a:solidFill>
                  <a:srgbClr val="FFC000"/>
                </a:solidFill>
              </a:rPr>
              <a:t>82% obyvatel ve městech </a:t>
            </a:r>
            <a:r>
              <a:rPr lang="cs-CZ" dirty="0" smtClean="0"/>
              <a:t>a každý rok se míra urbanizace zvyšuje o procento</a:t>
            </a:r>
          </a:p>
          <a:p>
            <a:endParaRPr lang="cs-CZ" dirty="0" smtClean="0"/>
          </a:p>
          <a:p>
            <a:r>
              <a:rPr lang="cs-CZ" dirty="0" smtClean="0"/>
              <a:t>Složení </a:t>
            </a:r>
            <a:r>
              <a:rPr lang="cs-CZ" b="1" i="1" dirty="0" smtClean="0">
                <a:solidFill>
                  <a:srgbClr val="00B050"/>
                </a:solidFill>
              </a:rPr>
              <a:t>obyvatelstva je velmi pestré, což je dáno vysokou životní úrovní, nízkou nezaměstnaností, a dalšími faktory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Lucemburčané tvoří nejpočetnější etnikum (63,1%)</a:t>
            </a:r>
            <a:endParaRPr lang="cs-CZ" b="1" i="1" dirty="0">
              <a:solidFill>
                <a:srgbClr val="FFC000"/>
              </a:solidFill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0" y="0"/>
            <a:ext cx="1524000" cy="914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2998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15240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43000"/>
            <a:ext cx="7772400" cy="5410200"/>
          </a:xfrm>
        </p:spPr>
        <p:txBody>
          <a:bodyPr>
            <a:normAutofit/>
          </a:bodyPr>
          <a:lstStyle/>
          <a:p>
            <a:r>
              <a:rPr lang="cs-CZ" dirty="0" smtClean="0"/>
              <a:t>Portugalců (13,3%),Italů (4,3%),  Francouzi (4,5%) a Němci (2,3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Od pěti let je v zemi povinná předškolní docházka</a:t>
            </a:r>
          </a:p>
          <a:p>
            <a:r>
              <a:rPr lang="cs-CZ" dirty="0" smtClean="0"/>
              <a:t>Školní docházku musí děti plnit od šesti do patnácti let a </a:t>
            </a:r>
            <a:r>
              <a:rPr lang="cs-CZ" b="1" i="1" dirty="0" smtClean="0">
                <a:solidFill>
                  <a:srgbClr val="00B050"/>
                </a:solidFill>
              </a:rPr>
              <a:t>vyučování probíhá vícejazyčně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Úředními jazyky</a:t>
            </a:r>
            <a:r>
              <a:rPr lang="cs-CZ" dirty="0" smtClean="0"/>
              <a:t> v Lucembursku jsou </a:t>
            </a:r>
            <a:r>
              <a:rPr lang="cs-CZ" b="1" i="1" dirty="0" smtClean="0">
                <a:solidFill>
                  <a:srgbClr val="C00000"/>
                </a:solidFill>
              </a:rPr>
              <a:t>francouzština, němčina</a:t>
            </a:r>
            <a:r>
              <a:rPr lang="cs-CZ" dirty="0" smtClean="0"/>
              <a:t> a od roku 1982 i </a:t>
            </a:r>
            <a:r>
              <a:rPr lang="cs-CZ" b="1" i="1" dirty="0" err="1" smtClean="0">
                <a:solidFill>
                  <a:srgbClr val="C00000"/>
                </a:solidFill>
              </a:rPr>
              <a:t>lucemburština</a:t>
            </a:r>
            <a:r>
              <a:rPr lang="cs-CZ" dirty="0" smtClean="0"/>
              <a:t>, která vznikla z pofrancouzštělého dialektu moselské němčiny</a:t>
            </a:r>
            <a:endParaRPr lang="cs-CZ" dirty="0"/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7000" y="0"/>
            <a:ext cx="1397000" cy="838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0693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600" y="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762000"/>
            <a:ext cx="82296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Francouzština</a:t>
            </a:r>
            <a:r>
              <a:rPr lang="cs-CZ" dirty="0" smtClean="0"/>
              <a:t> se užívá v </a:t>
            </a:r>
            <a:r>
              <a:rPr lang="cs-CZ" b="1" i="1" dirty="0" smtClean="0">
                <a:solidFill>
                  <a:srgbClr val="FFC000"/>
                </a:solidFill>
              </a:rPr>
              <a:t>politických kruzích, státních institucích, literatuře a vyšším druhu školství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Němčina</a:t>
            </a:r>
            <a:r>
              <a:rPr lang="cs-CZ" dirty="0" smtClean="0"/>
              <a:t> je považována za </a:t>
            </a:r>
            <a:r>
              <a:rPr lang="cs-CZ" b="1" i="1" dirty="0" smtClean="0">
                <a:solidFill>
                  <a:srgbClr val="00B050"/>
                </a:solidFill>
              </a:rPr>
              <a:t>jazyk obchodníků</a:t>
            </a:r>
            <a:r>
              <a:rPr lang="cs-CZ" dirty="0" smtClean="0"/>
              <a:t>, je vyučována především na </a:t>
            </a:r>
            <a:r>
              <a:rPr lang="cs-CZ" b="1" i="1" dirty="0" smtClean="0">
                <a:solidFill>
                  <a:srgbClr val="00B050"/>
                </a:solidFill>
              </a:rPr>
              <a:t>základních školách a je v převážné míře používána v médiích</a:t>
            </a:r>
          </a:p>
          <a:p>
            <a:r>
              <a:rPr lang="cs-CZ" b="1" i="1" dirty="0" err="1" smtClean="0">
                <a:solidFill>
                  <a:srgbClr val="C00000"/>
                </a:solidFill>
              </a:rPr>
              <a:t>Lucemburština</a:t>
            </a:r>
            <a:r>
              <a:rPr lang="cs-CZ" dirty="0" smtClean="0"/>
              <a:t> je považována za </a:t>
            </a:r>
            <a:r>
              <a:rPr lang="cs-CZ" b="1" i="1" dirty="0" smtClean="0">
                <a:solidFill>
                  <a:srgbClr val="00B0F0"/>
                </a:solidFill>
              </a:rPr>
              <a:t>místní dialekt, kterým se hovoří hlavně doma</a:t>
            </a:r>
            <a:r>
              <a:rPr lang="cs-CZ" dirty="0" smtClean="0"/>
              <a:t>, ale v poslední době v ní vychází i tisk, objevuje se v rozhlase i v televizi a v </a:t>
            </a:r>
            <a:r>
              <a:rPr lang="cs-CZ" dirty="0" err="1" smtClean="0"/>
              <a:t>lucemburštině</a:t>
            </a:r>
            <a:r>
              <a:rPr lang="cs-CZ" dirty="0" smtClean="0"/>
              <a:t> vychází už i první knihy</a:t>
            </a:r>
          </a:p>
          <a:p>
            <a:endParaRPr lang="cs-CZ" dirty="0" smtClean="0"/>
          </a:p>
          <a:p>
            <a:r>
              <a:rPr lang="cs-CZ" dirty="0" smtClean="0"/>
              <a:t>U vjezdů do měst a vesnic je pod běžně užívaným názvem na ceduli zobrazena i jeho podoba v </a:t>
            </a:r>
            <a:r>
              <a:rPr lang="cs-CZ" dirty="0" err="1" smtClean="0"/>
              <a:t>lucemburštině</a:t>
            </a:r>
            <a:endParaRPr lang="cs-CZ" dirty="0"/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7000" y="0"/>
            <a:ext cx="1397000" cy="838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6484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Lucembursko – politický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371600"/>
            <a:ext cx="84582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Lucembursko je podle ústavy z roku 1868 </a:t>
            </a:r>
            <a:r>
              <a:rPr lang="cs-CZ" b="1" i="1" dirty="0" smtClean="0">
                <a:solidFill>
                  <a:srgbClr val="FF0000"/>
                </a:solidFill>
              </a:rPr>
              <a:t>dědičnou konstituční monarchií</a:t>
            </a:r>
          </a:p>
          <a:p>
            <a:r>
              <a:rPr lang="cs-CZ" b="1" i="1" dirty="0" smtClean="0">
                <a:solidFill>
                  <a:srgbClr val="00B0F0"/>
                </a:solidFill>
              </a:rPr>
              <a:t>Hlavou státu je velkovévoda; země je jediným velkovévodstvím na světě</a:t>
            </a:r>
          </a:p>
          <a:p>
            <a:r>
              <a:rPr lang="cs-CZ" dirty="0" smtClean="0"/>
              <a:t>Pravomocemi velkovévody je svolávat a rozpouštět parlament, podle výsledků voleb jmenovat vládu a doživotní členy Státní rady, schvalovat zákony a také </a:t>
            </a:r>
            <a:r>
              <a:rPr lang="cs-CZ" b="1" i="1" dirty="0" smtClean="0">
                <a:solidFill>
                  <a:srgbClr val="FFC000"/>
                </a:solidFill>
              </a:rPr>
              <a:t>má právo veta</a:t>
            </a:r>
          </a:p>
          <a:p>
            <a:r>
              <a:rPr lang="cs-CZ" dirty="0" smtClean="0"/>
              <a:t>Zákonodárným orgánem Lucemburska je jednokomorový parlament, který má 60 poslanců</a:t>
            </a:r>
          </a:p>
          <a:p>
            <a:r>
              <a:rPr lang="cs-CZ" b="1" i="1" dirty="0" smtClean="0">
                <a:solidFill>
                  <a:srgbClr val="00B050"/>
                </a:solidFill>
              </a:rPr>
              <a:t>!!!!!Občané starší osmnácti let mají povinnost účastnit se voleb!!!!!</a:t>
            </a:r>
            <a:endParaRPr lang="cs-CZ" b="1" i="1" dirty="0">
              <a:solidFill>
                <a:srgbClr val="00B050"/>
              </a:solidFill>
            </a:endParaRPr>
          </a:p>
        </p:txBody>
      </p:sp>
      <p:pic>
        <p:nvPicPr>
          <p:cNvPr id="4" name="Picture 2" descr="Soubor:Flag of Luxembourg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66000" y="0"/>
            <a:ext cx="1778000" cy="1066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6725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990600"/>
            <a:ext cx="8458200" cy="5867400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Lucembursko má nejvyšší HDP na hlavu v celém světě </a:t>
            </a:r>
            <a:r>
              <a:rPr lang="cs-CZ" dirty="0" smtClean="0"/>
              <a:t>(v roce 2004 70 000 $)</a:t>
            </a:r>
          </a:p>
          <a:p>
            <a:r>
              <a:rPr lang="cs-CZ" dirty="0" smtClean="0"/>
              <a:t>Příčinou této vysoce nadprůměrné hodnoty je, že asi třetinu pracovních sil (cca 100 000) tvoří příslušníci okolních států, kteří do Lucemburska dojíždějí a </a:t>
            </a:r>
            <a:r>
              <a:rPr lang="cs-CZ" b="1" i="1" dirty="0" smtClean="0">
                <a:solidFill>
                  <a:srgbClr val="92D050"/>
                </a:solidFill>
              </a:rPr>
              <a:t>nejsou tudíž do obyvatelstva započítáni</a:t>
            </a:r>
          </a:p>
          <a:p>
            <a:r>
              <a:rPr lang="cs-CZ" b="1" i="1" dirty="0" smtClean="0">
                <a:solidFill>
                  <a:srgbClr val="FFC000"/>
                </a:solidFill>
              </a:rPr>
              <a:t>Zemědělství je zastoupeno pouze 0,5 procenty v celkovém HDP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Služby naopak tvoří přes 80 %: v Lucembursku sídlí přes 200 bank</a:t>
            </a:r>
          </a:p>
          <a:p>
            <a:r>
              <a:rPr lang="cs-CZ" dirty="0" smtClean="0"/>
              <a:t>Důležitá je též </a:t>
            </a:r>
            <a:r>
              <a:rPr lang="cs-CZ" b="1" i="1" dirty="0" smtClean="0">
                <a:solidFill>
                  <a:srgbClr val="00B0F0"/>
                </a:solidFill>
              </a:rPr>
              <a:t>průmyslová výroba, hlavně průmysl slévárenský, který je ale v celkovém úpadku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024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52400"/>
            <a:ext cx="7772400" cy="914400"/>
          </a:xfrm>
        </p:spPr>
        <p:txBody>
          <a:bodyPr/>
          <a:lstStyle/>
          <a:p>
            <a:r>
              <a:rPr lang="cs-CZ" dirty="0" smtClean="0"/>
              <a:t>Lucembursko -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914400"/>
            <a:ext cx="7772400" cy="544116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EU je jednoznačně největším obchodním partnerem </a:t>
            </a:r>
            <a:r>
              <a:rPr lang="cs-CZ" dirty="0" smtClean="0"/>
              <a:t>Lucemburska; obchod s ní tvoří téměř 86 % celkové zahraniční obchodní výměny země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C00000"/>
                </a:solidFill>
              </a:rPr>
              <a:t>V hlavním městě má sídlo několik mezinárodních institucí, včetně institucí EU </a:t>
            </a:r>
            <a:r>
              <a:rPr lang="cs-CZ" b="1" i="1" dirty="0" smtClean="0">
                <a:solidFill>
                  <a:srgbClr val="00B050"/>
                </a:solidFill>
              </a:rPr>
              <a:t>(Evropský statistický úřad </a:t>
            </a:r>
            <a:r>
              <a:rPr lang="cs-CZ" b="1" i="1" dirty="0" err="1" smtClean="0">
                <a:solidFill>
                  <a:srgbClr val="00B050"/>
                </a:solidFill>
              </a:rPr>
              <a:t>Eurostat</a:t>
            </a:r>
            <a:r>
              <a:rPr lang="cs-CZ" b="1" i="1" dirty="0" smtClean="0">
                <a:solidFill>
                  <a:srgbClr val="00B050"/>
                </a:solidFill>
              </a:rPr>
              <a:t>, Evropský soudní dvůr, generální sekretariát Evropského parlamentu, Evropská investiční banka aj.)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116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772400" cy="50868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II. v kostce. Praha: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Tomeš, K. (2000): Zeměpis světa. Praha: </a:t>
            </a: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68580" indent="0">
              <a:buNone/>
            </a:pPr>
            <a:r>
              <a:rPr lang="cs-CZ" sz="1800" dirty="0" smtClean="0">
                <a:hlinkClick r:id="rId2"/>
              </a:rPr>
              <a:t>http://cs.wikipedia.org/wiki/Benelux</a:t>
            </a:r>
            <a:endParaRPr lang="cs-CZ" sz="1800" dirty="0" smtClean="0"/>
          </a:p>
          <a:p>
            <a:pPr marL="68580" indent="0">
              <a:buNone/>
            </a:pPr>
            <a:r>
              <a:rPr lang="cs-CZ" sz="1800" dirty="0" smtClean="0">
                <a:hlinkClick r:id="rId3"/>
              </a:rPr>
              <a:t>http://cs.wikipedia.org/wiki/Lucembursko</a:t>
            </a:r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501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68580" indent="0">
              <a:buNone/>
            </a:pPr>
            <a:r>
              <a:rPr lang="cs-CZ" sz="1800" dirty="0" smtClean="0"/>
              <a:t>BADATEL</a:t>
            </a:r>
            <a:r>
              <a:rPr lang="cs-CZ" sz="1800" dirty="0"/>
              <a:t>, Martin.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12.10.2012].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cs.wikipedia.org/wiki/Soubor:Echternach-trasa2.JPG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GIEL, Immanuel.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12.10.2012]. Dostupný na WWW: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cs.wikipedia.org/wiki/Soubor:Benelux_schematic_map.png</a:t>
            </a:r>
            <a:endParaRPr lang="cs-CZ" sz="1800" dirty="0"/>
          </a:p>
          <a:p>
            <a:pPr marL="68580" indent="0">
              <a:buNone/>
            </a:pPr>
            <a:r>
              <a:rPr lang="nl-NL" sz="1800" dirty="0" smtClean="0"/>
              <a:t>STREPPEL</a:t>
            </a:r>
            <a:r>
              <a:rPr lang="nl-NL" sz="1800" dirty="0"/>
              <a:t>. </a:t>
            </a:r>
            <a:r>
              <a:rPr lang="nl-NL" sz="1800" i="1" dirty="0"/>
              <a:t>wikipedie</a:t>
            </a:r>
            <a:r>
              <a:rPr lang="nl-NL" sz="1800" dirty="0"/>
              <a:t> [online]. [cit. </a:t>
            </a:r>
            <a:r>
              <a:rPr lang="cs-CZ" sz="1800" dirty="0"/>
              <a:t>12.10.2012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4"/>
              </a:rPr>
              <a:t>https://</a:t>
            </a:r>
            <a:r>
              <a:rPr lang="nl-NL" sz="1800" dirty="0" smtClean="0">
                <a:hlinkClick r:id="rId4"/>
              </a:rPr>
              <a:t>cs.wikipedia.org/wiki/Soubor:Luxemburg.jpg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cs-CZ" sz="1800" dirty="0"/>
              <a:t>SSOLBERGJ. </a:t>
            </a:r>
            <a:r>
              <a:rPr lang="cs-CZ" sz="1800" i="1" dirty="0"/>
              <a:t>wikipedie</a:t>
            </a:r>
            <a:r>
              <a:rPr lang="cs-CZ" sz="1800" dirty="0"/>
              <a:t> [online]. [cit. 12.10.2012]. Dostupný na WWW: </a:t>
            </a:r>
            <a:r>
              <a:rPr lang="cs-CZ" sz="1800" dirty="0">
                <a:hlinkClick r:id="rId5"/>
              </a:rPr>
              <a:t>https://</a:t>
            </a:r>
            <a:r>
              <a:rPr lang="cs-CZ" sz="1800" dirty="0" smtClean="0">
                <a:hlinkClick r:id="rId5"/>
              </a:rPr>
              <a:t>cs.wikipedia.org/wiki/Soubor:Coat_of_Arms_of_Luxembourg.svg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r>
              <a:rPr lang="it-IT" sz="1800" dirty="0"/>
              <a:t>LIUZZO, David. </a:t>
            </a:r>
            <a:r>
              <a:rPr lang="it-IT" sz="1800" i="1" dirty="0"/>
              <a:t>wikipedie</a:t>
            </a:r>
            <a:r>
              <a:rPr lang="it-IT" sz="1800" dirty="0"/>
              <a:t> [online]. [cit. </a:t>
            </a:r>
            <a:r>
              <a:rPr lang="cs-CZ" sz="1800"/>
              <a:t>12.10.2012</a:t>
            </a:r>
            <a:r>
              <a:rPr lang="it-IT" sz="180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6"/>
              </a:rPr>
              <a:t>https://</a:t>
            </a:r>
            <a:r>
              <a:rPr lang="it-IT" sz="1800" dirty="0" smtClean="0">
                <a:hlinkClick r:id="rId6"/>
              </a:rPr>
              <a:t>cs.wikipedia.org/wiki/Soubor:EU_location_LUX.png</a:t>
            </a:r>
            <a:r>
              <a:rPr lang="cs-CZ" sz="1800" dirty="0" smtClean="0"/>
              <a:t> </a:t>
            </a:r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7688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14</TotalTime>
  <Words>253</Words>
  <Application>Microsoft Office PowerPoint</Application>
  <PresentationFormat>Předvádění na obrazovce (4:3)</PresentationFormat>
  <Paragraphs>100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Metro</vt:lpstr>
      <vt:lpstr>Prezentace aplikace PowerPoint</vt:lpstr>
      <vt:lpstr>Benelux</vt:lpstr>
      <vt:lpstr>Lucembursko </vt:lpstr>
      <vt:lpstr>Lucembursko - historie</vt:lpstr>
      <vt:lpstr>Lucembursko - historie</vt:lpstr>
      <vt:lpstr>Prezentace aplikace PowerPoint</vt:lpstr>
      <vt:lpstr>Lucembursko – přírodní  podmínky</vt:lpstr>
      <vt:lpstr>Prezentace aplikace PowerPoint</vt:lpstr>
      <vt:lpstr>Lucembursko - demografie</vt:lpstr>
      <vt:lpstr>Lucembursko - demografie</vt:lpstr>
      <vt:lpstr>Lucembursko - demografie</vt:lpstr>
      <vt:lpstr>Lucembursko – politický systém</vt:lpstr>
      <vt:lpstr>Lucembursko - hospodářství</vt:lpstr>
      <vt:lpstr>Lucembursko - hospodářství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9</cp:revision>
  <dcterms:created xsi:type="dcterms:W3CDTF">2013-05-03T22:21:54Z</dcterms:created>
  <dcterms:modified xsi:type="dcterms:W3CDTF">2013-05-17T18:06:47Z</dcterms:modified>
</cp:coreProperties>
</file>