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9/92/Flag_of_Belgium_(civil)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hyperlink" Target="//upload.wikimedia.org/wikipedia/commons/e/ef/Coats_of_arms_of_Belgium_Government.sv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9/92/Flag_of_Belgium_(civil)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9/92/Flag_of_Belgium_(civil)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d/d3/2007_07_Belgium_Brussels_06_(cropped)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9/92/Flag_of_Belgium_(civil).sv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5/59/1031350_Botrange_Baltia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b/bf/Ghent_-_centre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c/ca/Brugge-CanalRozenhoedkaai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9/92/Flag_of_Belgium_(civil).sv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9/92/Flag_of_Belgium_(civil).sv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9/92/Flag_of_Belgium_(civil).sv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1/1b/Port_cranes_at_Zeebr%C3%BCgge,_Belgium_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hyperlink" Target="//upload.wikimedia.org/wikipedia/commons/9/92/Flag_of_Belgium_(civil).sv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9/92/Flag_of_Belgium_(civil).sv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9/92/Flag_of_Belgium_(civil).sv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elgie" TargetMode="External"/><Relationship Id="rId2" Type="http://schemas.openxmlformats.org/officeDocument/2006/relationships/hyperlink" Target="http://cs.wikipedia.org/wiki/Signal_de_Botrang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Administrativn%C3%AD_d%C4%9Blen%C3%AD_Belgie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laams_GewestLocatie.png" TargetMode="External"/><Relationship Id="rId3" Type="http://schemas.openxmlformats.org/officeDocument/2006/relationships/hyperlink" Target="http://cs.wikipedia.org/wiki/Soubor:Belgie-mapa.PNG" TargetMode="External"/><Relationship Id="rId7" Type="http://schemas.openxmlformats.org/officeDocument/2006/relationships/hyperlink" Target="http://cs.wikipedia.org/wiki/Soubor:Duitstalige_GemeenschapLocatie.png" TargetMode="External"/><Relationship Id="rId2" Type="http://schemas.openxmlformats.org/officeDocument/2006/relationships/hyperlink" Target="http://cs.wikipedia.org/wiki/Soubor:Coats_of_arms_of_Belgium_Government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ranse_GemeenschapLocatie.png" TargetMode="External"/><Relationship Id="rId11" Type="http://schemas.openxmlformats.org/officeDocument/2006/relationships/hyperlink" Target="http://cs.wikipedia.org/wiki/Soubor:1031350_Botrange_Baltia.jpg" TargetMode="External"/><Relationship Id="rId5" Type="http://schemas.openxmlformats.org/officeDocument/2006/relationships/hyperlink" Target="http://cs.wikipedia.org/wiki/Soubor:Vlaamse_GemeenschapLocatie.png" TargetMode="External"/><Relationship Id="rId10" Type="http://schemas.openxmlformats.org/officeDocument/2006/relationships/hyperlink" Target="http://cs.wikipedia.org/wiki/Soubor:BelgiumBrussels.png" TargetMode="External"/><Relationship Id="rId4" Type="http://schemas.openxmlformats.org/officeDocument/2006/relationships/hyperlink" Target="http://cs.wikipedia.org/wiki/Soubor:2007_07_Belgium_Brussels_06_(cropped).jpg" TargetMode="External"/><Relationship Id="rId9" Type="http://schemas.openxmlformats.org/officeDocument/2006/relationships/hyperlink" Target="http://cs.wikipedia.org/wiki/Soubor:Wallonia_(Belgium).pn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hent_-_centre.jpg" TargetMode="External"/><Relationship Id="rId2" Type="http://schemas.openxmlformats.org/officeDocument/2006/relationships/hyperlink" Target="http://cs.wikipedia.org/wiki/Soubor:Brugge-CanalRozenhoedkaai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ort_cranes_at_Zeebr%C3%BCgge,_Belgium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Jan KOHOUTEK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Socioekonomická a 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Belgie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17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JK_REG_GEO_17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13.10.2012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3. ročník – DUM –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obsahuje základní informace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Belgickém království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</a:t>
            </a:r>
            <a:r>
              <a:rPr lang="cs-CZ" sz="1600" dirty="0" smtClean="0">
                <a:effectLst/>
              </a:rPr>
              <a:t>: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Tematický školní atlas Dnešní svět</a:t>
            </a:r>
          </a:p>
          <a:p>
            <a:pPr algn="l">
              <a:lnSpc>
                <a:spcPct val="80000"/>
              </a:lnSpc>
            </a:pPr>
            <a:r>
              <a:rPr lang="cs-CZ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</a:t>
            </a:r>
            <a:r>
              <a:rPr lang="cs-CZ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atlas světa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05452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28600"/>
            <a:ext cx="7772400" cy="914400"/>
          </a:xfrm>
        </p:spPr>
        <p:txBody>
          <a:bodyPr/>
          <a:lstStyle/>
          <a:p>
            <a:r>
              <a:rPr lang="cs-CZ" b="1" dirty="0" smtClean="0"/>
              <a:t>Belgie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066800"/>
            <a:ext cx="5029200" cy="528876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oficiálně Belgické království</a:t>
            </a:r>
          </a:p>
          <a:p>
            <a:endParaRPr lang="cs-CZ" b="1" dirty="0" smtClean="0"/>
          </a:p>
          <a:p>
            <a:r>
              <a:rPr lang="cs-CZ" dirty="0" smtClean="0"/>
              <a:t>je </a:t>
            </a:r>
            <a:r>
              <a:rPr lang="cs-CZ" b="1" i="1" dirty="0" smtClean="0">
                <a:solidFill>
                  <a:srgbClr val="FFC000"/>
                </a:solidFill>
              </a:rPr>
              <a:t>federativní konstituční monarchie</a:t>
            </a:r>
          </a:p>
          <a:p>
            <a:endParaRPr lang="cs-CZ" dirty="0" smtClean="0"/>
          </a:p>
          <a:p>
            <a:r>
              <a:rPr lang="cs-CZ" dirty="0" smtClean="0"/>
              <a:t>Belgie je členskou zemí </a:t>
            </a:r>
            <a:r>
              <a:rPr lang="cs-CZ" b="1" i="1" dirty="0" smtClean="0">
                <a:solidFill>
                  <a:srgbClr val="00B0F0"/>
                </a:solidFill>
              </a:rPr>
              <a:t>Evropské unie a Severoatlantické aliance (NATO)</a:t>
            </a:r>
            <a:endParaRPr lang="cs-CZ" b="1" i="1" dirty="0">
              <a:solidFill>
                <a:srgbClr val="00B0F0"/>
              </a:solidFill>
            </a:endParaRPr>
          </a:p>
        </p:txBody>
      </p:sp>
      <p:pic>
        <p:nvPicPr>
          <p:cNvPr id="58370" name="Picture 2" descr="Soubor:Flag of Belgium (civil)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0" y="609600"/>
            <a:ext cx="2971800" cy="1981200"/>
          </a:xfrm>
          <a:prstGeom prst="rect">
            <a:avLst/>
          </a:prstGeom>
          <a:noFill/>
        </p:spPr>
      </p:pic>
      <p:pic>
        <p:nvPicPr>
          <p:cNvPr id="58372" name="Picture 4" descr="Soubor:Coats of arms of Belgium Government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1200" y="2895600"/>
            <a:ext cx="2804160" cy="3657600"/>
          </a:xfrm>
          <a:prstGeom prst="rect">
            <a:avLst/>
          </a:prstGeom>
          <a:noFill/>
        </p:spPr>
      </p:pic>
      <p:pic>
        <p:nvPicPr>
          <p:cNvPr id="1026" name="Picture 2" descr="Soubor:Belgie-map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066800"/>
            <a:ext cx="525780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138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52400"/>
            <a:ext cx="7772400" cy="914400"/>
          </a:xfrm>
        </p:spPr>
        <p:txBody>
          <a:bodyPr/>
          <a:lstStyle/>
          <a:p>
            <a:r>
              <a:rPr lang="cs-CZ" dirty="0" smtClean="0"/>
              <a:t>Belgie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295400"/>
            <a:ext cx="8382000" cy="541020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Kulturně, politicky a sociologicky se Belgie skládá ze dvou velkých společenství, nizozemsky mluvících Vlámů a frankofonních Valonů</a:t>
            </a:r>
            <a:r>
              <a:rPr lang="cs-CZ" dirty="0" smtClean="0"/>
              <a:t>, v zemi žije také menší německá komunita</a:t>
            </a:r>
          </a:p>
          <a:p>
            <a:r>
              <a:rPr lang="cs-CZ" b="1" i="1" dirty="0" smtClean="0">
                <a:solidFill>
                  <a:srgbClr val="FF0000"/>
                </a:solidFill>
              </a:rPr>
              <a:t>Belgická federace se skládá ze 3 společenství, rozdělených podle jazykového principu</a:t>
            </a:r>
            <a:endParaRPr lang="cs-CZ" dirty="0" smtClean="0"/>
          </a:p>
          <a:p>
            <a:r>
              <a:rPr lang="cs-CZ" b="1" i="1" dirty="0" smtClean="0">
                <a:solidFill>
                  <a:srgbClr val="00B0F0"/>
                </a:solidFill>
              </a:rPr>
              <a:t>Vlámského společenství (</a:t>
            </a:r>
            <a:r>
              <a:rPr lang="cs-CZ" b="1" i="1" dirty="0" err="1" smtClean="0">
                <a:solidFill>
                  <a:srgbClr val="00B0F0"/>
                </a:solidFill>
              </a:rPr>
              <a:t>niz</a:t>
            </a:r>
            <a:r>
              <a:rPr lang="cs-CZ" b="1" i="1" dirty="0" smtClean="0">
                <a:solidFill>
                  <a:srgbClr val="00B0F0"/>
                </a:solidFill>
              </a:rPr>
              <a:t>. </a:t>
            </a:r>
            <a:r>
              <a:rPr lang="cs-CZ" b="1" i="1" dirty="0" err="1" smtClean="0">
                <a:solidFill>
                  <a:srgbClr val="00B0F0"/>
                </a:solidFill>
              </a:rPr>
              <a:t>Vlaamse</a:t>
            </a:r>
            <a:r>
              <a:rPr lang="cs-CZ" b="1" i="1" dirty="0" smtClean="0">
                <a:solidFill>
                  <a:srgbClr val="00B0F0"/>
                </a:solidFill>
              </a:rPr>
              <a:t> </a:t>
            </a:r>
            <a:r>
              <a:rPr lang="cs-CZ" b="1" i="1" dirty="0" err="1" smtClean="0">
                <a:solidFill>
                  <a:srgbClr val="00B0F0"/>
                </a:solidFill>
              </a:rPr>
              <a:t>Gemeenschap</a:t>
            </a:r>
            <a:r>
              <a:rPr lang="cs-CZ" b="1" i="1" dirty="0" smtClean="0">
                <a:solidFill>
                  <a:srgbClr val="00B0F0"/>
                </a:solidFill>
              </a:rPr>
              <a:t>)</a:t>
            </a:r>
          </a:p>
          <a:p>
            <a:r>
              <a:rPr lang="cs-CZ" b="1" i="1" dirty="0" smtClean="0">
                <a:solidFill>
                  <a:srgbClr val="FFC000"/>
                </a:solidFill>
              </a:rPr>
              <a:t>Valonsko-bruselská federace (fr. </a:t>
            </a:r>
            <a:r>
              <a:rPr lang="cs-CZ" b="1" i="1" dirty="0" err="1" smtClean="0">
                <a:solidFill>
                  <a:srgbClr val="FFC000"/>
                </a:solidFill>
              </a:rPr>
              <a:t>Fédération</a:t>
            </a:r>
            <a:r>
              <a:rPr lang="cs-CZ" b="1" i="1" dirty="0" smtClean="0">
                <a:solidFill>
                  <a:srgbClr val="FFC000"/>
                </a:solidFill>
              </a:rPr>
              <a:t> </a:t>
            </a:r>
            <a:r>
              <a:rPr lang="cs-CZ" b="1" i="1" dirty="0" err="1" smtClean="0">
                <a:solidFill>
                  <a:srgbClr val="FFC000"/>
                </a:solidFill>
              </a:rPr>
              <a:t>Wallonie</a:t>
            </a:r>
            <a:r>
              <a:rPr lang="cs-CZ" b="1" i="1" dirty="0" smtClean="0">
                <a:solidFill>
                  <a:srgbClr val="FFC000"/>
                </a:solidFill>
              </a:rPr>
              <a:t> - </a:t>
            </a:r>
            <a:r>
              <a:rPr lang="cs-CZ" b="1" i="1" dirty="0" err="1" smtClean="0">
                <a:solidFill>
                  <a:srgbClr val="FFC000"/>
                </a:solidFill>
              </a:rPr>
              <a:t>Bruxelles</a:t>
            </a:r>
            <a:r>
              <a:rPr lang="cs-CZ" b="1" i="1" dirty="0" smtClean="0">
                <a:solidFill>
                  <a:srgbClr val="FFC000"/>
                </a:solidFill>
              </a:rPr>
              <a:t>)</a:t>
            </a:r>
          </a:p>
          <a:p>
            <a:r>
              <a:rPr lang="cs-CZ" b="1" i="1" dirty="0" err="1" smtClean="0">
                <a:solidFill>
                  <a:srgbClr val="00B050"/>
                </a:solidFill>
              </a:rPr>
              <a:t>Německojazyčného</a:t>
            </a:r>
            <a:r>
              <a:rPr lang="cs-CZ" b="1" i="1" dirty="0" smtClean="0">
                <a:solidFill>
                  <a:srgbClr val="00B050"/>
                </a:solidFill>
              </a:rPr>
              <a:t> společenství (něm. </a:t>
            </a:r>
            <a:r>
              <a:rPr lang="cs-CZ" b="1" i="1" dirty="0" err="1" smtClean="0">
                <a:solidFill>
                  <a:srgbClr val="00B050"/>
                </a:solidFill>
              </a:rPr>
              <a:t>Deutschsprachige</a:t>
            </a:r>
            <a:r>
              <a:rPr lang="cs-CZ" b="1" i="1" dirty="0" smtClean="0">
                <a:solidFill>
                  <a:srgbClr val="00B050"/>
                </a:solidFill>
              </a:rPr>
              <a:t> </a:t>
            </a:r>
            <a:r>
              <a:rPr lang="cs-CZ" b="1" i="1" dirty="0" err="1" smtClean="0">
                <a:solidFill>
                  <a:srgbClr val="00B050"/>
                </a:solidFill>
              </a:rPr>
              <a:t>Gemeinschaft</a:t>
            </a:r>
            <a:r>
              <a:rPr lang="cs-CZ" b="1" i="1" dirty="0" smtClean="0">
                <a:solidFill>
                  <a:srgbClr val="00B050"/>
                </a:solidFill>
              </a:rPr>
              <a:t>)</a:t>
            </a:r>
          </a:p>
          <a:p>
            <a:endParaRPr lang="cs-CZ" dirty="0"/>
          </a:p>
        </p:txBody>
      </p:sp>
      <p:pic>
        <p:nvPicPr>
          <p:cNvPr id="4" name="Picture 2" descr="Soubor:Flag of Belgium (civil)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43800" y="0"/>
            <a:ext cx="1600200" cy="1066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25328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52400"/>
            <a:ext cx="7772400" cy="914400"/>
          </a:xfrm>
        </p:spPr>
        <p:txBody>
          <a:bodyPr/>
          <a:lstStyle/>
          <a:p>
            <a:r>
              <a:rPr lang="cs-CZ" dirty="0" smtClean="0"/>
              <a:t>Belgie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295400"/>
            <a:ext cx="8305800" cy="541020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a ze 3 regionů, rozčleněných podle principu územního</a:t>
            </a:r>
            <a:r>
              <a:rPr lang="cs-CZ" dirty="0" smtClean="0"/>
              <a:t>:</a:t>
            </a:r>
          </a:p>
          <a:p>
            <a:r>
              <a:rPr lang="cs-CZ" b="1" i="1" dirty="0" smtClean="0">
                <a:solidFill>
                  <a:srgbClr val="00B0F0"/>
                </a:solidFill>
              </a:rPr>
              <a:t>Vlámský region </a:t>
            </a:r>
            <a:r>
              <a:rPr lang="cs-CZ" dirty="0" smtClean="0"/>
              <a:t>(Flandry, </a:t>
            </a:r>
            <a:r>
              <a:rPr lang="cs-CZ" dirty="0" err="1" smtClean="0"/>
              <a:t>niz</a:t>
            </a:r>
            <a:r>
              <a:rPr lang="cs-CZ" dirty="0" smtClean="0"/>
              <a:t>. </a:t>
            </a:r>
            <a:r>
              <a:rPr lang="cs-CZ" i="1" dirty="0" err="1" smtClean="0"/>
              <a:t>Vlaams</a:t>
            </a:r>
            <a:r>
              <a:rPr lang="cs-CZ" i="1" dirty="0" smtClean="0"/>
              <a:t> </a:t>
            </a:r>
            <a:r>
              <a:rPr lang="cs-CZ" i="1" dirty="0" err="1" smtClean="0"/>
              <a:t>Gewest</a:t>
            </a:r>
            <a:r>
              <a:rPr lang="cs-CZ" dirty="0" smtClean="0"/>
              <a:t>, něm. </a:t>
            </a:r>
            <a:r>
              <a:rPr lang="cs-CZ" i="1" dirty="0" err="1" smtClean="0"/>
              <a:t>Vlaanderen</a:t>
            </a:r>
            <a:r>
              <a:rPr lang="cs-CZ" dirty="0" smtClean="0"/>
              <a:t>)</a:t>
            </a:r>
          </a:p>
          <a:p>
            <a:r>
              <a:rPr lang="cs-CZ" b="1" i="1" dirty="0" smtClean="0">
                <a:solidFill>
                  <a:srgbClr val="00B050"/>
                </a:solidFill>
              </a:rPr>
              <a:t>Valonský region </a:t>
            </a:r>
            <a:r>
              <a:rPr lang="cs-CZ" dirty="0" smtClean="0"/>
              <a:t>(fr. </a:t>
            </a:r>
            <a:r>
              <a:rPr lang="cs-CZ" i="1" dirty="0" err="1" smtClean="0"/>
              <a:t>Région</a:t>
            </a:r>
            <a:r>
              <a:rPr lang="cs-CZ" i="1" dirty="0" smtClean="0"/>
              <a:t> </a:t>
            </a:r>
            <a:r>
              <a:rPr lang="cs-CZ" i="1" dirty="0" err="1" smtClean="0"/>
              <a:t>Wallonne</a:t>
            </a:r>
            <a:r>
              <a:rPr lang="cs-CZ" dirty="0" smtClean="0"/>
              <a:t>, něm. </a:t>
            </a:r>
            <a:r>
              <a:rPr lang="cs-CZ" i="1" dirty="0" err="1" smtClean="0"/>
              <a:t>Wallonie</a:t>
            </a:r>
            <a:r>
              <a:rPr lang="cs-CZ" dirty="0" smtClean="0"/>
              <a:t>)</a:t>
            </a:r>
          </a:p>
          <a:p>
            <a:r>
              <a:rPr lang="cs-CZ" b="1" i="1" dirty="0" smtClean="0">
                <a:solidFill>
                  <a:srgbClr val="FFC000"/>
                </a:solidFill>
              </a:rPr>
              <a:t>Region Brusel-hlavní město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Každý region a každé společenství má svůj vlastní legislativní orgán </a:t>
            </a:r>
            <a:r>
              <a:rPr lang="cs-CZ" dirty="0" smtClean="0"/>
              <a:t>– parlament, a orgán exekutivní – vládu (či radu</a:t>
            </a:r>
          </a:p>
          <a:p>
            <a:r>
              <a:rPr lang="cs-CZ" dirty="0" smtClean="0"/>
              <a:t>Včetně orgánů federálních tak v Belgii působí </a:t>
            </a:r>
            <a:r>
              <a:rPr lang="cs-CZ" b="1" i="1" dirty="0" smtClean="0">
                <a:solidFill>
                  <a:schemeClr val="accent3">
                    <a:lumMod val="75000"/>
                  </a:schemeClr>
                </a:solidFill>
              </a:rPr>
              <a:t>6 vlád a 6 parlamentů zároveň!!!</a:t>
            </a:r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Picture 2" descr="Soubor:Flag of Belgium (civil)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43800" y="0"/>
            <a:ext cx="1600200" cy="1066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9950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58" name="Picture 2" descr="Soubor:2007 07 Belgium Brussels 06 (cropped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8600" y="228600"/>
            <a:ext cx="203132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Brusel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88945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09600" y="2567247"/>
          <a:ext cx="7848600" cy="1554480"/>
        </p:xfrm>
        <a:graphic>
          <a:graphicData uri="http://schemas.openxmlformats.org/drawingml/2006/table">
            <a:tbl>
              <a:tblPr/>
              <a:tblGrid>
                <a:gridCol w="2616200"/>
                <a:gridCol w="2616200"/>
                <a:gridCol w="2616200"/>
              </a:tblGrid>
              <a:tr h="740979">
                <a:tc>
                  <a:txBody>
                    <a:bodyPr/>
                    <a:lstStyle/>
                    <a:p>
                      <a:pPr algn="r"/>
                      <a: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/>
                      </a:r>
                      <a:b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Vlámské společenství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/>
                      </a:r>
                      <a:b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Valonsko-bruselská federace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/>
                      </a:r>
                      <a:b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r>
                        <a:rPr lang="cs-CZ" b="1" dirty="0" err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Německojazyčné</a:t>
                      </a:r>
                      <a: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/>
                      </a:r>
                      <a:b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společenství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1348">
                <a:tc>
                  <a:txBody>
                    <a:bodyPr/>
                    <a:lstStyle/>
                    <a:p>
                      <a:pPr algn="r"/>
                      <a: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/>
                      </a:r>
                      <a:b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r>
                        <a:rPr lang="cs-CZ" b="1" dirty="0" err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Vlámsko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/>
                      </a:r>
                      <a:b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Valonsko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/>
                      </a:r>
                      <a:b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r>
                        <a:rPr lang="cs-CZ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Bruselský </a:t>
                      </a:r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region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60417" name="Picture 1" descr="Vlaamse GemeenschapLocati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" y="457200"/>
            <a:ext cx="2438400" cy="2209800"/>
          </a:xfrm>
          <a:prstGeom prst="rect">
            <a:avLst/>
          </a:prstGeom>
          <a:noFill/>
        </p:spPr>
      </p:pic>
      <p:pic>
        <p:nvPicPr>
          <p:cNvPr id="60418" name="Picture 2" descr="Franse GemeenschapLocat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0400" y="457200"/>
            <a:ext cx="2667000" cy="2209800"/>
          </a:xfrm>
          <a:prstGeom prst="rect">
            <a:avLst/>
          </a:prstGeom>
          <a:noFill/>
        </p:spPr>
      </p:pic>
      <p:pic>
        <p:nvPicPr>
          <p:cNvPr id="60419" name="Picture 3" descr="Duitstalige GemeenschapLocati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3600" y="457200"/>
            <a:ext cx="2686050" cy="2209800"/>
          </a:xfrm>
          <a:prstGeom prst="rect">
            <a:avLst/>
          </a:prstGeom>
          <a:noFill/>
        </p:spPr>
      </p:pic>
      <p:pic>
        <p:nvPicPr>
          <p:cNvPr id="60420" name="Picture 4" descr="Vlaams GewestLocati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5800" y="4267200"/>
            <a:ext cx="2495550" cy="2343150"/>
          </a:xfrm>
          <a:prstGeom prst="rect">
            <a:avLst/>
          </a:prstGeom>
          <a:noFill/>
        </p:spPr>
      </p:pic>
      <p:pic>
        <p:nvPicPr>
          <p:cNvPr id="60421" name="Picture 5" descr="Wallonia (Belgium)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6600" y="4267200"/>
            <a:ext cx="2590800" cy="2362200"/>
          </a:xfrm>
          <a:prstGeom prst="rect">
            <a:avLst/>
          </a:prstGeom>
          <a:noFill/>
        </p:spPr>
      </p:pic>
      <p:pic>
        <p:nvPicPr>
          <p:cNvPr id="60422" name="Picture 6" descr="BelgiumBrussels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3599" y="4267200"/>
            <a:ext cx="2667001" cy="2362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309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685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Belgie – 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838200"/>
            <a:ext cx="8229600" cy="5791200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Belgie se dá rozdělit na 3 oblasti</a:t>
            </a:r>
            <a:r>
              <a:rPr lang="cs-CZ" dirty="0" smtClean="0"/>
              <a:t>: </a:t>
            </a:r>
            <a:r>
              <a:rPr lang="cs-CZ" b="1" i="1" dirty="0" smtClean="0">
                <a:solidFill>
                  <a:srgbClr val="FFC000"/>
                </a:solidFill>
              </a:rPr>
              <a:t>pobřežní nížiny</a:t>
            </a:r>
            <a:r>
              <a:rPr lang="cs-CZ" dirty="0" smtClean="0"/>
              <a:t>, </a:t>
            </a:r>
            <a:r>
              <a:rPr lang="cs-CZ" b="1" i="1" dirty="0" smtClean="0">
                <a:solidFill>
                  <a:srgbClr val="00B050"/>
                </a:solidFill>
              </a:rPr>
              <a:t>rovinu (plató) v centrální části Belgie</a:t>
            </a:r>
            <a:r>
              <a:rPr lang="cs-CZ" dirty="0" smtClean="0"/>
              <a:t>, a na </a:t>
            </a:r>
            <a:r>
              <a:rPr lang="cs-CZ" b="1" i="1" dirty="0" smtClean="0">
                <a:solidFill>
                  <a:srgbClr val="00B0F0"/>
                </a:solidFill>
              </a:rPr>
              <a:t>hornaté </a:t>
            </a:r>
            <a:r>
              <a:rPr lang="cs-CZ" b="1" i="1" dirty="0" err="1" smtClean="0">
                <a:solidFill>
                  <a:srgbClr val="00B0F0"/>
                </a:solidFill>
              </a:rPr>
              <a:t>Ardenny</a:t>
            </a:r>
            <a:r>
              <a:rPr lang="cs-CZ" b="1" i="1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na jihovýchodě země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Nížiny při pobřeží </a:t>
            </a:r>
            <a:r>
              <a:rPr lang="cs-CZ" dirty="0" smtClean="0"/>
              <a:t>sestávají převážně z písečných dun a tzv. </a:t>
            </a:r>
            <a:r>
              <a:rPr lang="cs-CZ" dirty="0" err="1" smtClean="0"/>
              <a:t>polderů</a:t>
            </a:r>
            <a:r>
              <a:rPr lang="cs-CZ" dirty="0" smtClean="0"/>
              <a:t> (</a:t>
            </a:r>
            <a:r>
              <a:rPr lang="cs-CZ" i="1" dirty="0" smtClean="0"/>
              <a:t>území, na kterém musí být kontrolována úroveň vodní hladiny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00B050"/>
                </a:solidFill>
              </a:rPr>
              <a:t>Centrální rovina </a:t>
            </a:r>
            <a:r>
              <a:rPr lang="cs-CZ" dirty="0" smtClean="0"/>
              <a:t>zabírá většinu Belgie</a:t>
            </a:r>
          </a:p>
          <a:p>
            <a:r>
              <a:rPr lang="cs-CZ" dirty="0" smtClean="0"/>
              <a:t>Je to jemně zvlněná oblast s úrodnou půdou, protkaná sítí mnoha vodních toků – mezi nejvýznamnější patří </a:t>
            </a:r>
            <a:r>
              <a:rPr lang="cs-CZ" dirty="0" err="1" smtClean="0"/>
              <a:t>Máza</a:t>
            </a:r>
            <a:r>
              <a:rPr lang="cs-CZ" dirty="0" smtClean="0"/>
              <a:t> a Šelda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2726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04800"/>
            <a:ext cx="7772400" cy="914400"/>
          </a:xfrm>
        </p:spPr>
        <p:txBody>
          <a:bodyPr/>
          <a:lstStyle/>
          <a:p>
            <a:r>
              <a:rPr lang="cs-CZ" dirty="0" smtClean="0"/>
              <a:t>Belgie – 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371600"/>
            <a:ext cx="7772400" cy="498396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00B0F0"/>
                </a:solidFill>
              </a:rPr>
              <a:t>Třetí oblast, </a:t>
            </a:r>
            <a:r>
              <a:rPr lang="cs-CZ" b="1" i="1" dirty="0" err="1" smtClean="0">
                <a:solidFill>
                  <a:srgbClr val="00B0F0"/>
                </a:solidFill>
              </a:rPr>
              <a:t>Ardenny</a:t>
            </a:r>
            <a:r>
              <a:rPr lang="cs-CZ" dirty="0" smtClean="0"/>
              <a:t>, je hornatá a zalesněná, s nepříliš úrodnou půdou a nevhodná pro zemědělství</a:t>
            </a:r>
          </a:p>
          <a:p>
            <a:endParaRPr lang="cs-CZ" dirty="0" smtClean="0"/>
          </a:p>
          <a:p>
            <a:r>
              <a:rPr lang="cs-CZ" dirty="0" smtClean="0"/>
              <a:t>Částečně zasahuje i do severní Francie</a:t>
            </a:r>
          </a:p>
          <a:p>
            <a:endParaRPr lang="cs-CZ" dirty="0" smtClean="0"/>
          </a:p>
          <a:p>
            <a:r>
              <a:rPr lang="cs-CZ" dirty="0" smtClean="0"/>
              <a:t>Nachází se zde </a:t>
            </a:r>
            <a:r>
              <a:rPr lang="cs-CZ" b="1" i="1" dirty="0" smtClean="0">
                <a:solidFill>
                  <a:srgbClr val="00B050"/>
                </a:solidFill>
              </a:rPr>
              <a:t>nejvyšší bod Belgie, </a:t>
            </a:r>
            <a:r>
              <a:rPr lang="cs-CZ" b="1" i="1" dirty="0" err="1" smtClean="0">
                <a:solidFill>
                  <a:srgbClr val="00B050"/>
                </a:solidFill>
              </a:rPr>
              <a:t>Signal</a:t>
            </a:r>
            <a:r>
              <a:rPr lang="cs-CZ" b="1" i="1" dirty="0" smtClean="0">
                <a:solidFill>
                  <a:srgbClr val="00B050"/>
                </a:solidFill>
              </a:rPr>
              <a:t> de </a:t>
            </a:r>
            <a:r>
              <a:rPr lang="cs-CZ" b="1" i="1" dirty="0" err="1" smtClean="0">
                <a:solidFill>
                  <a:srgbClr val="00B050"/>
                </a:solidFill>
              </a:rPr>
              <a:t>Botrange</a:t>
            </a:r>
            <a:r>
              <a:rPr lang="cs-CZ" b="1" i="1" dirty="0" smtClean="0">
                <a:solidFill>
                  <a:srgbClr val="00B050"/>
                </a:solidFill>
              </a:rPr>
              <a:t>, o výšce 694 metrů</a:t>
            </a:r>
          </a:p>
          <a:p>
            <a:r>
              <a:rPr lang="cs-CZ" sz="2600" i="1" dirty="0" smtClean="0">
                <a:solidFill>
                  <a:srgbClr val="FFC000"/>
                </a:solidFill>
              </a:rPr>
              <a:t>Roku 1923 na něm byl postaven 6 m vysoký umělý pahorek, pojmenovaný po vojenském důstojníkovi Hermanu </a:t>
            </a:r>
            <a:r>
              <a:rPr lang="cs-CZ" sz="2600" i="1" dirty="0" err="1" smtClean="0">
                <a:solidFill>
                  <a:srgbClr val="FFC000"/>
                </a:solidFill>
              </a:rPr>
              <a:t>Baltiovi</a:t>
            </a:r>
            <a:r>
              <a:rPr lang="cs-CZ" sz="2600" i="1" dirty="0" smtClean="0">
                <a:solidFill>
                  <a:srgbClr val="FFC000"/>
                </a:solidFill>
              </a:rPr>
              <a:t>, aby bylo možné vystoupit do výšky 700 m n. m.</a:t>
            </a:r>
            <a:endParaRPr lang="cs-CZ" sz="2600" i="1" dirty="0">
              <a:solidFill>
                <a:srgbClr val="FFC000"/>
              </a:solidFill>
            </a:endParaRPr>
          </a:p>
        </p:txBody>
      </p:sp>
      <p:pic>
        <p:nvPicPr>
          <p:cNvPr id="4" name="Picture 2" descr="Soubor:Flag of Belgium (civil)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58100" y="0"/>
            <a:ext cx="1485900" cy="99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1376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Soubor:1031350 Botrange Balti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149717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8600" y="304800"/>
            <a:ext cx="538217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Umělý pahorek z roku 1923</a:t>
            </a:r>
            <a:endParaRPr lang="cs-CZ" sz="36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77898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762000"/>
          </a:xfrm>
        </p:spPr>
        <p:txBody>
          <a:bodyPr/>
          <a:lstStyle/>
          <a:p>
            <a:r>
              <a:rPr lang="cs-CZ" dirty="0" smtClean="0"/>
              <a:t>Belgie – 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838200"/>
            <a:ext cx="7772400" cy="551736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Belgické klima je </a:t>
            </a:r>
            <a:r>
              <a:rPr lang="cs-CZ" b="1" i="1" dirty="0" smtClean="0">
                <a:solidFill>
                  <a:srgbClr val="FFC000"/>
                </a:solidFill>
              </a:rPr>
              <a:t>přímořské, spadá do mírného podnebného pásu</a:t>
            </a:r>
          </a:p>
          <a:p>
            <a:r>
              <a:rPr lang="cs-CZ" dirty="0" smtClean="0"/>
              <a:t>Srážky jsou časté ve všech ročních obdobích </a:t>
            </a:r>
          </a:p>
          <a:p>
            <a:r>
              <a:rPr lang="cs-CZ" dirty="0" smtClean="0"/>
              <a:t>Průměrná teplota v lednu je 3 °C, v červenci 18 °C</a:t>
            </a:r>
          </a:p>
          <a:p>
            <a:endParaRPr lang="cs-CZ" dirty="0" smtClean="0"/>
          </a:p>
          <a:p>
            <a:r>
              <a:rPr lang="cs-CZ" dirty="0" smtClean="0"/>
              <a:t>Vzhledem k vysoké hustotě zalidnění (jedné z nejvyšších na světě) a ke svému umístění, </a:t>
            </a:r>
            <a:r>
              <a:rPr lang="cs-CZ" b="1" i="1" dirty="0" smtClean="0">
                <a:solidFill>
                  <a:srgbClr val="FF0000"/>
                </a:solidFill>
              </a:rPr>
              <a:t>musí Belgie čelit vážným ekologickým problémům</a:t>
            </a:r>
          </a:p>
          <a:p>
            <a:r>
              <a:rPr lang="cs-CZ" dirty="0" smtClean="0"/>
              <a:t>Například zpráva z roku 2003tvrdí, že </a:t>
            </a:r>
            <a:r>
              <a:rPr lang="cs-CZ" b="1" i="1" dirty="0" smtClean="0">
                <a:solidFill>
                  <a:srgbClr val="00B050"/>
                </a:solidFill>
              </a:rPr>
              <a:t>kvalita říční vody v Belgii je nejhorší v Evropě a jednou z nejhorších v 122 zkoumaných zemí světa</a:t>
            </a:r>
            <a:endParaRPr lang="cs-CZ" b="1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87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90600" y="0"/>
            <a:ext cx="7772400" cy="914400"/>
          </a:xfrm>
        </p:spPr>
        <p:txBody>
          <a:bodyPr/>
          <a:lstStyle/>
          <a:p>
            <a:r>
              <a:rPr lang="cs-CZ" dirty="0" smtClean="0"/>
              <a:t>Belgie -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762000"/>
            <a:ext cx="8305800" cy="594360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Belgie má vysokou hustotu zalidnění (342 </a:t>
            </a:r>
            <a:r>
              <a:rPr lang="cs-CZ" b="1" i="1" dirty="0" err="1" smtClean="0">
                <a:solidFill>
                  <a:srgbClr val="FF0000"/>
                </a:solidFill>
              </a:rPr>
              <a:t>obyv</a:t>
            </a:r>
            <a:r>
              <a:rPr lang="cs-CZ" b="1" i="1" dirty="0" smtClean="0">
                <a:solidFill>
                  <a:srgbClr val="FF0000"/>
                </a:solidFill>
              </a:rPr>
              <a:t>. na km²), </a:t>
            </a:r>
            <a:r>
              <a:rPr lang="cs-CZ" dirty="0" smtClean="0"/>
              <a:t>v Evropě má vyšší pouze Nizozemsko a malé státy (např. Monako)</a:t>
            </a:r>
          </a:p>
          <a:p>
            <a:r>
              <a:rPr lang="cs-CZ" dirty="0" smtClean="0"/>
              <a:t>Nejvyšší hustotu zalidnění má oblast známá jako </a:t>
            </a:r>
            <a:r>
              <a:rPr lang="cs-CZ" b="1" dirty="0" smtClean="0">
                <a:solidFill>
                  <a:srgbClr val="00B050"/>
                </a:solidFill>
              </a:rPr>
              <a:t>„vlámský diamant“, kterou vymezují aglomerace Bruselu, Antverp, </a:t>
            </a:r>
            <a:r>
              <a:rPr lang="cs-CZ" b="1" dirty="0" err="1" smtClean="0">
                <a:solidFill>
                  <a:srgbClr val="00B050"/>
                </a:solidFill>
              </a:rPr>
              <a:t>Gentu</a:t>
            </a:r>
            <a:r>
              <a:rPr lang="cs-CZ" b="1" dirty="0" smtClean="0">
                <a:solidFill>
                  <a:srgbClr val="00B050"/>
                </a:solidFill>
              </a:rPr>
              <a:t> a Lovaně</a:t>
            </a:r>
          </a:p>
          <a:p>
            <a:r>
              <a:rPr lang="cs-CZ" dirty="0" smtClean="0"/>
              <a:t>Další velká města jsou </a:t>
            </a:r>
            <a:r>
              <a:rPr lang="cs-CZ" b="1" i="1" dirty="0" smtClean="0">
                <a:solidFill>
                  <a:srgbClr val="FFC000"/>
                </a:solidFill>
              </a:rPr>
              <a:t>Lutych, </a:t>
            </a:r>
            <a:r>
              <a:rPr lang="cs-CZ" b="1" i="1" dirty="0" err="1" smtClean="0">
                <a:solidFill>
                  <a:srgbClr val="FFC000"/>
                </a:solidFill>
              </a:rPr>
              <a:t>Charleroi</a:t>
            </a:r>
            <a:r>
              <a:rPr lang="cs-CZ" b="1" i="1" dirty="0" smtClean="0">
                <a:solidFill>
                  <a:srgbClr val="FFC000"/>
                </a:solidFill>
              </a:rPr>
              <a:t>, Bruggy</a:t>
            </a:r>
          </a:p>
          <a:p>
            <a:r>
              <a:rPr lang="cs-CZ" b="1" i="1" dirty="0" smtClean="0">
                <a:solidFill>
                  <a:srgbClr val="00B0F0"/>
                </a:solidFill>
              </a:rPr>
              <a:t>Počet obyvatel 10 511 382 lidí</a:t>
            </a:r>
            <a:r>
              <a:rPr lang="cs-CZ" dirty="0" smtClean="0"/>
              <a:t>, z toho 6 078 600 ve </a:t>
            </a:r>
            <a:r>
              <a:rPr lang="cs-CZ" dirty="0" err="1" smtClean="0"/>
              <a:t>Vlámsku</a:t>
            </a:r>
            <a:r>
              <a:rPr lang="cs-CZ" dirty="0" smtClean="0"/>
              <a:t>, 3 413 978 ve Valonsku a 1 018 804 v Bruselském regionu</a:t>
            </a:r>
          </a:p>
          <a:p>
            <a:r>
              <a:rPr lang="cs-CZ" dirty="0" smtClean="0"/>
              <a:t>Belgie má </a:t>
            </a:r>
            <a:r>
              <a:rPr lang="cs-CZ" b="1" i="1" dirty="0" smtClean="0">
                <a:solidFill>
                  <a:srgbClr val="FFC000"/>
                </a:solidFill>
              </a:rPr>
              <a:t>velmi vysokou míru urbanizace </a:t>
            </a:r>
            <a:r>
              <a:rPr lang="cs-CZ" dirty="0" smtClean="0"/>
              <a:t>– ve městech žije 97,2 % obyvatel (2005)</a:t>
            </a:r>
          </a:p>
          <a:p>
            <a:r>
              <a:rPr lang="cs-CZ" dirty="0" smtClean="0"/>
              <a:t>Belgické páry </a:t>
            </a:r>
            <a:r>
              <a:rPr lang="cs-CZ" b="1" i="1" dirty="0" smtClean="0">
                <a:solidFill>
                  <a:srgbClr val="C00000"/>
                </a:solidFill>
              </a:rPr>
              <a:t>vykazují největší rozvodovost na světě </a:t>
            </a:r>
            <a:r>
              <a:rPr lang="cs-CZ" dirty="0" smtClean="0"/>
              <a:t>- neobstojí zhruba 64 ze 100 manželství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1182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Soubor:Ghent - centr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28600" y="228600"/>
            <a:ext cx="13548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i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Gent</a:t>
            </a:r>
            <a:endParaRPr lang="cs-CZ" sz="4400" b="1" i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7986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Soubor:Brugge-CanalRozenhoedkaa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52400" y="5867400"/>
            <a:ext cx="188224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Brugge</a:t>
            </a:r>
            <a:endParaRPr lang="cs-CZ" sz="4400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20200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0"/>
            <a:ext cx="7772400" cy="914400"/>
          </a:xfrm>
        </p:spPr>
        <p:txBody>
          <a:bodyPr/>
          <a:lstStyle/>
          <a:p>
            <a:r>
              <a:rPr lang="cs-CZ" dirty="0" smtClean="0"/>
              <a:t>Belgie -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838200"/>
            <a:ext cx="8229600" cy="58674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Po jazykové stránce je Belgie nejednotná </a:t>
            </a:r>
          </a:p>
          <a:p>
            <a:r>
              <a:rPr lang="cs-CZ" b="1" i="1" dirty="0" smtClean="0">
                <a:solidFill>
                  <a:srgbClr val="00B0F0"/>
                </a:solidFill>
              </a:rPr>
              <a:t>Nizozemsky </a:t>
            </a:r>
            <a:r>
              <a:rPr lang="cs-CZ" dirty="0" smtClean="0"/>
              <a:t>mluví přibližně 60 % obyvatel, </a:t>
            </a:r>
            <a:r>
              <a:rPr lang="cs-CZ" b="1" i="1" dirty="0" smtClean="0">
                <a:solidFill>
                  <a:srgbClr val="00B050"/>
                </a:solidFill>
              </a:rPr>
              <a:t>francouzsky</a:t>
            </a:r>
            <a:r>
              <a:rPr lang="cs-CZ" dirty="0" smtClean="0"/>
              <a:t> 40 % a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německy</a:t>
            </a:r>
            <a:r>
              <a:rPr lang="cs-CZ" dirty="0" smtClean="0"/>
              <a:t> necelé 1 %</a:t>
            </a:r>
          </a:p>
          <a:p>
            <a:r>
              <a:rPr lang="cs-CZ" dirty="0" smtClean="0"/>
              <a:t>Jak vlámština (belgická varianta nizozemštiny), tak belgická francouzština vykazují drobné rozdíly oproti variantám užívaným v Nizozemsku a ve Francii</a:t>
            </a:r>
          </a:p>
          <a:p>
            <a:r>
              <a:rPr lang="cs-CZ" b="1" i="1" dirty="0" smtClean="0">
                <a:solidFill>
                  <a:srgbClr val="FFC000"/>
                </a:solidFill>
              </a:rPr>
              <a:t>Francouzsky se hovoří převážně na jihu země, vlámsky zase na severu</a:t>
            </a:r>
          </a:p>
          <a:p>
            <a:r>
              <a:rPr lang="cs-CZ" b="1" i="1" dirty="0" smtClean="0">
                <a:solidFill>
                  <a:srgbClr val="00B050"/>
                </a:solidFill>
              </a:rPr>
              <a:t>Němčina</a:t>
            </a:r>
            <a:r>
              <a:rPr lang="cs-CZ" dirty="0" smtClean="0"/>
              <a:t> se užívá na malé části území na východě Belgie</a:t>
            </a:r>
            <a:endParaRPr lang="cs-CZ" dirty="0"/>
          </a:p>
        </p:txBody>
      </p:sp>
      <p:pic>
        <p:nvPicPr>
          <p:cNvPr id="4" name="Picture 2" descr="Soubor:Flag of Belgium (civil)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58100" y="0"/>
            <a:ext cx="1485900" cy="99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78827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52400"/>
            <a:ext cx="7772400" cy="914400"/>
          </a:xfrm>
        </p:spPr>
        <p:txBody>
          <a:bodyPr/>
          <a:lstStyle/>
          <a:p>
            <a:r>
              <a:rPr lang="cs-CZ" dirty="0" smtClean="0"/>
              <a:t>Belgie -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990600"/>
            <a:ext cx="8305800" cy="5562600"/>
          </a:xfrm>
        </p:spPr>
        <p:txBody>
          <a:bodyPr>
            <a:normAutofit fontScale="85000" lnSpcReduction="20000"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Vysoce rozvinutý průmyslový stát s velkou koncentrací výroby a intenzivním zemědělstvím</a:t>
            </a:r>
          </a:p>
          <a:p>
            <a:r>
              <a:rPr lang="cs-CZ" dirty="0" smtClean="0"/>
              <a:t>Hlavní průmyslová odvětví jsou </a:t>
            </a:r>
            <a:r>
              <a:rPr lang="cs-CZ" b="1" i="1" dirty="0" smtClean="0">
                <a:solidFill>
                  <a:srgbClr val="00B050"/>
                </a:solidFill>
              </a:rPr>
              <a:t>hutnictví, strojírenství, chemie a textil</a:t>
            </a:r>
          </a:p>
          <a:p>
            <a:r>
              <a:rPr lang="cs-CZ" dirty="0" smtClean="0"/>
              <a:t>Hlavními průmyslovými oblastmi jsou </a:t>
            </a:r>
            <a:r>
              <a:rPr lang="cs-CZ" b="1" i="1" dirty="0" smtClean="0">
                <a:solidFill>
                  <a:srgbClr val="FFC000"/>
                </a:solidFill>
              </a:rPr>
              <a:t>Brusel, Antverpy, Lutych a </a:t>
            </a:r>
            <a:r>
              <a:rPr lang="cs-CZ" b="1" i="1" dirty="0" err="1" smtClean="0">
                <a:solidFill>
                  <a:srgbClr val="FFC000"/>
                </a:solidFill>
              </a:rPr>
              <a:t>Gent</a:t>
            </a:r>
            <a:endParaRPr lang="cs-CZ" b="1" i="1" dirty="0" smtClean="0">
              <a:solidFill>
                <a:srgbClr val="FFC000"/>
              </a:solidFill>
            </a:endParaRPr>
          </a:p>
          <a:p>
            <a:endParaRPr lang="cs-CZ" b="1" i="1" dirty="0" smtClean="0">
              <a:solidFill>
                <a:srgbClr val="FFC000"/>
              </a:solidFill>
            </a:endParaRPr>
          </a:p>
          <a:p>
            <a:r>
              <a:rPr lang="cs-CZ" dirty="0" smtClean="0"/>
              <a:t>Těžba uhlí se již téměř zastavila</a:t>
            </a:r>
          </a:p>
          <a:p>
            <a:endParaRPr lang="cs-CZ" dirty="0" smtClean="0"/>
          </a:p>
          <a:p>
            <a:r>
              <a:rPr lang="cs-CZ" dirty="0" smtClean="0"/>
              <a:t>Zemědělství je </a:t>
            </a:r>
            <a:r>
              <a:rPr lang="cs-CZ" b="1" i="1" dirty="0" smtClean="0">
                <a:solidFill>
                  <a:srgbClr val="00B0F0"/>
                </a:solidFill>
              </a:rPr>
              <a:t>vysoce produktivní, živočišná produkce převažuje nad rostlinnou</a:t>
            </a:r>
          </a:p>
          <a:p>
            <a:endParaRPr lang="cs-CZ" b="1" i="1" dirty="0" smtClean="0">
              <a:solidFill>
                <a:srgbClr val="00B0F0"/>
              </a:solidFill>
            </a:endParaRPr>
          </a:p>
          <a:p>
            <a:r>
              <a:rPr lang="cs-CZ" dirty="0" smtClean="0"/>
              <a:t>Využití půdy: orná půda 27 %, louky a pastviny 20 %, lesy 21 % a voda 6 %</a:t>
            </a:r>
            <a:endParaRPr lang="cs-CZ" dirty="0"/>
          </a:p>
        </p:txBody>
      </p:sp>
      <p:pic>
        <p:nvPicPr>
          <p:cNvPr id="4" name="Picture 2" descr="Soubor:Flag of Belgium (civil)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58100" y="0"/>
            <a:ext cx="1485900" cy="99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81414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914400"/>
          </a:xfrm>
        </p:spPr>
        <p:txBody>
          <a:bodyPr/>
          <a:lstStyle/>
          <a:p>
            <a:r>
              <a:rPr lang="cs-CZ" dirty="0" smtClean="0"/>
              <a:t>Belgie -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990600"/>
            <a:ext cx="8229600" cy="56388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Důležitý je chov prasat, skotu, drůbeže a ovcí, význam má i rybolov</a:t>
            </a:r>
          </a:p>
          <a:p>
            <a:endParaRPr lang="cs-CZ" dirty="0" smtClean="0"/>
          </a:p>
          <a:p>
            <a:r>
              <a:rPr lang="cs-CZ" dirty="0" smtClean="0"/>
              <a:t>Pěstuje se pšenice, ječmen, brambory, cukrová řepa, chmel a jablka</a:t>
            </a:r>
          </a:p>
          <a:p>
            <a:endParaRPr lang="cs-CZ" dirty="0" smtClean="0"/>
          </a:p>
          <a:p>
            <a:r>
              <a:rPr lang="cs-CZ" dirty="0" smtClean="0"/>
              <a:t>Typické jsou </a:t>
            </a:r>
            <a:r>
              <a:rPr lang="cs-CZ" b="1" i="1" dirty="0" smtClean="0">
                <a:solidFill>
                  <a:srgbClr val="00B0F0"/>
                </a:solidFill>
              </a:rPr>
              <a:t>menší farmy s vysokými hektarovými výnosy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Dopravně nejvýznamnější jsou přístavy Antverpy a </a:t>
            </a:r>
            <a:r>
              <a:rPr lang="cs-CZ" b="1" i="1" dirty="0" err="1" smtClean="0">
                <a:solidFill>
                  <a:srgbClr val="FFC000"/>
                </a:solidFill>
              </a:rPr>
              <a:t>Oostende</a:t>
            </a:r>
            <a:r>
              <a:rPr lang="cs-CZ" dirty="0" smtClean="0"/>
              <a:t> se spojením do Velké Británie a ropný terminál </a:t>
            </a:r>
            <a:r>
              <a:rPr lang="cs-CZ" b="1" i="1" dirty="0" err="1" smtClean="0">
                <a:solidFill>
                  <a:srgbClr val="00B050"/>
                </a:solidFill>
              </a:rPr>
              <a:t>Zeebrügge</a:t>
            </a:r>
            <a:endParaRPr lang="cs-CZ" b="1" i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Soubor:Flag of Belgium (civil)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58100" y="0"/>
            <a:ext cx="1485900" cy="99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8383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2" descr="Soubor:Port cranes at Zeebrügge, Belgium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8600" y="228600"/>
            <a:ext cx="24801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Zeebrügge</a:t>
            </a:r>
            <a:endParaRPr lang="cs-CZ" sz="4000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Soubor:Flag of Belgium (civil)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58100" y="0"/>
            <a:ext cx="1485900" cy="99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79754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52400"/>
            <a:ext cx="7772400" cy="914400"/>
          </a:xfrm>
        </p:spPr>
        <p:txBody>
          <a:bodyPr/>
          <a:lstStyle/>
          <a:p>
            <a:r>
              <a:rPr lang="cs-CZ" dirty="0" smtClean="0"/>
              <a:t>Belgie -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838200"/>
            <a:ext cx="8382000" cy="5822160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Federalizace Belgie proběhla v období od roku 1970 do roku 2001</a:t>
            </a:r>
          </a:p>
          <a:p>
            <a:r>
              <a:rPr lang="cs-CZ" dirty="0" smtClean="0"/>
              <a:t>Prvním signálem byl v roce 1968 rozpad univerzity v Lovani na vlámskou a francouzskou univerzitu</a:t>
            </a:r>
          </a:p>
          <a:p>
            <a:r>
              <a:rPr lang="cs-CZ" dirty="0" smtClean="0"/>
              <a:t>Roku 1970 byl do ústavy zanesen </a:t>
            </a:r>
            <a:r>
              <a:rPr lang="cs-CZ" b="1" i="1" dirty="0" smtClean="0">
                <a:solidFill>
                  <a:srgbClr val="FFC000"/>
                </a:solidFill>
              </a:rPr>
              <a:t>princip tří „kulturních společenství“ (vlámské, frankofonní a </a:t>
            </a:r>
            <a:r>
              <a:rPr lang="cs-CZ" b="1" i="1" dirty="0" err="1" smtClean="0">
                <a:solidFill>
                  <a:srgbClr val="FFC000"/>
                </a:solidFill>
              </a:rPr>
              <a:t>germanofonní</a:t>
            </a:r>
            <a:r>
              <a:rPr lang="cs-CZ" b="1" i="1" dirty="0" smtClean="0">
                <a:solidFill>
                  <a:srgbClr val="FFC000"/>
                </a:solidFill>
              </a:rPr>
              <a:t>) a tři územní „regiony“</a:t>
            </a:r>
          </a:p>
          <a:p>
            <a:r>
              <a:rPr lang="cs-CZ" dirty="0" smtClean="0"/>
              <a:t>V roce 1993 se do </a:t>
            </a:r>
            <a:r>
              <a:rPr lang="cs-CZ" b="1" i="1" dirty="0" smtClean="0">
                <a:solidFill>
                  <a:srgbClr val="C00000"/>
                </a:solidFill>
              </a:rPr>
              <a:t>ústavy</a:t>
            </a:r>
            <a:r>
              <a:rPr lang="cs-CZ" dirty="0" smtClean="0"/>
              <a:t> dostala formulace, že </a:t>
            </a:r>
            <a:r>
              <a:rPr lang="cs-CZ" b="1" i="1" dirty="0" smtClean="0">
                <a:solidFill>
                  <a:srgbClr val="00B050"/>
                </a:solidFill>
              </a:rPr>
              <a:t>„Belgie je federální stát, který se skládá ze společenství a regionů</a:t>
            </a:r>
            <a:r>
              <a:rPr lang="cs-CZ" dirty="0" smtClean="0"/>
              <a:t>“, čímž </a:t>
            </a:r>
            <a:r>
              <a:rPr lang="cs-CZ" b="1" i="1" dirty="0" smtClean="0">
                <a:solidFill>
                  <a:srgbClr val="FFC000"/>
                </a:solidFill>
              </a:rPr>
              <a:t>společenství a regiony získaly další kompetence</a:t>
            </a:r>
          </a:p>
        </p:txBody>
      </p:sp>
      <p:pic>
        <p:nvPicPr>
          <p:cNvPr id="4" name="Picture 2" descr="Soubor:Flag of Belgium (civil)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58100" y="0"/>
            <a:ext cx="1485900" cy="99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63075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52400"/>
            <a:ext cx="7772400" cy="914400"/>
          </a:xfrm>
        </p:spPr>
        <p:txBody>
          <a:bodyPr/>
          <a:lstStyle/>
          <a:p>
            <a:r>
              <a:rPr lang="cs-CZ" dirty="0" smtClean="0"/>
              <a:t>Belgie -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143000"/>
            <a:ext cx="8305800" cy="55626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Po roce 2000 sílí na vlámské straně snahy o úplné rozdělení Belgie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Nacionalistická strana Vlámský zájem, požaduje „sametový rozvod“, za jehož vzor považuje rozdělení Československa</a:t>
            </a:r>
            <a:r>
              <a:rPr lang="cs-CZ" dirty="0" smtClean="0"/>
              <a:t>, rovněž vlámští křesťanští demokraté podporují další prohlubování autonomie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00B050"/>
                </a:solidFill>
              </a:rPr>
              <a:t>Hlavní překážkou rozdělení je dvojjazyčné hlavní město Brusel</a:t>
            </a:r>
          </a:p>
        </p:txBody>
      </p:sp>
      <p:pic>
        <p:nvPicPr>
          <p:cNvPr id="4" name="Picture 2" descr="Soubor:Flag of Belgium (civil)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58100" y="0"/>
            <a:ext cx="1485900" cy="99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44931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9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9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II. v kostce. Praha: Fragment.</a:t>
            </a:r>
          </a:p>
          <a:p>
            <a:pPr marL="36576" indent="0">
              <a:buNone/>
            </a:pPr>
            <a:r>
              <a:rPr lang="cs-CZ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Tomeš, K. (2000): Zeměpis světa. Praha: </a:t>
            </a:r>
            <a:r>
              <a:rPr lang="cs-CZ" sz="19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Columbus</a:t>
            </a:r>
            <a:r>
              <a:rPr lang="cs-CZ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36576" indent="0">
              <a:buNone/>
            </a:pPr>
            <a:r>
              <a:rPr lang="cs-CZ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9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9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</a:p>
          <a:p>
            <a:pPr marL="68580" indent="0">
              <a:buNone/>
            </a:pP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cs.wikipedia.org/wiki/Signal_de_Botrange</a:t>
            </a:r>
            <a:endParaRPr lang="cs-CZ" sz="1800" dirty="0" smtClean="0"/>
          </a:p>
          <a:p>
            <a:pPr marL="6858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cs.wikipedia.org/wiki/Belgie</a:t>
            </a:r>
            <a:endParaRPr lang="cs-CZ" sz="1800" dirty="0" smtClean="0"/>
          </a:p>
          <a:p>
            <a:pPr marL="68580" indent="0">
              <a:buNone/>
            </a:pPr>
            <a:r>
              <a:rPr lang="cs-CZ" sz="1800" dirty="0">
                <a:hlinkClick r:id="rId4"/>
              </a:rPr>
              <a:t>http://cs.wikipedia.org/wiki/Administrativn%C3%AD_d%C4%9Blen%C3%AD_Belgie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733105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2207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424936" cy="5904656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sz="1800" u="sng" dirty="0"/>
              <a:t>Obrazové materiály</a:t>
            </a:r>
            <a:r>
              <a:rPr lang="cs-CZ" sz="1800" u="sng" dirty="0" smtClean="0"/>
              <a:t>:</a:t>
            </a:r>
          </a:p>
          <a:p>
            <a:pPr marL="68580" indent="0">
              <a:buNone/>
            </a:pPr>
            <a:r>
              <a:rPr lang="cs-CZ" sz="1700" dirty="0"/>
              <a:t>TONYJEFF. </a:t>
            </a:r>
            <a:r>
              <a:rPr lang="cs-CZ" sz="1700" i="1" dirty="0"/>
              <a:t>wikipedie</a:t>
            </a:r>
            <a:r>
              <a:rPr lang="cs-CZ" sz="1700" dirty="0"/>
              <a:t> [online]. [cit. </a:t>
            </a:r>
            <a:r>
              <a:rPr lang="cs-CZ" sz="1700" dirty="0" smtClean="0"/>
              <a:t>13.10.2012]. </a:t>
            </a:r>
            <a:r>
              <a:rPr lang="cs-CZ" sz="1700" dirty="0"/>
              <a:t>Dostupný na WWW: </a:t>
            </a:r>
            <a:r>
              <a:rPr lang="cs-CZ" sz="1700" dirty="0">
                <a:hlinkClick r:id="rId2"/>
              </a:rPr>
              <a:t>http://</a:t>
            </a:r>
            <a:r>
              <a:rPr lang="cs-CZ" sz="1700" dirty="0" smtClean="0">
                <a:hlinkClick r:id="rId2"/>
              </a:rPr>
              <a:t>cs.wikipedia.org/wiki/Soubor:Coats_of_arms_of_Belgium_Government.svg</a:t>
            </a:r>
            <a:r>
              <a:rPr lang="cs-CZ" sz="1700" dirty="0" smtClean="0"/>
              <a:t> </a:t>
            </a:r>
          </a:p>
          <a:p>
            <a:pPr marL="68580" indent="0">
              <a:buNone/>
            </a:pPr>
            <a:r>
              <a:rPr lang="cs-CZ" sz="1700" dirty="0"/>
              <a:t>VÃ­TEK. </a:t>
            </a:r>
            <a:r>
              <a:rPr lang="cs-CZ" sz="1700" i="1" dirty="0"/>
              <a:t>wikipedie</a:t>
            </a:r>
            <a:r>
              <a:rPr lang="cs-CZ" sz="1700" dirty="0"/>
              <a:t> [online]. [cit. 13.10.2012</a:t>
            </a:r>
            <a:r>
              <a:rPr lang="cs-CZ" sz="1700" dirty="0" smtClean="0"/>
              <a:t>]. </a:t>
            </a:r>
            <a:r>
              <a:rPr lang="cs-CZ" sz="1700" dirty="0"/>
              <a:t>Dostupný na WWW: </a:t>
            </a:r>
            <a:r>
              <a:rPr lang="cs-CZ" sz="1700" dirty="0">
                <a:hlinkClick r:id="rId3"/>
              </a:rPr>
              <a:t>http://</a:t>
            </a:r>
            <a:r>
              <a:rPr lang="cs-CZ" sz="1700" dirty="0" smtClean="0">
                <a:hlinkClick r:id="rId3"/>
              </a:rPr>
              <a:t>cs.wikipedia.org/wiki/Soubor:Belgie-mapa.PNG</a:t>
            </a:r>
            <a:r>
              <a:rPr lang="cs-CZ" sz="1700" dirty="0" smtClean="0"/>
              <a:t>  </a:t>
            </a:r>
            <a:endParaRPr lang="cs-CZ" sz="1700" u="sng" dirty="0"/>
          </a:p>
          <a:p>
            <a:pPr marL="68580" indent="0">
              <a:buNone/>
            </a:pPr>
            <a:r>
              <a:rPr lang="cs-CZ" sz="1700" dirty="0"/>
              <a:t>ZIENOWICZ, </a:t>
            </a:r>
            <a:r>
              <a:rPr lang="cs-CZ" sz="1700" dirty="0" err="1"/>
              <a:t>Alina</a:t>
            </a:r>
            <a:r>
              <a:rPr lang="cs-CZ" sz="1700" dirty="0"/>
              <a:t>. </a:t>
            </a:r>
            <a:r>
              <a:rPr lang="cs-CZ" sz="1700" i="1" dirty="0"/>
              <a:t>wikipedie</a:t>
            </a:r>
            <a:r>
              <a:rPr lang="cs-CZ" sz="1700" dirty="0"/>
              <a:t> [online]. [cit. 13.10.2012</a:t>
            </a:r>
            <a:r>
              <a:rPr lang="cs-CZ" sz="1700" dirty="0" smtClean="0"/>
              <a:t>]. </a:t>
            </a:r>
            <a:r>
              <a:rPr lang="cs-CZ" sz="1700" dirty="0"/>
              <a:t>Dostupný na WWW: </a:t>
            </a:r>
            <a:r>
              <a:rPr lang="cs-CZ" sz="1700" dirty="0">
                <a:hlinkClick r:id="rId4"/>
              </a:rPr>
              <a:t>http://cs.wikipedia.org/wiki/Soubor:2007_07_Belgium_Brussels_06_(cropped).</a:t>
            </a:r>
            <a:r>
              <a:rPr lang="cs-CZ" sz="1700" dirty="0" smtClean="0">
                <a:hlinkClick r:id="rId4"/>
              </a:rPr>
              <a:t>jpg</a:t>
            </a:r>
            <a:r>
              <a:rPr lang="cs-CZ" sz="1700" dirty="0" smtClean="0"/>
              <a:t> </a:t>
            </a:r>
          </a:p>
          <a:p>
            <a:pPr marL="68580" indent="0">
              <a:buNone/>
            </a:pPr>
            <a:r>
              <a:rPr lang="cs-CZ" sz="1700" dirty="0" smtClean="0"/>
              <a:t>LENNARTBOLKS</a:t>
            </a:r>
            <a:r>
              <a:rPr lang="cs-CZ" sz="1700" dirty="0"/>
              <a:t>. </a:t>
            </a:r>
            <a:r>
              <a:rPr lang="cs-CZ" sz="1700" i="1" dirty="0"/>
              <a:t>wikipedie</a:t>
            </a:r>
            <a:r>
              <a:rPr lang="cs-CZ" sz="1700" dirty="0"/>
              <a:t> [online]. [cit. 13.10.2012</a:t>
            </a:r>
            <a:r>
              <a:rPr lang="cs-CZ" sz="1700" dirty="0" smtClean="0"/>
              <a:t>]. </a:t>
            </a:r>
            <a:r>
              <a:rPr lang="cs-CZ" sz="1700" dirty="0"/>
              <a:t>Dostupný na WWW: </a:t>
            </a:r>
            <a:r>
              <a:rPr lang="cs-CZ" sz="1700" dirty="0">
                <a:hlinkClick r:id="rId5"/>
              </a:rPr>
              <a:t>http://</a:t>
            </a:r>
            <a:r>
              <a:rPr lang="cs-CZ" sz="1700" dirty="0" smtClean="0">
                <a:hlinkClick r:id="rId5"/>
              </a:rPr>
              <a:t>cs.wikipedia.org/wiki/Soubor:Vlaamse_GemeenschapLocatie.png</a:t>
            </a:r>
            <a:r>
              <a:rPr lang="cs-CZ" sz="1700" dirty="0" smtClean="0"/>
              <a:t> </a:t>
            </a:r>
          </a:p>
          <a:p>
            <a:pPr marL="68580" indent="0">
              <a:buNone/>
            </a:pPr>
            <a:r>
              <a:rPr lang="cs-CZ" sz="1700" dirty="0" smtClean="0"/>
              <a:t>LENNARTBOLKS</a:t>
            </a:r>
            <a:r>
              <a:rPr lang="cs-CZ" sz="1700" dirty="0"/>
              <a:t>. </a:t>
            </a:r>
            <a:r>
              <a:rPr lang="cs-CZ" sz="1700" i="1" dirty="0"/>
              <a:t>wikipedie</a:t>
            </a:r>
            <a:r>
              <a:rPr lang="cs-CZ" sz="1700" dirty="0"/>
              <a:t> [online]. [cit. 13.10.2012</a:t>
            </a:r>
            <a:r>
              <a:rPr lang="cs-CZ" sz="1700" dirty="0" smtClean="0"/>
              <a:t>]. </a:t>
            </a:r>
            <a:r>
              <a:rPr lang="cs-CZ" sz="1700" dirty="0"/>
              <a:t>Dostupný na WWW: </a:t>
            </a:r>
            <a:r>
              <a:rPr lang="cs-CZ" sz="1700" dirty="0">
                <a:hlinkClick r:id="rId6"/>
              </a:rPr>
              <a:t>http://</a:t>
            </a:r>
            <a:r>
              <a:rPr lang="cs-CZ" sz="1700" dirty="0" smtClean="0">
                <a:hlinkClick r:id="rId6"/>
              </a:rPr>
              <a:t>cs.wikipedia.org/wiki/Soubor:Franse_GemeenschapLocatie.png</a:t>
            </a:r>
            <a:r>
              <a:rPr lang="cs-CZ" sz="1700" dirty="0" smtClean="0"/>
              <a:t> </a:t>
            </a:r>
          </a:p>
          <a:p>
            <a:pPr marL="68580" indent="0">
              <a:buNone/>
            </a:pPr>
            <a:r>
              <a:rPr lang="cs-CZ" sz="1700" dirty="0" smtClean="0"/>
              <a:t>LENNARTBOLKS</a:t>
            </a:r>
            <a:r>
              <a:rPr lang="cs-CZ" sz="1700" dirty="0"/>
              <a:t>. </a:t>
            </a:r>
            <a:r>
              <a:rPr lang="cs-CZ" sz="1700" i="1" dirty="0"/>
              <a:t>wikipedie</a:t>
            </a:r>
            <a:r>
              <a:rPr lang="cs-CZ" sz="1700" dirty="0"/>
              <a:t> [online]. [cit. 13.10.2012</a:t>
            </a:r>
            <a:r>
              <a:rPr lang="cs-CZ" sz="1700" dirty="0" smtClean="0"/>
              <a:t>]. </a:t>
            </a:r>
            <a:r>
              <a:rPr lang="cs-CZ" sz="1700" dirty="0"/>
              <a:t>Dostupný na WWW: </a:t>
            </a:r>
            <a:r>
              <a:rPr lang="cs-CZ" sz="1700" dirty="0">
                <a:hlinkClick r:id="rId7"/>
              </a:rPr>
              <a:t>http://</a:t>
            </a:r>
            <a:r>
              <a:rPr lang="cs-CZ" sz="1700" dirty="0" smtClean="0">
                <a:hlinkClick r:id="rId7"/>
              </a:rPr>
              <a:t>cs.wikipedia.org/wiki/Soubor:Duitstalige_GemeenschapLocatie.png</a:t>
            </a:r>
            <a:r>
              <a:rPr lang="cs-CZ" sz="1700" dirty="0" smtClean="0"/>
              <a:t> </a:t>
            </a:r>
          </a:p>
          <a:p>
            <a:pPr marL="68580" indent="0">
              <a:buNone/>
            </a:pPr>
            <a:r>
              <a:rPr lang="cs-CZ" sz="1700" dirty="0" smtClean="0"/>
              <a:t>LENNARTBOLKS</a:t>
            </a:r>
            <a:r>
              <a:rPr lang="cs-CZ" sz="1700" dirty="0"/>
              <a:t>. </a:t>
            </a:r>
            <a:r>
              <a:rPr lang="cs-CZ" sz="1700" i="1" dirty="0"/>
              <a:t>wikipedie</a:t>
            </a:r>
            <a:r>
              <a:rPr lang="cs-CZ" sz="1700" dirty="0"/>
              <a:t> [online]. [cit. 13.10.2012</a:t>
            </a:r>
            <a:r>
              <a:rPr lang="cs-CZ" sz="1700" dirty="0" smtClean="0"/>
              <a:t>]. </a:t>
            </a:r>
            <a:r>
              <a:rPr lang="cs-CZ" sz="1700" dirty="0"/>
              <a:t>Dostupný na WWW: </a:t>
            </a:r>
            <a:r>
              <a:rPr lang="cs-CZ" sz="1700" dirty="0">
                <a:hlinkClick r:id="rId8"/>
              </a:rPr>
              <a:t>http://</a:t>
            </a:r>
            <a:r>
              <a:rPr lang="cs-CZ" sz="1700" dirty="0" smtClean="0">
                <a:hlinkClick r:id="rId8"/>
              </a:rPr>
              <a:t>cs.wikipedia.org/wiki/Soubor:Vlaams_GewestLocatie.png</a:t>
            </a:r>
            <a:r>
              <a:rPr lang="cs-CZ" sz="1700" dirty="0" smtClean="0"/>
              <a:t> </a:t>
            </a:r>
          </a:p>
          <a:p>
            <a:pPr marL="68580" indent="0">
              <a:buNone/>
            </a:pPr>
            <a:r>
              <a:rPr lang="cs-CZ" sz="1700" dirty="0" smtClean="0"/>
              <a:t>LENNARTBOLKS</a:t>
            </a:r>
            <a:r>
              <a:rPr lang="cs-CZ" sz="1700" dirty="0"/>
              <a:t>. </a:t>
            </a:r>
            <a:r>
              <a:rPr lang="cs-CZ" sz="1700" i="1" dirty="0"/>
              <a:t>wikipedie</a:t>
            </a:r>
            <a:r>
              <a:rPr lang="cs-CZ" sz="1700" dirty="0"/>
              <a:t> [online]. [cit. 13.10.2012</a:t>
            </a:r>
            <a:r>
              <a:rPr lang="cs-CZ" sz="1700" dirty="0" smtClean="0"/>
              <a:t>]. </a:t>
            </a:r>
            <a:r>
              <a:rPr lang="cs-CZ" sz="1700" dirty="0"/>
              <a:t>Dostupný na WWW: </a:t>
            </a:r>
            <a:r>
              <a:rPr lang="cs-CZ" sz="1700" dirty="0">
                <a:hlinkClick r:id="rId9"/>
              </a:rPr>
              <a:t>http://cs.wikipedia.org/wiki/Soubor:Wallonia_(Belgium).</a:t>
            </a:r>
            <a:r>
              <a:rPr lang="cs-CZ" sz="1700" dirty="0" smtClean="0">
                <a:hlinkClick r:id="rId9"/>
              </a:rPr>
              <a:t>png</a:t>
            </a:r>
            <a:r>
              <a:rPr lang="cs-CZ" sz="1700" dirty="0" smtClean="0"/>
              <a:t> </a:t>
            </a:r>
          </a:p>
          <a:p>
            <a:pPr marL="68580" indent="0">
              <a:buNone/>
            </a:pPr>
            <a:r>
              <a:rPr lang="cs-CZ" sz="1700" dirty="0" smtClean="0"/>
              <a:t>LENNARTBOLKS</a:t>
            </a:r>
            <a:r>
              <a:rPr lang="cs-CZ" sz="1700" dirty="0"/>
              <a:t>. </a:t>
            </a:r>
            <a:r>
              <a:rPr lang="cs-CZ" sz="1700" i="1" dirty="0"/>
              <a:t>wikipedie</a:t>
            </a:r>
            <a:r>
              <a:rPr lang="cs-CZ" sz="1700" dirty="0"/>
              <a:t> [online]. [cit</a:t>
            </a:r>
            <a:r>
              <a:rPr lang="cs-CZ" sz="1700" dirty="0" smtClean="0"/>
              <a:t>.</a:t>
            </a:r>
            <a:r>
              <a:rPr lang="cs-CZ" sz="1700" dirty="0"/>
              <a:t> 13.10.2012</a:t>
            </a:r>
            <a:r>
              <a:rPr lang="cs-CZ" sz="1700" dirty="0" smtClean="0"/>
              <a:t>]. </a:t>
            </a:r>
            <a:r>
              <a:rPr lang="cs-CZ" sz="1700" dirty="0"/>
              <a:t>Dostupný na WWW: </a:t>
            </a:r>
            <a:r>
              <a:rPr lang="cs-CZ" sz="1700" dirty="0">
                <a:hlinkClick r:id="rId10"/>
              </a:rPr>
              <a:t>http://</a:t>
            </a:r>
            <a:r>
              <a:rPr lang="cs-CZ" sz="1700" dirty="0" smtClean="0">
                <a:hlinkClick r:id="rId10"/>
              </a:rPr>
              <a:t>cs.wikipedia.org/wiki/Soubor:BelgiumBrussels.png</a:t>
            </a:r>
            <a:r>
              <a:rPr lang="cs-CZ" sz="1700" dirty="0" smtClean="0"/>
              <a:t>  </a:t>
            </a:r>
          </a:p>
          <a:p>
            <a:pPr marL="68580" indent="0">
              <a:buNone/>
            </a:pPr>
            <a:r>
              <a:rPr lang="cs-CZ" sz="1700" dirty="0"/>
              <a:t>WIKOLI. </a:t>
            </a:r>
            <a:r>
              <a:rPr lang="cs-CZ" sz="1700" i="1" dirty="0"/>
              <a:t>wikipedie</a:t>
            </a:r>
            <a:r>
              <a:rPr lang="cs-CZ" sz="1700" dirty="0"/>
              <a:t> [online]. [cit. 13.10.2012</a:t>
            </a:r>
            <a:r>
              <a:rPr lang="cs-CZ" sz="1700" dirty="0" smtClean="0"/>
              <a:t>]. </a:t>
            </a:r>
            <a:r>
              <a:rPr lang="cs-CZ" sz="1700" dirty="0"/>
              <a:t>Dostupný na WWW: </a:t>
            </a:r>
            <a:r>
              <a:rPr lang="cs-CZ" sz="1700" dirty="0">
                <a:hlinkClick r:id="rId11"/>
              </a:rPr>
              <a:t>http://</a:t>
            </a:r>
            <a:r>
              <a:rPr lang="cs-CZ" sz="1700" dirty="0" smtClean="0">
                <a:hlinkClick r:id="rId11"/>
              </a:rPr>
              <a:t>cs.wikipedia.org/wiki/Soubor:1031350_Botrange_Baltia.jpg</a:t>
            </a:r>
            <a:r>
              <a:rPr lang="cs-CZ" sz="1700" dirty="0" smtClean="0"/>
              <a:t> </a:t>
            </a:r>
          </a:p>
          <a:p>
            <a:pPr marL="6858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99796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908720"/>
            <a:ext cx="8136904" cy="5688632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nl-NL" sz="1800" dirty="0" smtClean="0"/>
              <a:t>BENOIST</a:t>
            </a:r>
            <a:r>
              <a:rPr lang="nl-NL" sz="1800" dirty="0"/>
              <a:t>, Jean-Christophe. </a:t>
            </a:r>
            <a:r>
              <a:rPr lang="nl-NL" sz="1800" i="1" dirty="0"/>
              <a:t>wikipedie</a:t>
            </a:r>
            <a:r>
              <a:rPr lang="nl-NL" sz="1800" dirty="0"/>
              <a:t> [online]. [cit. </a:t>
            </a:r>
            <a:r>
              <a:rPr lang="cs-CZ" sz="1800" dirty="0"/>
              <a:t>13.10.2012</a:t>
            </a:r>
            <a:r>
              <a:rPr lang="nl-NL" sz="1800" dirty="0" smtClean="0"/>
              <a:t>]. </a:t>
            </a:r>
            <a:r>
              <a:rPr lang="nl-NL" sz="1800" dirty="0"/>
              <a:t>Dostupný na WWW: </a:t>
            </a:r>
            <a:r>
              <a:rPr lang="nl-NL" sz="1800" dirty="0">
                <a:hlinkClick r:id="rId2"/>
              </a:rPr>
              <a:t>http://</a:t>
            </a:r>
            <a:r>
              <a:rPr lang="nl-NL" sz="1800" dirty="0" smtClean="0">
                <a:hlinkClick r:id="rId2"/>
              </a:rPr>
              <a:t>cs.wikipedia.org/wiki/Soubor:Brugge-CanalRozenhoedkaai.JPG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 smtClean="0"/>
              <a:t>MOYOGO</a:t>
            </a:r>
            <a:r>
              <a:rPr lang="cs-CZ" sz="1800" dirty="0"/>
              <a:t>. </a:t>
            </a:r>
            <a:r>
              <a:rPr lang="cs-CZ" sz="1800" i="1" dirty="0"/>
              <a:t>wikipedie</a:t>
            </a:r>
            <a:r>
              <a:rPr lang="cs-CZ" sz="1800" dirty="0"/>
              <a:t> [online]. [cit. 13.10.2012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http://cs.wikipedia.org/wiki/Soubor:Ghent_-_</a:t>
            </a:r>
            <a:r>
              <a:rPr lang="cs-CZ" sz="1800" dirty="0" smtClean="0">
                <a:hlinkClick r:id="rId3"/>
              </a:rPr>
              <a:t>centre.jpg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 smtClean="0"/>
              <a:t>AKINOM</a:t>
            </a:r>
            <a:r>
              <a:rPr lang="cs-CZ" sz="1800" dirty="0"/>
              <a:t>. </a:t>
            </a:r>
            <a:r>
              <a:rPr lang="cs-CZ" sz="1800" i="1" dirty="0"/>
              <a:t>wikipedie</a:t>
            </a:r>
            <a:r>
              <a:rPr lang="cs-CZ" sz="1800" dirty="0"/>
              <a:t> [online]. [cit. 13.10.2012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http://cs.wikipedia.org/wiki/Soubor:Port_cranes_at_Zeebr%C3%BCgge,_</a:t>
            </a:r>
            <a:r>
              <a:rPr lang="cs-CZ" sz="1800" dirty="0" smtClean="0">
                <a:hlinkClick r:id="rId4"/>
              </a:rPr>
              <a:t>Belgium_2.JPG</a:t>
            </a:r>
            <a:r>
              <a:rPr lang="cs-CZ" sz="1800" dirty="0" smtClean="0"/>
              <a:t> 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860515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51</TotalTime>
  <Words>1188</Words>
  <Application>Microsoft Office PowerPoint</Application>
  <PresentationFormat>Předvádění na obrazovce (4:3)</PresentationFormat>
  <Paragraphs>134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Metro</vt:lpstr>
      <vt:lpstr>Prezentace aplikace PowerPoint</vt:lpstr>
      <vt:lpstr>Belgie</vt:lpstr>
      <vt:lpstr>Belgie</vt:lpstr>
      <vt:lpstr>Belgie</vt:lpstr>
      <vt:lpstr>Prezentace aplikace PowerPoint</vt:lpstr>
      <vt:lpstr>Prezentace aplikace PowerPoint</vt:lpstr>
      <vt:lpstr>Belgie – přírodní podmínky</vt:lpstr>
      <vt:lpstr>Belgie – přírodní podmínky</vt:lpstr>
      <vt:lpstr>Prezentace aplikace PowerPoint</vt:lpstr>
      <vt:lpstr>Belgie – přírodní podmínky</vt:lpstr>
      <vt:lpstr>Belgie - obyvatelstvo</vt:lpstr>
      <vt:lpstr>Prezentace aplikace PowerPoint</vt:lpstr>
      <vt:lpstr>Prezentace aplikace PowerPoint</vt:lpstr>
      <vt:lpstr>Belgie - obyvatelstvo</vt:lpstr>
      <vt:lpstr>Belgie - hospodářství</vt:lpstr>
      <vt:lpstr>Belgie - hospodářství</vt:lpstr>
      <vt:lpstr>Prezentace aplikace PowerPoint</vt:lpstr>
      <vt:lpstr>Belgie - historie</vt:lpstr>
      <vt:lpstr>Belgie - historie</vt:lpstr>
      <vt:lpstr>Použité zdroje a literatura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16</cp:revision>
  <dcterms:created xsi:type="dcterms:W3CDTF">2013-05-03T22:30:12Z</dcterms:created>
  <dcterms:modified xsi:type="dcterms:W3CDTF">2013-05-17T18:06:34Z</dcterms:modified>
</cp:coreProperties>
</file>