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9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80" r:id="rId25"/>
    <p:sldId id="281" r:id="rId26"/>
    <p:sldId id="282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Francie" TargetMode="External"/><Relationship Id="rId2" Type="http://schemas.openxmlformats.org/officeDocument/2006/relationships/hyperlink" Target="http://cs.wikipedia.org/wiki/Monako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ont_Blanc_3D_small.gif" TargetMode="External"/><Relationship Id="rId3" Type="http://schemas.openxmlformats.org/officeDocument/2006/relationships/hyperlink" Target="http://cs.wikipedia.org/wiki/Soubor:Mapa_Francie.PNG" TargetMode="External"/><Relationship Id="rId7" Type="http://schemas.openxmlformats.org/officeDocument/2006/relationships/hyperlink" Target="http://cs.wikipedia.org/wiki/Soubor:France_Massif_central.jpg" TargetMode="External"/><Relationship Id="rId2" Type="http://schemas.openxmlformats.org/officeDocument/2006/relationships/hyperlink" Target="http://cs.wikipedia.org/wiki/Soubor:Armoiries_r%C3%A9publique_fran%C3%A7aise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Vue_du_puy_de_Sancy.JPG" TargetMode="External"/><Relationship Id="rId5" Type="http://schemas.openxmlformats.org/officeDocument/2006/relationships/hyperlink" Target="http://cs.wikipedia.org/wiki/Soubor:New-Map-Francophone_World.PNG" TargetMode="External"/><Relationship Id="rId10" Type="http://schemas.openxmlformats.org/officeDocument/2006/relationships/hyperlink" Target="http://cs.wikipedia.org/wiki/Soubor:Paris_-_Eiffelturm_und_Marsfeld2.jpg" TargetMode="External"/><Relationship Id="rId4" Type="http://schemas.openxmlformats.org/officeDocument/2006/relationships/hyperlink" Target="http://cs.wikipedia.org/wiki/Soubor:France-Constituent-Lands.png" TargetMode="External"/><Relationship Id="rId9" Type="http://schemas.openxmlformats.org/officeDocument/2006/relationships/hyperlink" Target="http://cs.wikipedia.org/wiki/Soubor:MountBlanc04.jpg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at_of_Arms_of_Monaco.svg" TargetMode="External"/><Relationship Id="rId2" Type="http://schemas.openxmlformats.org/officeDocument/2006/relationships/hyperlink" Target="http://cs.wikipedia.org/wiki/Soubor:A380_Reveal_2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Monaco_mrak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Rectangle 3"/>
          <p:cNvSpPr>
            <a:spLocks noGrp="1" noChangeArrowheads="1"/>
          </p:cNvSpPr>
          <p:nvPr/>
        </p:nvSpPr>
        <p:spPr bwMode="auto">
          <a:xfrm>
            <a:off x="107504" y="1628800"/>
            <a:ext cx="9036496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Gymnázium, Tanvald, Školní 305,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III/2 Inovace a zkvalitnění výuky prostřednictvím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           Jan KOHOUTEK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OBLAST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Socioekonomická a regionální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Francie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ČÍSLO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18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   JK_REG_GEO_18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19.10.2012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                      3. ročník – DUM – 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obsahuje základní informace  </a:t>
            </a:r>
            <a:r>
              <a:rPr lang="cs-CZ" sz="16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Francouzské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republice</a:t>
            </a: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METODICKÝ POKYN</a:t>
            </a:r>
            <a:r>
              <a:rPr lang="cs-CZ" sz="1600" dirty="0" smtClean="0">
                <a:effectLst/>
              </a:rPr>
              <a:t>:                           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Tematický školní atlas Dnešní svět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atlas světa</a:t>
            </a: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032004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533400"/>
            <a:ext cx="4953000" cy="6041136"/>
          </a:xfrm>
        </p:spPr>
        <p:txBody>
          <a:bodyPr>
            <a:normAutofit/>
          </a:bodyPr>
          <a:lstStyle/>
          <a:p>
            <a:r>
              <a:rPr lang="vi-VN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Francouzská republika</a:t>
            </a:r>
            <a:endParaRPr lang="cs-CZ" b="1" i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vi-VN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oučástí Francouzské republiky jsou také </a:t>
            </a:r>
            <a:r>
              <a:rPr lang="vi-VN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zámořské departementy</a:t>
            </a:r>
            <a:r>
              <a:rPr lang="vi-VN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a zámořská území v Karibiku, Severní a Jižní Americe, v Indickém oceánu a Oceánii</a:t>
            </a:r>
          </a:p>
          <a:p>
            <a:r>
              <a:rPr lang="vi-VN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členskou zemí </a:t>
            </a:r>
            <a:r>
              <a:rPr lang="vi-VN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Severoatlantické aliance </a:t>
            </a:r>
            <a:r>
              <a:rPr lang="vi-VN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(NATO) a je jedním ze zakládajících členů </a:t>
            </a:r>
            <a:r>
              <a:rPr lang="vi-VN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Evropské unie</a:t>
            </a:r>
            <a:r>
              <a:rPr lang="vi-VN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vi-VN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(EU)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43600" y="533400"/>
            <a:ext cx="2819400" cy="1066800"/>
          </a:xfrm>
        </p:spPr>
        <p:txBody>
          <a:bodyPr/>
          <a:lstStyle/>
          <a:p>
            <a:pPr algn="ctr"/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Soubor:Armoiries république française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72200" y="3657600"/>
            <a:ext cx="2514600" cy="2859461"/>
          </a:xfrm>
          <a:prstGeom prst="rect">
            <a:avLst/>
          </a:prstGeom>
          <a:noFill/>
        </p:spPr>
      </p:pic>
      <p:pic>
        <p:nvPicPr>
          <p:cNvPr id="2052" name="Picture 4" descr="Vlajka Franci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72200" y="1676400"/>
            <a:ext cx="2514600" cy="16687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59507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95400"/>
            <a:ext cx="8229600" cy="5279136"/>
          </a:xfrm>
        </p:spPr>
        <p:txBody>
          <a:bodyPr>
            <a:normAutofit/>
          </a:bodyPr>
          <a:lstStyle/>
          <a:p>
            <a:r>
              <a:rPr lang="vi-VN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 je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vi-VN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jedním ze zakládajících členů Spojených národů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vi-VN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jedním z pěti stálých členů Rady bezpečnosti OSN s právem veta</a:t>
            </a:r>
            <a:r>
              <a:rPr lang="vi-VN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jednou z osmi uznaných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vi-VN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nukleárních mocností</a:t>
            </a:r>
            <a:r>
              <a:rPr lang="vi-VN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a členem sdružení sedmi nejvyspělejších států světa a Ruska -</a:t>
            </a:r>
            <a:r>
              <a:rPr lang="vi-VN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G8 </a:t>
            </a:r>
            <a:endParaRPr lang="cs-CZ" b="1" i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vi-VN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Spolu se Spojeným královstvím je Francie jedinou doposud </a:t>
            </a:r>
            <a:r>
              <a:rPr lang="vi-VN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existující koloniální velmocí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6858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4" descr="Vlajka Franc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2800" y="0"/>
            <a:ext cx="1981200" cy="13147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59984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France-Constituent-Land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1442"/>
            <a:ext cx="9144000" cy="684655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04092650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0" name="Picture 4" descr="Soubor:New-Map-Francophone Worl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800" y="304800"/>
            <a:ext cx="8610600" cy="52578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971800" y="5029200"/>
            <a:ext cx="48006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Mapa frankofonních zemí: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rgbClr val="002060"/>
                </a:solidFill>
              </a:rPr>
              <a:t> rodný jazyk     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rgbClr val="002060"/>
                </a:solidFill>
              </a:rPr>
              <a:t>úřední jazyk     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rgbClr val="002060"/>
                </a:solidFill>
              </a:rPr>
              <a:t>druhý nebo neoficiální jazyk     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rgbClr val="002060"/>
                </a:solidFill>
              </a:rPr>
              <a:t>frankofonní menšina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4" name="Picture 4" descr="Vlajka Franci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2800" y="0"/>
            <a:ext cx="1981200" cy="13147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84392849"/>
      </p:ext>
    </p:extLst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71600"/>
            <a:ext cx="8229600" cy="5202936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Ačkoliv vyšla Francie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vítězně z první i druhé světové války, ztrácela během 20. století postupně bývalé velmocenské postavení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posledních desetiletích se Francie 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smířila s Německem a ve spojení s ním usiluje o politickou a ekonomickou integraci Evropy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 byla v čele států podporujících urychlení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rozšíření měnové unie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kterou chtěla dosáhnout vytvoření více sjednocené a schopné Evropské politiky, obrany a bezpečnostního aparátu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914400"/>
          </a:xfrm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324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1371600"/>
            <a:ext cx="8686800" cy="548640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Pevninská část Francie zaujímá plochu 543 965 km²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severu a západě je krajina rovinatá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mírným vlněním, na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zbytku území převážně pahorkatá a hornatá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 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francouzských Alpách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se nachází nejvyšší bod západní Evropy </a:t>
            </a:r>
            <a:r>
              <a:rPr lang="cs-CZ" b="1" i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Mont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i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Blanc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(4 810 m)</a:t>
            </a:r>
          </a:p>
          <a:p>
            <a:endParaRPr lang="cs-CZ" b="1" i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hornaté kraje země zahrnují 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Pyreneje, Centrální masív, Jura, Vogézy a </a:t>
            </a:r>
            <a:r>
              <a:rPr lang="cs-CZ" b="1" i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Ardenny</a:t>
            </a:r>
            <a:endParaRPr lang="cs-CZ" b="1" i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Největšími francouzskými řekami jsou </a:t>
            </a:r>
            <a:r>
              <a:rPr lang="cs-CZ" b="1" i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Loire</a:t>
            </a:r>
            <a:r>
              <a:rPr lang="cs-CZ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 </a:t>
            </a:r>
            <a:r>
              <a:rPr lang="cs-CZ" b="1" i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Rhône</a:t>
            </a:r>
            <a:r>
              <a:rPr lang="cs-CZ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Seina a část toku Rýnu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Loire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je zároveň také nejdelší francouzskou řekou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457200"/>
            <a:ext cx="8229600" cy="1066800"/>
          </a:xfrm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 - geografie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4" descr="Vlajka Franc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2800" y="0"/>
            <a:ext cx="1981200" cy="13147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59026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2" name="Picture 4" descr="Soubor:Vue du puy de Sanc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166915" cy="6858000"/>
          </a:xfrm>
          <a:prstGeom prst="rect">
            <a:avLst/>
          </a:prstGeom>
          <a:noFill/>
        </p:spPr>
      </p:pic>
      <p:pic>
        <p:nvPicPr>
          <p:cNvPr id="22534" name="Picture 6" descr="Soubor:France Massif centra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7400" y="914400"/>
            <a:ext cx="5772150" cy="57150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276600" y="152400"/>
            <a:ext cx="325602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i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Massif</a:t>
            </a:r>
            <a:r>
              <a:rPr lang="cs-CZ" sz="32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central</a:t>
            </a:r>
            <a:endParaRPr lang="cs-CZ" sz="3200" b="1" i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37465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2" descr="Soubor:MountBlanc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" y="-2"/>
            <a:ext cx="9143822" cy="6858002"/>
          </a:xfrm>
          <a:prstGeom prst="rect">
            <a:avLst/>
          </a:prstGeom>
          <a:noFill/>
        </p:spPr>
      </p:pic>
      <p:pic>
        <p:nvPicPr>
          <p:cNvPr id="45062" name="Picture 6" descr="Soubor:Mont Blanc 3D small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1200" y="-1"/>
            <a:ext cx="3352800" cy="238887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0" y="116632"/>
            <a:ext cx="57912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i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Mont</a:t>
            </a:r>
            <a:r>
              <a:rPr lang="cs-CZ" sz="28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Blanc</a:t>
            </a:r>
            <a:r>
              <a:rPr lang="cs-CZ" sz="28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(4 810 m n.m.)</a:t>
            </a:r>
            <a:endParaRPr lang="cs-CZ" sz="2800" b="1" i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45500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71600"/>
            <a:ext cx="8686800" cy="5486400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65 436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552 obyvatel</a:t>
            </a:r>
            <a:endParaRPr lang="cs-CZ" b="1" i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 od pravěku byla Francie křižovatkou obchodu, migrace obyvatelstva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Převážně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Francouzi (89%)  </a:t>
            </a:r>
          </a:p>
          <a:p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enšiny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(5%) – Bretonci, Katalánci, Korsičané, Baskové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Nesourodá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skupina imigrantů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(6%) – přicházejí zejm. za prací (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Afrika, Afrika, Balkán…)</a:t>
            </a:r>
          </a:p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Přirozený přírůstek je jeden z nejvyšších v západní Evropě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(4 ‰/rok),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vysoká střední délka života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(M – 73, Ž – 81)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městech žije 75% obyvatel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066800"/>
          </a:xfrm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 - demografie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4" descr="Vlajka Franc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2800" y="0"/>
            <a:ext cx="1981200" cy="13147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33664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2400" y="1447800"/>
            <a:ext cx="8839200" cy="5257800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odhadováno, že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40% francouzské populace má předka, který pochází z nějaké migrační vlny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což dělá z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 etnicky nejrůznorodější zemi v Evropě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Oficiálním jazykem Francie je 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francouzština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ní následují 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němčina a arabština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pařížské aglomeraci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soustředěno 9,1 mil.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byv.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Jinak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velice málo měst nad 1 milion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obyv. – pouze Paříž, Marseille a Lyon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457200"/>
            <a:ext cx="8229600" cy="1066800"/>
          </a:xfrm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 - demografie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4" descr="Vlajka Franc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2800" y="0"/>
            <a:ext cx="1981200" cy="1314796"/>
          </a:xfrm>
          <a:prstGeom prst="rect">
            <a:avLst/>
          </a:prstGeom>
          <a:noFill/>
        </p:spPr>
      </p:pic>
      <p:pic>
        <p:nvPicPr>
          <p:cNvPr id="1026" name="Picture 2" descr="Soubor:Mapa Franci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314796"/>
            <a:ext cx="6858000" cy="541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9452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Paris - Eiffelturm und Marsfeld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6" y="14784"/>
            <a:ext cx="9133764" cy="6843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28600" y="228600"/>
            <a:ext cx="170591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Paříž</a:t>
            </a:r>
            <a:endParaRPr lang="cs-CZ" sz="44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16494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1295400"/>
            <a:ext cx="8686800" cy="5279136"/>
          </a:xfrm>
        </p:spPr>
        <p:txBody>
          <a:bodyPr>
            <a:normAutofit lnSpcReduction="10000"/>
          </a:bodyPr>
          <a:lstStyle/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 je členem skupiny G8</a:t>
            </a:r>
          </a:p>
          <a:p>
            <a:r>
              <a:rPr lang="cs-CZ" dirty="0" smtClean="0"/>
              <a:t>Francouzská ekonomika je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největší ekonomikou na světě</a:t>
            </a:r>
          </a:p>
          <a:p>
            <a:r>
              <a:rPr lang="cs-CZ" dirty="0" smtClean="0"/>
              <a:t>1. ledna 1999 se Francie spojila s dalšími deseti členy EU a vytvořila 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měnovou unii</a:t>
            </a:r>
            <a:r>
              <a:rPr lang="cs-CZ" dirty="0" smtClean="0"/>
              <a:t>, která užívá společnou měnu 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euro</a:t>
            </a:r>
            <a:r>
              <a:rPr lang="cs-CZ" dirty="0" smtClean="0"/>
              <a:t>, a přestala používat svou historickou měnu francouzský frank</a:t>
            </a:r>
          </a:p>
          <a:p>
            <a:r>
              <a:rPr lang="cs-CZ" dirty="0" smtClean="0"/>
              <a:t>Podle údajů OECD za rok 2007 je Francie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největší exportér</a:t>
            </a:r>
            <a:r>
              <a:rPr lang="cs-CZ" dirty="0" smtClean="0"/>
              <a:t> výrobků na světě po Německu, Číně, USA a Japonsku</a:t>
            </a:r>
          </a:p>
          <a:p>
            <a:r>
              <a:rPr lang="cs-CZ" dirty="0" smtClean="0"/>
              <a:t> Je také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šestý největší dovozce </a:t>
            </a:r>
            <a:r>
              <a:rPr lang="cs-CZ" dirty="0" smtClean="0"/>
              <a:t>výrobků za USA, Německem, Čínou, Spojeným královstvím a Japonskem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838200"/>
          </a:xfrm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 - hospodářství</a:t>
            </a:r>
            <a:endParaRPr lang="cs-CZ" dirty="0"/>
          </a:p>
        </p:txBody>
      </p:sp>
      <p:pic>
        <p:nvPicPr>
          <p:cNvPr id="4" name="Picture 4" descr="Vlajka Franc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2800" y="0"/>
            <a:ext cx="1981200" cy="13147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5746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5126736"/>
          </a:xfrm>
        </p:spPr>
        <p:txBody>
          <a:bodyPr>
            <a:normAutofit fontScale="92500"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 hlavně na severu a východě státu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Nejvýznamnější je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strojírenství – výroba dopravních prostředků (Renault, Peugeot, Citroen), zbrojařské závody, elektrotechnika</a:t>
            </a:r>
          </a:p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Elektrárenství</a:t>
            </a:r>
            <a:r>
              <a:rPr lang="cs-CZ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nejvyšší podíl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jaderných elektráren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výrobě elektřiny na světě (74,2 %)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Chemický, petrochemický, hutnický průmysl a potravinářský</a:t>
            </a:r>
          </a:p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Nerostné zdroje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draselné soli, železná ruda, bauxit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 má </a:t>
            </a:r>
            <a:r>
              <a:rPr lang="cs-CZ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velmi malé zdroje paliv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(uhlí, ropy 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.) 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066800"/>
          </a:xfrm>
        </p:spPr>
        <p:txBody>
          <a:bodyPr/>
          <a:lstStyle/>
          <a:p>
            <a:r>
              <a:rPr lang="cs-CZ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 - 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</a:t>
            </a:r>
            <a:endParaRPr lang="cs-CZ" dirty="0"/>
          </a:p>
        </p:txBody>
      </p:sp>
      <p:pic>
        <p:nvPicPr>
          <p:cNvPr id="4" name="Picture 4" descr="Vlajka Franc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2800" y="0"/>
            <a:ext cx="1981200" cy="13147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32686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Soubor:A380 Reveal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856" y="0"/>
            <a:ext cx="9155165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51520" y="5949280"/>
            <a:ext cx="180209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Airbus</a:t>
            </a:r>
          </a:p>
        </p:txBody>
      </p:sp>
    </p:spTree>
    <p:extLst>
      <p:ext uri="{BB962C8B-B14F-4D97-AF65-F5344CB8AC3E}">
        <p14:creationId xmlns:p14="http://schemas.microsoft.com/office/powerpoint/2010/main" val="1126667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95400"/>
            <a:ext cx="8229600" cy="527913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Hustá a kvalitní dopravní síť</a:t>
            </a:r>
          </a:p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Nejdelší síť železnic v Evropě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disponuje tratěmi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rychlovlaků TGV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(cestovní rychlost kolem 300 km/h)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Velké obchodní loďstvo</a:t>
            </a:r>
          </a:p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Přístavy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Marseille,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Havre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Dunkerque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roku 1994 spojení s Anglií pomocí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Eurotunelu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Pařížská letiště Orly a Charles de </a:t>
            </a:r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Gaulle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patří k největším na světě</a:t>
            </a: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Cestovní ruch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 patří k nejnavštěvovanějším státům světa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(r. 2001 – 76,5 mil.)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066800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 - doprava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4" descr="Vlajka Franc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67600" y="0"/>
            <a:ext cx="1676400" cy="11125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91635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Thalys 4537 à BS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28600" y="152400"/>
            <a:ext cx="1917513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TGV</a:t>
            </a:r>
          </a:p>
        </p:txBody>
      </p:sp>
    </p:spTree>
    <p:extLst>
      <p:ext uri="{BB962C8B-B14F-4D97-AF65-F5344CB8AC3E}">
        <p14:creationId xmlns:p14="http://schemas.microsoft.com/office/powerpoint/2010/main" val="3136987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1219200"/>
            <a:ext cx="8763000" cy="5486400"/>
          </a:xfrm>
        </p:spPr>
        <p:txBody>
          <a:bodyPr>
            <a:normAutofit fontScale="92500"/>
          </a:bodyPr>
          <a:lstStyle/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Ekonomika Francie kombinuje rozsáhlé soukromé společnosti se společnostmi se značnou měrou intervence vlády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Vláda si ponechala velký vliv na klíčové segmenty sektorů infrastruktury, což znamená, že rozhoduje v otázkách železnice, energetiky, letectví a telekomunikace</a:t>
            </a:r>
          </a:p>
          <a:p>
            <a:endParaRPr lang="cs-CZ" dirty="0" smtClean="0"/>
          </a:p>
          <a:p>
            <a:r>
              <a:rPr lang="cs-CZ" dirty="0" smtClean="0"/>
              <a:t>Tento stav byl výhodný asi do 90. let, v posledních letech vláda pomalu odprodává své podíly ve společnostech 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France </a:t>
            </a:r>
            <a:r>
              <a:rPr lang="cs-CZ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Télécom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 </a:t>
            </a:r>
            <a:r>
              <a:rPr lang="cs-CZ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Air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France, stejně tak jako pojišťovny, banky a zbrojní průmysl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838200"/>
          </a:xfrm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 - hospodářství</a:t>
            </a:r>
            <a:endParaRPr lang="cs-CZ" dirty="0"/>
          </a:p>
        </p:txBody>
      </p:sp>
      <p:pic>
        <p:nvPicPr>
          <p:cNvPr id="4" name="Picture 4" descr="Vlajka Franc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15200" y="0"/>
            <a:ext cx="1828800" cy="121365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07444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14796"/>
            <a:ext cx="8229600" cy="5259740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Rozsáhlé, rozvinuté a velmi výkonné</a:t>
            </a:r>
          </a:p>
          <a:p>
            <a:r>
              <a:rPr lang="cs-CZ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producent zemědělských výrobků v Evropě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odvětví je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živočišná výroba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chov skutu, prasat, ovcí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Významný producent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mléka, sýrů a masa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Pěstování obilnin (4. místo na světě), cukrová řepa (1. místo na světě)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Významné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sadařství a vinohradnictví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(60 mil.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 vína/rok – 1. místo na světě)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Spotřeba vína 66 l/obyvatele – 1. místo na světě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Významný rybolov, chov ústřic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066800"/>
          </a:xfrm>
        </p:spPr>
        <p:txBody>
          <a:bodyPr/>
          <a:lstStyle/>
          <a:p>
            <a:r>
              <a:rPr lang="cs-CZ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 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-zemědělství</a:t>
            </a:r>
            <a:endParaRPr lang="cs-CZ" dirty="0"/>
          </a:p>
        </p:txBody>
      </p:sp>
      <p:pic>
        <p:nvPicPr>
          <p:cNvPr id="4" name="Picture 4" descr="Vlajka Franc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2800" y="0"/>
            <a:ext cx="1981200" cy="13147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11911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24000"/>
            <a:ext cx="4953000" cy="505053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je stát ležící na středomořském pobřeží francouzské riviery –</a:t>
            </a:r>
            <a:r>
              <a:rPr lang="cs-CZ" b="1" dirty="0" smtClean="0">
                <a:solidFill>
                  <a:srgbClr val="7030A0"/>
                </a:solidFill>
              </a:rPr>
              <a:t>Azurového pobřeží</a:t>
            </a:r>
          </a:p>
          <a:p>
            <a:endParaRPr lang="cs-CZ" dirty="0" smtClean="0"/>
          </a:p>
          <a:p>
            <a:r>
              <a:rPr lang="cs-CZ" dirty="0" smtClean="0"/>
              <a:t>Je to 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druhý nejmenší stát na světě a současně země s druhou největší hustotou osídlení</a:t>
            </a:r>
          </a:p>
          <a:p>
            <a:endParaRPr lang="cs-CZ" dirty="0" smtClean="0"/>
          </a:p>
          <a:p>
            <a:r>
              <a:rPr lang="cs-CZ" dirty="0" smtClean="0"/>
              <a:t>Jeho jediným sousedem je Francie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066800"/>
          </a:xfrm>
        </p:spPr>
        <p:txBody>
          <a:bodyPr/>
          <a:lstStyle/>
          <a:p>
            <a:r>
              <a:rPr lang="cs-CZ" b="1" dirty="0" smtClean="0"/>
              <a:t>Monako</a:t>
            </a:r>
            <a:r>
              <a:rPr lang="cs-CZ" dirty="0" smtClean="0"/>
              <a:t> – </a:t>
            </a:r>
            <a:r>
              <a:rPr lang="cs-CZ" b="1" dirty="0" smtClean="0"/>
              <a:t>Monacké knížectví</a:t>
            </a:r>
            <a:endParaRPr lang="cs-CZ" dirty="0"/>
          </a:p>
        </p:txBody>
      </p:sp>
      <p:pic>
        <p:nvPicPr>
          <p:cNvPr id="29698" name="Picture 2" descr="Soubor:Flag of Monaco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00" y="1371600"/>
            <a:ext cx="2895600" cy="1676400"/>
          </a:xfrm>
          <a:prstGeom prst="rect">
            <a:avLst/>
          </a:prstGeom>
          <a:noFill/>
        </p:spPr>
      </p:pic>
      <p:pic>
        <p:nvPicPr>
          <p:cNvPr id="29700" name="Picture 4" descr="Soubor:Coat of Arms of Monaco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10200" y="3200400"/>
            <a:ext cx="3505200" cy="329418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31418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1447800"/>
            <a:ext cx="8458200" cy="512673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Monako je 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městský stát</a:t>
            </a:r>
          </a:p>
          <a:p>
            <a:r>
              <a:rPr lang="cs-CZ" dirty="0" smtClean="0"/>
              <a:t>Podle ústavy  je Monako dědičnou 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konstituční monarchií</a:t>
            </a:r>
          </a:p>
          <a:p>
            <a:endParaRPr lang="cs-CZ" b="1" i="1" dirty="0" smtClean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počet obyvatel – 32 409 (2005)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hustota zalidnění – 16 620 </a:t>
            </a:r>
            <a:r>
              <a:rPr lang="cs-CZ" b="1" i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obyv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./km²</a:t>
            </a:r>
          </a:p>
          <a:p>
            <a:endParaRPr lang="cs-CZ" dirty="0" smtClean="0"/>
          </a:p>
          <a:p>
            <a:r>
              <a:rPr lang="cs-CZ" dirty="0" smtClean="0"/>
              <a:t>Největší část tvoří cizinci, především Francouzi (téměř 50 %) a Italové (17 %)</a:t>
            </a:r>
          </a:p>
          <a:p>
            <a:endParaRPr lang="cs-CZ" dirty="0" smtClean="0"/>
          </a:p>
          <a:p>
            <a:r>
              <a:rPr lang="cs-CZ" dirty="0" smtClean="0"/>
              <a:t>Monackých občanů je necelá pětina celkového počtu obyvatel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066800"/>
          </a:xfrm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Monako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Soubor:Flag of Monaco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48400" y="0"/>
            <a:ext cx="2895600" cy="1676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16439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1371600"/>
            <a:ext cx="8686800" cy="53340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Nejdůležitějším hospodářským odvětvím knížectví je celoroční 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turistický ruch</a:t>
            </a:r>
          </a:p>
          <a:p>
            <a:r>
              <a:rPr lang="cs-CZ" dirty="0" smtClean="0"/>
              <a:t>Velký význam mají 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služby, bankovnictví a pojišťovnictví</a:t>
            </a:r>
          </a:p>
          <a:p>
            <a:r>
              <a:rPr lang="cs-CZ" dirty="0" smtClean="0"/>
              <a:t>Státní příjmy vytváří převážně daň z přidané hodnoty a daň z obratu, dále státní monopoly jako daň z tabákových výrobků, vydávání známek aj.</a:t>
            </a:r>
          </a:p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Přímé daně se pro občany Monaka nevybírají</a:t>
            </a:r>
          </a:p>
          <a:p>
            <a:r>
              <a:rPr lang="cs-CZ" dirty="0" smtClean="0"/>
              <a:t>V průmyslovém sektoru převládají malé a střední podniky v oboru chemie (hlavně farmacie a kosmetika), dále v produkci plastických hmot a elektroniky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14400"/>
          </a:xfrm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Monako - hospodářství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Soubor:Flag of Monaco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34200" y="0"/>
            <a:ext cx="2209800" cy="127935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2425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Soubor:Monaco mrak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"/>
            <a:ext cx="9144000" cy="6858001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6324600" y="152400"/>
            <a:ext cx="28194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i="1" dirty="0" smtClean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Monako </a:t>
            </a:r>
            <a:endParaRPr lang="cs-CZ" sz="3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2037327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txBody>
          <a:bodyPr>
            <a:normAutofit/>
          </a:bodyPr>
          <a:lstStyle/>
          <a:p>
            <a:pPr marL="36576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Literatura:</a:t>
            </a:r>
          </a:p>
          <a:p>
            <a:pPr marL="36576" indent="0">
              <a:buNone/>
            </a:pP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Kašparovský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(2008): Zeměpis II. v kostce. Praha: Fragment.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Tomeš, K. (2000): Zeměpis světa. Praha: </a:t>
            </a: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Columbus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Toušek, V. et al. (2008): Ekonomická a sociální geografie. Plzeň: Vydavatelství a nakladatelství Aleš Čeněk, s.r.o.</a:t>
            </a:r>
          </a:p>
          <a:p>
            <a:pPr marL="36576" indent="0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</a:t>
            </a:r>
            <a:r>
              <a:rPr lang="cs-CZ" sz="1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1800" dirty="0" smtClean="0"/>
          </a:p>
          <a:p>
            <a:pPr marL="36576" indent="0">
              <a:buNone/>
            </a:pP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cs.wikipedia.org/wiki/Monako</a:t>
            </a:r>
            <a:endParaRPr lang="cs-CZ" sz="1800" dirty="0" smtClean="0"/>
          </a:p>
          <a:p>
            <a:pPr marL="36576" indent="0">
              <a:buNone/>
            </a:pPr>
            <a:r>
              <a:rPr lang="cs-CZ" sz="1800" dirty="0">
                <a:hlinkClick r:id="rId3"/>
              </a:rPr>
              <a:t>http://cs.wikipedia.org/wiki/Francie</a:t>
            </a:r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pPr algn="ctr"/>
            <a:r>
              <a:rPr lang="cs-CZ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555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904656"/>
          </a:xfrm>
        </p:spPr>
        <p:txBody>
          <a:bodyPr>
            <a:normAutofit fontScale="92500" lnSpcReduction="10000"/>
          </a:bodyPr>
          <a:lstStyle/>
          <a:p>
            <a:pPr marL="109728" indent="0">
              <a:buNone/>
            </a:pPr>
            <a:r>
              <a:rPr lang="cs-CZ" sz="1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Obrazové materiály:</a:t>
            </a:r>
          </a:p>
          <a:p>
            <a:pPr marL="109728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BLUM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Jérôme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19.10.2012].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cs.wikipedia.org/wiki/Soubor:Armoiries_r%C3%A9publique_fran%C3%A7aise.svg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STS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CHVOJKOVICE-BROD.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19.10.2012].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cs.wikipedia.org/wiki/Soubor:Mapa_Francie.PNG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109728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GODEFROY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19.10.2012].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cs.wikipedia.org/wiki/Soubor:France-Constituent-Lands.png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109728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AAKER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19.10.2012].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cs.wikipedia.org/wiki/Soubor:New-Map-Francophone_World.PNG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BECKERT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Clément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19.10.2012].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cs.wikipedia.org/wiki/Soubor:Vue_du_puy_de_Sancy.JPG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109728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TECHNOB105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19.10.2012].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7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7"/>
              </a:rPr>
              <a:t>cs.wikipedia.org/wiki/Soubor:France_Massif_central.jpg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109728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ASYBARIS01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19.10.2012].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8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8"/>
              </a:rPr>
              <a:t>cs.wikipedia.org/wiki/Soubor:Mont_Blanc_3D_small.gif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109728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SILVER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Julius.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19.10.2012].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9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9"/>
              </a:rPr>
              <a:t>cs.wikipedia.org/wiki/Soubor:MountBlanc04.jpg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109728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TAXIARCHOS228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19.10.2012].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0"/>
              </a:rPr>
              <a:t>http://cs.wikipedia.org/wiki/Soubor:Paris_-_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0"/>
              </a:rPr>
              <a:t>Eiffelturm_und_Marsfeld2.jpg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</a:p>
          <a:p>
            <a:pPr marL="109728" indent="0">
              <a:buNone/>
            </a:pPr>
            <a:r>
              <a:rPr lang="cs-CZ" sz="1800" dirty="0" smtClean="0"/>
              <a:t> </a:t>
            </a:r>
          </a:p>
          <a:p>
            <a:pPr marL="109728" indent="0">
              <a:buNone/>
            </a:pPr>
            <a:r>
              <a:rPr lang="cs-CZ" sz="1800" dirty="0" smtClean="0"/>
              <a:t> </a:t>
            </a:r>
            <a:endParaRPr lang="cs-CZ" sz="18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08720"/>
          </a:xfrm>
        </p:spPr>
        <p:txBody>
          <a:bodyPr/>
          <a:lstStyle/>
          <a:p>
            <a:pPr algn="ctr"/>
            <a:r>
              <a:rPr lang="cs-CZ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5159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44616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endParaRPr lang="nl-NL" sz="2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r>
              <a:rPr lang="nl-NL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XEPER. </a:t>
            </a:r>
            <a:r>
              <a:rPr lang="nl-NL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nl-NL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19.10.2012</a:t>
            </a:r>
            <a:r>
              <a:rPr lang="nl-NL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</a:t>
            </a:r>
            <a:r>
              <a:rPr lang="nl-NL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nl-NL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http://</a:t>
            </a:r>
            <a:r>
              <a:rPr lang="nl-NL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cs.wikipedia.org/wiki/Soubor:A380_Reveal_2.jpg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DENELSON83.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19.10.2012].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cs.wikipedia.org/wiki/Soubor:Coat_of_Arms_of_Monaco.svg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BOREK, Jan.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19.10.2012].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cs.wikipedia.org/wiki/Soubor:Monaco_mraky.JPG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80728"/>
          </a:xfrm>
        </p:spPr>
        <p:txBody>
          <a:bodyPr/>
          <a:lstStyle/>
          <a:p>
            <a:pPr algn="ctr"/>
            <a:r>
              <a:rPr lang="cs-CZ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0753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50</TotalTime>
  <Words>731</Words>
  <Application>Microsoft Office PowerPoint</Application>
  <PresentationFormat>Předvádění na obrazovce (4:3)</PresentationFormat>
  <Paragraphs>154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Shluk</vt:lpstr>
      <vt:lpstr>Prezentace aplikace PowerPoint</vt:lpstr>
      <vt:lpstr>Francie</vt:lpstr>
      <vt:lpstr>Francie</vt:lpstr>
      <vt:lpstr>Prezentace aplikace PowerPoint</vt:lpstr>
      <vt:lpstr>Prezentace aplikace PowerPoint</vt:lpstr>
      <vt:lpstr>Francie</vt:lpstr>
      <vt:lpstr>Francie - geografie</vt:lpstr>
      <vt:lpstr>Prezentace aplikace PowerPoint</vt:lpstr>
      <vt:lpstr>Prezentace aplikace PowerPoint</vt:lpstr>
      <vt:lpstr>Francie - demografie</vt:lpstr>
      <vt:lpstr>Francie - demografie</vt:lpstr>
      <vt:lpstr>Prezentace aplikace PowerPoint</vt:lpstr>
      <vt:lpstr>Francie - hospodářství</vt:lpstr>
      <vt:lpstr>Francie - průmysl</vt:lpstr>
      <vt:lpstr>Prezentace aplikace PowerPoint</vt:lpstr>
      <vt:lpstr>Francie - doprava</vt:lpstr>
      <vt:lpstr>Prezentace aplikace PowerPoint</vt:lpstr>
      <vt:lpstr>Francie - hospodářství</vt:lpstr>
      <vt:lpstr>Francie -zemědělství</vt:lpstr>
      <vt:lpstr>Monako – Monacké knížectví</vt:lpstr>
      <vt:lpstr>Monako</vt:lpstr>
      <vt:lpstr>Monako - hospodářství</vt:lpstr>
      <vt:lpstr>Prezentace aplikace PowerPoint</vt:lpstr>
      <vt:lpstr>Použité zdroje a literatura</vt:lpstr>
      <vt:lpstr>Použité zdroje a literatura</vt:lpstr>
      <vt:lpstr>Použité zdroje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Kohoutek Jan</cp:lastModifiedBy>
  <cp:revision>18</cp:revision>
  <dcterms:created xsi:type="dcterms:W3CDTF">2013-05-17T18:13:59Z</dcterms:created>
  <dcterms:modified xsi:type="dcterms:W3CDTF">2013-05-18T14:46:41Z</dcterms:modified>
</cp:coreProperties>
</file>