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2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85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8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3" r:id="rId29"/>
    <p:sldId id="284" r:id="rId30"/>
    <p:sldId id="286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Nizozemsko" TargetMode="External"/><Relationship Id="rId2" Type="http://schemas.openxmlformats.org/officeDocument/2006/relationships/hyperlink" Target="http://cs.wikipedia.org/wiki/Keukenho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D%C4%9Bjiny_Nizozemska" TargetMode="Externa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fsluitdijk_met_standbeeld_Lely.jpg" TargetMode="External"/><Relationship Id="rId3" Type="http://schemas.openxmlformats.org/officeDocument/2006/relationships/hyperlink" Target="http://cs.wikipedia.org/wiki/Soubor:Dutch_Empire35.PNG" TargetMode="External"/><Relationship Id="rId7" Type="http://schemas.openxmlformats.org/officeDocument/2006/relationships/hyperlink" Target="http://cs.wikipedia.org/wiki/Soubor:Satellite_image_of_Noordoostpolder,_Netherlands_(5.78E_52.71N).png" TargetMode="External"/><Relationship Id="rId2" Type="http://schemas.openxmlformats.org/officeDocument/2006/relationships/hyperlink" Target="http://cs.wikipedia.org/wiki/Soubor:Coat_of_arms_of_the_Netherlands_(1815-1907)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Netherlands,_Zoetermeer,_Zoetermeerse_Meerpolder_(1).JPG" TargetMode="External"/><Relationship Id="rId5" Type="http://schemas.openxmlformats.org/officeDocument/2006/relationships/hyperlink" Target="http://cs.wikipedia.org/wiki/Soubor:Handelskade_Willemstad.jpg" TargetMode="External"/><Relationship Id="rId4" Type="http://schemas.openxmlformats.org/officeDocument/2006/relationships/hyperlink" Target="http://cs.wikipedia.org/wiki/Soubor:View_from_Mt_Scenery,_Saba.jp" TargetMode="External"/><Relationship Id="rId9" Type="http://schemas.openxmlformats.org/officeDocument/2006/relationships/hyperlink" Target="http://cs.wikipedia.org/wiki/Soubor:Satellite_image_of_the_Netherlands_in_May_2000.jpg" TargetMode="Externa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Kuekenhoff_006.jpg" TargetMode="External"/><Relationship Id="rId3" Type="http://schemas.openxmlformats.org/officeDocument/2006/relationships/hyperlink" Target="http://cs.wikipedia.org/wiki/Soubor:Frisians.png" TargetMode="External"/><Relationship Id="rId7" Type="http://schemas.openxmlformats.org/officeDocument/2006/relationships/hyperlink" Target="http://cs.wikipedia.org/wiki/Soubor:Kaasmarkt2_close.jpg" TargetMode="External"/><Relationship Id="rId2" Type="http://schemas.openxmlformats.org/officeDocument/2006/relationships/hyperlink" Target="http://cs.wikipedia.org/wiki/Soubor:BevolkinsdichtheidNederland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Kinderdijk11.JPG" TargetMode="External"/><Relationship Id="rId5" Type="http://schemas.openxmlformats.org/officeDocument/2006/relationships/hyperlink" Target="http://cs.wikipedia.org/wiki/Soubor:The_hague_hofvijver.jpg" TargetMode="External"/><Relationship Id="rId10" Type="http://schemas.openxmlformats.org/officeDocument/2006/relationships/hyperlink" Target="http://cs.wikipedia.org/wiki/Soubor:Nordholland_Alkmaar_2004_055.jpg" TargetMode="External"/><Relationship Id="rId4" Type="http://schemas.openxmlformats.org/officeDocument/2006/relationships/hyperlink" Target="http://cs.wikipedia.org/wiki/Soubor:Koningin_Beatrix_in_Vries.jpg" TargetMode="External"/><Relationship Id="rId9" Type="http://schemas.openxmlformats.org/officeDocument/2006/relationships/hyperlink" Target="http://cs.wikipedia.org/wiki/Soubor:Keukenhof_Tulip_Gardens_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894" y="50727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Rectangle 3"/>
          <p:cNvSpPr>
            <a:spLocks noGrp="1" noChangeArrowheads="1"/>
          </p:cNvSpPr>
          <p:nvPr/>
        </p:nvSpPr>
        <p:spPr bwMode="auto">
          <a:xfrm>
            <a:off x="107504" y="1628800"/>
            <a:ext cx="9036496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ŠKOLA:		Gymnázium, Tanvald, Školní 305,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příspěvková organizace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ŠABLONY:	III/2 Inovace a zkvalitnění výuky prostřednictvím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           Jan KOHOUTEK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TEMATICKÁ OBLAST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Socioekonomická a regionální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geografie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Nizozemsko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POŘADOVÉ ČÍSLO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KÓD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   </a:t>
            </a:r>
            <a:r>
              <a:rPr lang="cs-CZ" sz="16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JK_REG_GEO_19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TVORBY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15.10.2012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(ROČNÍK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                 3. ročník – DUM – 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obsahuje základní informace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Nizozemském království</a:t>
            </a: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METODICKÝ POKYN</a:t>
            </a:r>
            <a:r>
              <a:rPr lang="cs-CZ" sz="1600" dirty="0" smtClean="0">
                <a:effectLst/>
              </a:rPr>
              <a:t>:             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Tematický školní atlas Dnešní svět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atlas světa</a:t>
            </a: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1636629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7772400" cy="914400"/>
          </a:xfrm>
        </p:spPr>
        <p:txBody>
          <a:bodyPr/>
          <a:lstStyle/>
          <a:p>
            <a:r>
              <a:rPr lang="cs-CZ" dirty="0" smtClean="0"/>
              <a:t>Nizozemsko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85800"/>
            <a:ext cx="5562600" cy="601980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nepřesně také </a:t>
            </a:r>
            <a:r>
              <a:rPr lang="cs-CZ" b="1" dirty="0" smtClean="0">
                <a:solidFill>
                  <a:srgbClr val="FF0000"/>
                </a:solidFill>
              </a:rPr>
              <a:t>Nizozemí nebo Holandsko</a:t>
            </a:r>
          </a:p>
          <a:p>
            <a:r>
              <a:rPr lang="cs-CZ" b="1" i="1" dirty="0" smtClean="0">
                <a:solidFill>
                  <a:srgbClr val="FFC000"/>
                </a:solidFill>
              </a:rPr>
              <a:t>Nizozemí je označení historického nízko položeného území v okolí ústí řek Rýn, Šelda a </a:t>
            </a:r>
            <a:r>
              <a:rPr lang="cs-CZ" b="1" i="1" dirty="0" err="1" smtClean="0">
                <a:solidFill>
                  <a:srgbClr val="FFC000"/>
                </a:solidFill>
              </a:rPr>
              <a:t>Máza</a:t>
            </a:r>
            <a:r>
              <a:rPr lang="cs-CZ" dirty="0" smtClean="0"/>
              <a:t>, zhruba odpovídající území dnešních států Nizozemsko, Belgie, Lucembursko, pro které se vžil nový název </a:t>
            </a:r>
            <a:r>
              <a:rPr lang="cs-CZ" b="1" i="1" dirty="0" smtClean="0">
                <a:solidFill>
                  <a:srgbClr val="FFC000"/>
                </a:solidFill>
              </a:rPr>
              <a:t>Benelux</a:t>
            </a:r>
          </a:p>
          <a:p>
            <a:r>
              <a:rPr lang="cs-CZ" dirty="0" smtClean="0"/>
              <a:t>Holandsko je sice běžné označení pro celé Nizozemsko, </a:t>
            </a:r>
            <a:r>
              <a:rPr lang="cs-CZ" b="1" i="1" dirty="0" smtClean="0">
                <a:solidFill>
                  <a:srgbClr val="00B050"/>
                </a:solidFill>
              </a:rPr>
              <a:t>pochází ale od názvu bývalého hrabství Holandsko, které zahrnuje dnešní provincie Severní a Jižní Holandsko</a:t>
            </a:r>
            <a:endParaRPr lang="cs-CZ" b="1" i="1" dirty="0">
              <a:solidFill>
                <a:srgbClr val="00B050"/>
              </a:solidFill>
            </a:endParaRPr>
          </a:p>
        </p:txBody>
      </p:sp>
      <p:pic>
        <p:nvPicPr>
          <p:cNvPr id="1026" name="Picture 2" descr="Soubor:Flag of the Netherlands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96000" y="685800"/>
            <a:ext cx="2819400" cy="1878426"/>
          </a:xfrm>
          <a:prstGeom prst="rect">
            <a:avLst/>
          </a:prstGeom>
          <a:noFill/>
        </p:spPr>
      </p:pic>
      <p:pic>
        <p:nvPicPr>
          <p:cNvPr id="1028" name="Picture 4" descr="Soubor:Coat of arms of the Netherlands (1815-1907)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96000" y="3124200"/>
            <a:ext cx="2771775" cy="317985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19709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52400"/>
            <a:ext cx="7772400" cy="914400"/>
          </a:xfrm>
        </p:spPr>
        <p:txBody>
          <a:bodyPr/>
          <a:lstStyle/>
          <a:p>
            <a:r>
              <a:rPr lang="cs-CZ" dirty="0" smtClean="0"/>
              <a:t>Nizozemsko - 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838200"/>
            <a:ext cx="8305800" cy="586740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Název Nizozemsko (</a:t>
            </a:r>
            <a:r>
              <a:rPr lang="cs-CZ" dirty="0" err="1" smtClean="0"/>
              <a:t>Nederland</a:t>
            </a:r>
            <a:r>
              <a:rPr lang="cs-CZ" dirty="0" smtClean="0"/>
              <a:t>) je odvozen od slov </a:t>
            </a:r>
            <a:r>
              <a:rPr lang="cs-CZ" b="1" i="1" dirty="0" smtClean="0">
                <a:solidFill>
                  <a:srgbClr val="FFC000"/>
                </a:solidFill>
              </a:rPr>
              <a:t>neder = nízká a </a:t>
            </a:r>
            <a:r>
              <a:rPr lang="cs-CZ" b="1" i="1" dirty="0" err="1" smtClean="0">
                <a:solidFill>
                  <a:srgbClr val="FFC000"/>
                </a:solidFill>
              </a:rPr>
              <a:t>land</a:t>
            </a:r>
            <a:r>
              <a:rPr lang="cs-CZ" b="1" i="1" dirty="0" smtClean="0">
                <a:solidFill>
                  <a:srgbClr val="FFC000"/>
                </a:solidFill>
              </a:rPr>
              <a:t> = země</a:t>
            </a:r>
          </a:p>
          <a:p>
            <a:r>
              <a:rPr lang="cs-CZ" dirty="0" smtClean="0"/>
              <a:t>Na Vídeňském kongresu v roce </a:t>
            </a:r>
            <a:r>
              <a:rPr lang="cs-CZ" b="1" i="1" dirty="0" smtClean="0">
                <a:solidFill>
                  <a:srgbClr val="C00000"/>
                </a:solidFill>
              </a:rPr>
              <a:t>1815</a:t>
            </a:r>
            <a:r>
              <a:rPr lang="cs-CZ" dirty="0" smtClean="0"/>
              <a:t> bylo vyhlášeno </a:t>
            </a:r>
            <a:r>
              <a:rPr lang="cs-CZ" b="1" i="1" dirty="0" smtClean="0">
                <a:solidFill>
                  <a:srgbClr val="C00000"/>
                </a:solidFill>
              </a:rPr>
              <a:t>Spojené království Nizozemské</a:t>
            </a:r>
            <a:r>
              <a:rPr lang="cs-CZ" dirty="0" smtClean="0"/>
              <a:t>, ke kterému patřila do roku 1830 také Belgie a Lucembursko</a:t>
            </a:r>
          </a:p>
          <a:p>
            <a:r>
              <a:rPr lang="cs-CZ" dirty="0" smtClean="0"/>
              <a:t>Po odtržení Belgie vzniklo Nizozemské království spojené až do roku 1890 personální unií s Lucemburskem</a:t>
            </a:r>
          </a:p>
          <a:p>
            <a:r>
              <a:rPr lang="cs-CZ" dirty="0" smtClean="0"/>
              <a:t>Během první světové války si Nizozemsko uchovalo nezávislost, ve druhé světové válce ho však obsadila německá armáda</a:t>
            </a:r>
          </a:p>
          <a:p>
            <a:r>
              <a:rPr lang="cs-CZ" b="1" i="1" dirty="0" smtClean="0">
                <a:solidFill>
                  <a:srgbClr val="00B050"/>
                </a:solidFill>
              </a:rPr>
              <a:t>Po jejím ukončení přišlo Nizozemsko o většinu kolonií (jediným pozůstatkem je 6 karibských ostrovů Nizozemských Antil)</a:t>
            </a:r>
          </a:p>
          <a:p>
            <a:endParaRPr lang="cs-CZ" dirty="0"/>
          </a:p>
        </p:txBody>
      </p:sp>
      <p:pic>
        <p:nvPicPr>
          <p:cNvPr id="48130" name="Picture 2" descr="Soubor:Dutch Empire35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9600" y="838200"/>
            <a:ext cx="8233934" cy="54864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762000" y="1066800"/>
            <a:ext cx="252665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i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Dutch</a:t>
            </a:r>
            <a:r>
              <a:rPr lang="cs-CZ" sz="32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Empire</a:t>
            </a:r>
            <a:endParaRPr lang="cs-CZ" sz="32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8132" name="Picture 4" descr="Soubor:Kingdom of the Netherlands in its region (Caribbean special) (special marker)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86400" y="838200"/>
            <a:ext cx="3343275" cy="18764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54052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8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8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8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8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Picture 2" descr="Soubor:View from Mt Scenery, Sab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52400" y="228600"/>
            <a:ext cx="338015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i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Nederlandse</a:t>
            </a:r>
            <a:r>
              <a:rPr lang="cs-CZ" sz="28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Antillen</a:t>
            </a:r>
            <a:endParaRPr lang="cs-CZ" sz="28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0647766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70" name="Picture 2" descr="Soubor:Handelskade Willemsta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304800" y="152400"/>
            <a:ext cx="392447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i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Willemstad</a:t>
            </a:r>
            <a:r>
              <a:rPr lang="cs-CZ" sz="32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</a:t>
            </a:r>
            <a:r>
              <a:rPr lang="cs-CZ" sz="3200" b="1" i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Curaçao</a:t>
            </a:r>
            <a:endParaRPr lang="cs-CZ" sz="32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7679792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772400" cy="838200"/>
          </a:xfrm>
        </p:spPr>
        <p:txBody>
          <a:bodyPr/>
          <a:lstStyle/>
          <a:p>
            <a:r>
              <a:rPr lang="cs-CZ" sz="3600" dirty="0" smtClean="0"/>
              <a:t>Nizozemsko – přírodní podmínky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762000"/>
            <a:ext cx="8153400" cy="60960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Nizozemsko je </a:t>
            </a:r>
            <a:r>
              <a:rPr lang="cs-CZ" b="1" i="1" dirty="0" smtClean="0">
                <a:solidFill>
                  <a:srgbClr val="FF0000"/>
                </a:solidFill>
              </a:rPr>
              <a:t>nížinatá země na pobřeží Severního moře</a:t>
            </a:r>
          </a:p>
          <a:p>
            <a:r>
              <a:rPr lang="cs-CZ" dirty="0" smtClean="0"/>
              <a:t>Pro pobřežní oblasti Nizozemska jsou typické prolákliny mělkých přílivových plošin</a:t>
            </a:r>
          </a:p>
          <a:p>
            <a:r>
              <a:rPr lang="cs-CZ" b="1" i="1" dirty="0" smtClean="0">
                <a:solidFill>
                  <a:srgbClr val="FFC000"/>
                </a:solidFill>
              </a:rPr>
              <a:t>Existují dva druhy těchto plošin – watty a </a:t>
            </a:r>
            <a:r>
              <a:rPr lang="cs-CZ" b="1" i="1" dirty="0" smtClean="0">
                <a:solidFill>
                  <a:srgbClr val="0070C0"/>
                </a:solidFill>
              </a:rPr>
              <a:t>marše </a:t>
            </a:r>
          </a:p>
          <a:p>
            <a:r>
              <a:rPr lang="cs-CZ" b="1" i="1" dirty="0" smtClean="0">
                <a:solidFill>
                  <a:srgbClr val="00B050"/>
                </a:solidFill>
              </a:rPr>
              <a:t>Watty jsou přílivem zaplavovány a odlivem obnažovány</a:t>
            </a:r>
          </a:p>
          <a:p>
            <a:r>
              <a:rPr lang="cs-CZ" dirty="0" smtClean="0"/>
              <a:t>Na mnoha místech obyvatelé země zpevnili písečné valy a přesypy, postavili hráze a odčerpáváním vody udržují watty vysušené - takto rozšiřují území státu, tyto plochy se nazývají </a:t>
            </a:r>
            <a:r>
              <a:rPr lang="cs-CZ" b="1" i="1" dirty="0" err="1" smtClean="0">
                <a:solidFill>
                  <a:srgbClr val="C00000"/>
                </a:solidFill>
              </a:rPr>
              <a:t>poldery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endParaRPr lang="cs-CZ" b="1" i="1" dirty="0">
              <a:solidFill>
                <a:srgbClr val="C00000"/>
              </a:solidFill>
            </a:endParaRPr>
          </a:p>
        </p:txBody>
      </p:sp>
      <p:pic>
        <p:nvPicPr>
          <p:cNvPr id="4" name="Picture 2" descr="Soubor:Flag of the Netherlands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00" y="609600"/>
            <a:ext cx="1524000" cy="101536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92113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0" name="Picture 2" descr="Soubor:Netherlands, Zoetermeer, Zoetermeerse Meerpolder (1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9184181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52400" y="6019800"/>
            <a:ext cx="611859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i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Polder</a:t>
            </a:r>
            <a:r>
              <a:rPr lang="cs-CZ" sz="32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5,53 metru pod úrovní moře</a:t>
            </a:r>
            <a:endParaRPr lang="cs-CZ" sz="3200" b="1" i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 descr="Soubor:Flag of the Netherlands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0" y="0"/>
            <a:ext cx="1524000" cy="101536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72370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4" name="Picture 2" descr="Soubor:Satellite image of Noordoostpolder, Netherlands (5.78E 52.71N)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52400" y="152400"/>
            <a:ext cx="670087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Satelitní snímek </a:t>
            </a:r>
            <a:r>
              <a:rPr lang="cs-CZ" sz="2800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polderu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sz="2800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Noordoostpolder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26509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52400"/>
            <a:ext cx="7772400" cy="914400"/>
          </a:xfrm>
        </p:spPr>
        <p:txBody>
          <a:bodyPr/>
          <a:lstStyle/>
          <a:p>
            <a:r>
              <a:rPr lang="cs-CZ" sz="3600" dirty="0" smtClean="0"/>
              <a:t>Nizozemsko – přírodní podmínky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838200"/>
            <a:ext cx="8229600" cy="5791200"/>
          </a:xfrm>
        </p:spPr>
        <p:txBody>
          <a:bodyPr>
            <a:normAutofit fontScale="92500" lnSpcReduction="10000"/>
          </a:bodyPr>
          <a:lstStyle/>
          <a:p>
            <a:r>
              <a:rPr lang="cs-CZ" b="1" i="1" dirty="0" smtClean="0">
                <a:solidFill>
                  <a:srgbClr val="0070C0"/>
                </a:solidFill>
              </a:rPr>
              <a:t>Marše jsou úrodné pobřežní nížiny na říčních nánosech</a:t>
            </a:r>
          </a:p>
          <a:p>
            <a:endParaRPr lang="cs-CZ" dirty="0" smtClean="0"/>
          </a:p>
          <a:p>
            <a:r>
              <a:rPr lang="cs-CZ" dirty="0" smtClean="0"/>
              <a:t>Při jejich dostatečném odvodnění se mění v úrodná pole</a:t>
            </a:r>
          </a:p>
          <a:p>
            <a:endParaRPr lang="cs-CZ" dirty="0" smtClean="0"/>
          </a:p>
          <a:p>
            <a:r>
              <a:rPr lang="cs-CZ" dirty="0" smtClean="0"/>
              <a:t>Na východě a jihu Nizozemska se nachází pahorkatina, jejichž údolími protékají velké evropské řeky </a:t>
            </a:r>
            <a:r>
              <a:rPr lang="cs-CZ" b="1" i="1" dirty="0" smtClean="0">
                <a:solidFill>
                  <a:srgbClr val="C00000"/>
                </a:solidFill>
              </a:rPr>
              <a:t>(Rýn)</a:t>
            </a:r>
          </a:p>
          <a:p>
            <a:endParaRPr lang="cs-CZ" dirty="0" smtClean="0"/>
          </a:p>
          <a:p>
            <a:r>
              <a:rPr lang="cs-CZ" dirty="0" smtClean="0"/>
              <a:t>Na jihozápadě se táhne lesnatá plošina, kde se nachází nejvyšší vrchol Nizozemska, </a:t>
            </a:r>
            <a:r>
              <a:rPr lang="cs-CZ" b="1" i="1" dirty="0" smtClean="0">
                <a:solidFill>
                  <a:srgbClr val="FFC000"/>
                </a:solidFill>
              </a:rPr>
              <a:t>321 metrů vysoký </a:t>
            </a:r>
            <a:r>
              <a:rPr lang="cs-CZ" b="1" i="1" dirty="0" err="1" smtClean="0">
                <a:solidFill>
                  <a:srgbClr val="FFC000"/>
                </a:solidFill>
              </a:rPr>
              <a:t>Vaalserberg</a:t>
            </a:r>
            <a:endParaRPr lang="cs-CZ" b="1" i="1" dirty="0" smtClean="0">
              <a:solidFill>
                <a:srgbClr val="FFC000"/>
              </a:solidFill>
            </a:endParaRPr>
          </a:p>
          <a:p>
            <a:endParaRPr lang="cs-CZ" dirty="0"/>
          </a:p>
        </p:txBody>
      </p:sp>
      <p:pic>
        <p:nvPicPr>
          <p:cNvPr id="4" name="Picture 2" descr="Soubor:Flag of the Netherlands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00" y="5842635"/>
            <a:ext cx="1524000" cy="101536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7706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Afsluitdijk met standbeeld Lel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5" y="-3123"/>
            <a:ext cx="9142575" cy="6854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7504" y="116632"/>
            <a:ext cx="4572000" cy="1138773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t"/>
            <a:r>
              <a: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ráz </a:t>
            </a:r>
            <a:r>
              <a:rPr lang="cs-CZ" sz="32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Afsluitdijk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16395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0"/>
            <a:ext cx="8305800" cy="914400"/>
          </a:xfrm>
        </p:spPr>
        <p:txBody>
          <a:bodyPr/>
          <a:lstStyle/>
          <a:p>
            <a:r>
              <a:rPr lang="cs-CZ" sz="3600" dirty="0" smtClean="0"/>
              <a:t>Nizozemsko – přírodní podmínky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838200"/>
            <a:ext cx="8305800" cy="58674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 Nizozemsku převládá </a:t>
            </a:r>
            <a:r>
              <a:rPr lang="cs-CZ" b="1" i="1" dirty="0" smtClean="0">
                <a:solidFill>
                  <a:srgbClr val="FFC000"/>
                </a:solidFill>
              </a:rPr>
              <a:t>oceánské podnebí</a:t>
            </a:r>
          </a:p>
          <a:p>
            <a:r>
              <a:rPr lang="cs-CZ" dirty="0" smtClean="0"/>
              <a:t>Roční úhrn srážek je poměrně vysoký, pohybuje se v rozmezí 750–850 mm</a:t>
            </a:r>
          </a:p>
          <a:p>
            <a:r>
              <a:rPr lang="cs-CZ" dirty="0" smtClean="0"/>
              <a:t>Velmi často se ve vnitrozemí objevují mlhy a často vane silný vítr</a:t>
            </a:r>
          </a:p>
          <a:p>
            <a:r>
              <a:rPr lang="cs-CZ" dirty="0" smtClean="0"/>
              <a:t>Na pobřeží často zuří </a:t>
            </a:r>
            <a:r>
              <a:rPr lang="cs-CZ" b="1" i="1" dirty="0" smtClean="0">
                <a:solidFill>
                  <a:srgbClr val="C00000"/>
                </a:solidFill>
              </a:rPr>
              <a:t>bouře</a:t>
            </a:r>
          </a:p>
          <a:p>
            <a:r>
              <a:rPr lang="cs-CZ" dirty="0" smtClean="0"/>
              <a:t>Tyto bouře mohou způsobovat </a:t>
            </a:r>
            <a:r>
              <a:rPr lang="cs-CZ" b="1" i="1" dirty="0" smtClean="0">
                <a:solidFill>
                  <a:srgbClr val="0070C0"/>
                </a:solidFill>
              </a:rPr>
              <a:t>záplavy</a:t>
            </a:r>
          </a:p>
          <a:p>
            <a:r>
              <a:rPr lang="cs-CZ" dirty="0" smtClean="0"/>
              <a:t>Jen šest dní v roce je v Nizozemsku </a:t>
            </a:r>
            <a:r>
              <a:rPr lang="cs-CZ" dirty="0" err="1" smtClean="0"/>
              <a:t>bezvětrno</a:t>
            </a:r>
            <a:endParaRPr lang="cs-CZ" dirty="0" smtClean="0"/>
          </a:p>
          <a:p>
            <a:r>
              <a:rPr lang="cs-CZ" dirty="0" smtClean="0"/>
              <a:t>Podnebí v Nizozemsku ovlivňuje také teplý </a:t>
            </a:r>
            <a:r>
              <a:rPr lang="cs-CZ" b="1" i="1" dirty="0" smtClean="0">
                <a:solidFill>
                  <a:srgbClr val="FFC000"/>
                </a:solidFill>
              </a:rPr>
              <a:t>Golfský proud </a:t>
            </a:r>
            <a:r>
              <a:rPr lang="cs-CZ" dirty="0" smtClean="0"/>
              <a:t>v Atlantském oceánu</a:t>
            </a:r>
          </a:p>
          <a:p>
            <a:r>
              <a:rPr lang="cs-CZ" dirty="0" smtClean="0"/>
              <a:t>Díky němu </a:t>
            </a:r>
            <a:r>
              <a:rPr lang="cs-CZ" b="1" i="1" dirty="0" smtClean="0">
                <a:solidFill>
                  <a:srgbClr val="00B050"/>
                </a:solidFill>
              </a:rPr>
              <a:t>jsou zimy relativně teplé, naopak léta příliš teplá nejsou</a:t>
            </a:r>
            <a:endParaRPr lang="cs-CZ" b="1" i="1" dirty="0">
              <a:solidFill>
                <a:srgbClr val="00B050"/>
              </a:solidFill>
            </a:endParaRPr>
          </a:p>
        </p:txBody>
      </p:sp>
      <p:pic>
        <p:nvPicPr>
          <p:cNvPr id="4" name="Picture 2" descr="Soubor:Flag of the Netherlands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00284" y="6096000"/>
            <a:ext cx="1143715" cy="762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40469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28600"/>
            <a:ext cx="7772400" cy="914400"/>
          </a:xfrm>
        </p:spPr>
        <p:txBody>
          <a:bodyPr/>
          <a:lstStyle/>
          <a:p>
            <a:r>
              <a:rPr lang="cs-CZ" dirty="0" smtClean="0"/>
              <a:t>Nizozemsko – přírodní podmínky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3400" y="1524000"/>
            <a:ext cx="8382000" cy="5181600"/>
          </a:xfrm>
        </p:spPr>
        <p:txBody>
          <a:bodyPr/>
          <a:lstStyle/>
          <a:p>
            <a:r>
              <a:rPr lang="cs-CZ" b="1" i="1" dirty="0" smtClean="0">
                <a:solidFill>
                  <a:srgbClr val="C00000"/>
                </a:solidFill>
              </a:rPr>
              <a:t>Nizozemská krajina je většinou kulturní krajina</a:t>
            </a:r>
            <a:r>
              <a:rPr lang="cs-CZ" dirty="0" smtClean="0"/>
              <a:t>, tedy </a:t>
            </a:r>
            <a:r>
              <a:rPr lang="cs-CZ" b="1" i="1" dirty="0" smtClean="0">
                <a:solidFill>
                  <a:srgbClr val="FFC000"/>
                </a:solidFill>
              </a:rPr>
              <a:t>vzniklá zásahy člověka do různých krajinných typů</a:t>
            </a:r>
          </a:p>
          <a:p>
            <a:endParaRPr lang="cs-CZ" dirty="0" smtClean="0"/>
          </a:p>
          <a:p>
            <a:r>
              <a:rPr lang="cs-CZ" dirty="0" smtClean="0"/>
              <a:t>Nejznámější nizozemské krajinné typy podle zeminy jsou: </a:t>
            </a:r>
            <a:r>
              <a:rPr lang="cs-CZ" b="1" i="1" dirty="0" smtClean="0">
                <a:solidFill>
                  <a:srgbClr val="7030A0"/>
                </a:solidFill>
              </a:rPr>
              <a:t>písečné duny</a:t>
            </a:r>
            <a:r>
              <a:rPr lang="cs-CZ" dirty="0" smtClean="0"/>
              <a:t>, říční a přímořské jílové </a:t>
            </a:r>
            <a:r>
              <a:rPr lang="cs-CZ" b="1" i="1" dirty="0" smtClean="0">
                <a:solidFill>
                  <a:srgbClr val="7030A0"/>
                </a:solidFill>
              </a:rPr>
              <a:t>naplaveniny</a:t>
            </a:r>
            <a:r>
              <a:rPr lang="cs-CZ" dirty="0" smtClean="0"/>
              <a:t>, </a:t>
            </a:r>
            <a:r>
              <a:rPr lang="cs-CZ" b="1" i="1" dirty="0" smtClean="0">
                <a:solidFill>
                  <a:srgbClr val="7030A0"/>
                </a:solidFill>
              </a:rPr>
              <a:t>rašeliniště</a:t>
            </a:r>
            <a:r>
              <a:rPr lang="cs-CZ" dirty="0" smtClean="0"/>
              <a:t>, </a:t>
            </a:r>
            <a:r>
              <a:rPr lang="cs-CZ" b="1" i="1" dirty="0" smtClean="0">
                <a:solidFill>
                  <a:srgbClr val="7030A0"/>
                </a:solidFill>
              </a:rPr>
              <a:t>křídové útesy</a:t>
            </a:r>
            <a:r>
              <a:rPr lang="cs-CZ" dirty="0" smtClean="0"/>
              <a:t> v </a:t>
            </a:r>
            <a:r>
              <a:rPr lang="cs-CZ" dirty="0" err="1" smtClean="0"/>
              <a:t>Limburgu</a:t>
            </a:r>
            <a:r>
              <a:rPr lang="cs-CZ" dirty="0" smtClean="0"/>
              <a:t> a </a:t>
            </a:r>
            <a:r>
              <a:rPr lang="cs-CZ" b="1" i="1" dirty="0" err="1" smtClean="0">
                <a:solidFill>
                  <a:srgbClr val="7030A0"/>
                </a:solidFill>
              </a:rPr>
              <a:t>poldery</a:t>
            </a:r>
            <a:r>
              <a:rPr lang="cs-CZ" dirty="0" smtClean="0"/>
              <a:t> v provincii </a:t>
            </a:r>
            <a:r>
              <a:rPr lang="cs-CZ" dirty="0" err="1" smtClean="0"/>
              <a:t>Flevoland</a:t>
            </a:r>
            <a:endParaRPr lang="cs-CZ" dirty="0"/>
          </a:p>
        </p:txBody>
      </p:sp>
      <p:pic>
        <p:nvPicPr>
          <p:cNvPr id="56322" name="Picture 2" descr="Soubor:Satellite image of the Netherlands in May 20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00200" y="381000"/>
            <a:ext cx="6172200" cy="613864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09551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63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6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152400"/>
            <a:ext cx="7772400" cy="914400"/>
          </a:xfrm>
        </p:spPr>
        <p:txBody>
          <a:bodyPr/>
          <a:lstStyle/>
          <a:p>
            <a:r>
              <a:rPr lang="cs-CZ" sz="3600" dirty="0" smtClean="0"/>
              <a:t>Nizozemsko - demografie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914400"/>
            <a:ext cx="7924800" cy="5715000"/>
          </a:xfrm>
        </p:spPr>
        <p:txBody>
          <a:bodyPr/>
          <a:lstStyle/>
          <a:p>
            <a:r>
              <a:rPr lang="cs-CZ" dirty="0" smtClean="0"/>
              <a:t>Nizozemsko mělo na konci roku 2009 </a:t>
            </a:r>
            <a:r>
              <a:rPr lang="cs-CZ" b="1" i="1" dirty="0" smtClean="0">
                <a:solidFill>
                  <a:srgbClr val="FF0000"/>
                </a:solidFill>
              </a:rPr>
              <a:t>16 515 057 obyvatel a s hustotou 397,7/km² patří mezi jedny z nejhustěji osídlených zemí v Evropě</a:t>
            </a:r>
          </a:p>
          <a:p>
            <a:endParaRPr lang="cs-CZ" dirty="0" smtClean="0"/>
          </a:p>
          <a:p>
            <a:r>
              <a:rPr lang="cs-CZ" dirty="0" smtClean="0"/>
              <a:t>Skoro polovinu těchto obyvatel zahrnuje </a:t>
            </a:r>
            <a:r>
              <a:rPr lang="cs-CZ" b="1" i="1" dirty="0" smtClean="0">
                <a:solidFill>
                  <a:srgbClr val="0070C0"/>
                </a:solidFill>
              </a:rPr>
              <a:t>konurbace </a:t>
            </a:r>
            <a:r>
              <a:rPr lang="cs-CZ" b="1" i="1" dirty="0" err="1" smtClean="0">
                <a:solidFill>
                  <a:srgbClr val="0070C0"/>
                </a:solidFill>
              </a:rPr>
              <a:t>Randstad</a:t>
            </a:r>
            <a:r>
              <a:rPr lang="cs-CZ" dirty="0" smtClean="0"/>
              <a:t>, kterou tvoří </a:t>
            </a:r>
            <a:r>
              <a:rPr lang="cs-CZ" b="1" i="1" dirty="0" smtClean="0">
                <a:solidFill>
                  <a:srgbClr val="FFC000"/>
                </a:solidFill>
              </a:rPr>
              <a:t>čtyři velké aglomerace</a:t>
            </a:r>
            <a:r>
              <a:rPr lang="cs-CZ" dirty="0" smtClean="0"/>
              <a:t> </a:t>
            </a:r>
            <a:r>
              <a:rPr lang="cs-CZ" b="1" i="1" dirty="0" smtClean="0">
                <a:solidFill>
                  <a:srgbClr val="00B050"/>
                </a:solidFill>
              </a:rPr>
              <a:t>Amsterdam, Haag, Rotterdam a Utrecht</a:t>
            </a:r>
            <a:r>
              <a:rPr lang="cs-CZ" dirty="0" smtClean="0"/>
              <a:t> (celkově zde žije přibližně 8 milionů obyvatel)</a:t>
            </a:r>
            <a:endParaRPr lang="cs-CZ" dirty="0"/>
          </a:p>
        </p:txBody>
      </p:sp>
      <p:pic>
        <p:nvPicPr>
          <p:cNvPr id="3074" name="Picture 2" descr="Soubor:BevolkinsdichtheidNederland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8800" y="838200"/>
            <a:ext cx="6019800" cy="5773271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905001" y="1219200"/>
            <a:ext cx="17526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Hustota zalidnění v jednotlivých provinciích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1974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0"/>
            <a:ext cx="7772400" cy="914400"/>
          </a:xfrm>
        </p:spPr>
        <p:txBody>
          <a:bodyPr/>
          <a:lstStyle/>
          <a:p>
            <a:r>
              <a:rPr lang="cs-CZ" dirty="0" smtClean="0"/>
              <a:t>Nizozemsko - demografie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762000"/>
            <a:ext cx="8229600" cy="58674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Oficiální řečí v Nizozemsku je 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nizozemština a fríština</a:t>
            </a:r>
          </a:p>
          <a:p>
            <a:r>
              <a:rPr lang="cs-CZ" dirty="0" smtClean="0"/>
              <a:t>Obě řeči patří uvnitř indoevropské jazykové rodiny mezi </a:t>
            </a:r>
            <a:r>
              <a:rPr lang="cs-CZ" b="1" dirty="0" smtClean="0">
                <a:solidFill>
                  <a:srgbClr val="FFC000"/>
                </a:solidFill>
              </a:rPr>
              <a:t>západogermánské jazyky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Nizozemština</a:t>
            </a:r>
            <a:r>
              <a:rPr lang="cs-CZ" dirty="0" smtClean="0"/>
              <a:t> je mimo Nizozemska také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oficiální řečí v Belgii (</a:t>
            </a:r>
            <a:r>
              <a:rPr lang="cs-CZ" b="1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Vlámsko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r>
              <a:rPr lang="cs-CZ" dirty="0" smtClean="0"/>
              <a:t> a mimo Evropu i v Surinamu a na ostrovech Nizozemských Antil (Aruba, </a:t>
            </a:r>
            <a:r>
              <a:rPr lang="cs-CZ" dirty="0" err="1" smtClean="0"/>
              <a:t>Bonaire</a:t>
            </a:r>
            <a:r>
              <a:rPr lang="cs-CZ" dirty="0" smtClean="0"/>
              <a:t>, </a:t>
            </a:r>
            <a:r>
              <a:rPr lang="cs-CZ" dirty="0" err="1" smtClean="0"/>
              <a:t>Curaçao</a:t>
            </a:r>
            <a:r>
              <a:rPr lang="cs-CZ" dirty="0" smtClean="0"/>
              <a:t>,</a:t>
            </a:r>
            <a:r>
              <a:rPr lang="cs-CZ" dirty="0" err="1" smtClean="0"/>
              <a:t>Saba</a:t>
            </a:r>
            <a:r>
              <a:rPr lang="cs-CZ" dirty="0" smtClean="0"/>
              <a:t>, Svatý Eustach, Svatý Martin)</a:t>
            </a: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Někdy se používá také nepřesné označení </a:t>
            </a: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holandština</a:t>
            </a:r>
            <a:r>
              <a:rPr lang="cs-CZ" dirty="0" smtClean="0"/>
              <a:t>, které může označovat i dialekty provincií Severní a Jižní Holandsko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Vlámština</a:t>
            </a:r>
            <a:r>
              <a:rPr lang="cs-CZ" dirty="0" smtClean="0"/>
              <a:t> je naproti tomu souhrnný název pro mluvenou nizozemštinu ve </a:t>
            </a:r>
            <a:r>
              <a:rPr lang="cs-CZ" b="1" dirty="0" err="1" smtClean="0">
                <a:solidFill>
                  <a:srgbClr val="FFC000"/>
                </a:solidFill>
              </a:rPr>
              <a:t>Vlámsku</a:t>
            </a:r>
            <a:endParaRPr lang="cs-CZ" b="1" dirty="0">
              <a:solidFill>
                <a:srgbClr val="FFC000"/>
              </a:solidFill>
            </a:endParaRPr>
          </a:p>
        </p:txBody>
      </p:sp>
      <p:pic>
        <p:nvPicPr>
          <p:cNvPr id="4" name="Picture 2" descr="Soubor:Flag of the Netherlands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00" y="0"/>
            <a:ext cx="1524000" cy="101536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10120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Fríské jazyky</a:t>
            </a:r>
            <a:endParaRPr lang="cs-CZ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1828800"/>
            <a:ext cx="4114800" cy="45720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jsou skupina čtyř, resp. pěti příbuzných 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západogermánských jazyků používaných etnickou skupinou Frísů</a:t>
            </a:r>
            <a:r>
              <a:rPr lang="cs-CZ" dirty="0" smtClean="0"/>
              <a:t> 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žijící na severním pobřeží Severního moře na území Nizozemska, Německa a Dánska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0418" name="Picture 2" descr="Soubor:Frisian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05400" y="1371600"/>
            <a:ext cx="3699882" cy="4714876"/>
          </a:xfrm>
          <a:prstGeom prst="rect">
            <a:avLst/>
          </a:prstGeom>
          <a:noFill/>
        </p:spPr>
      </p:pic>
      <p:pic>
        <p:nvPicPr>
          <p:cNvPr id="5" name="Picture 2" descr="Soubor:Flag of the Netherlands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0" y="0"/>
            <a:ext cx="1524000" cy="101536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93415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7772400" cy="914400"/>
          </a:xfrm>
        </p:spPr>
        <p:txBody>
          <a:bodyPr/>
          <a:lstStyle/>
          <a:p>
            <a:r>
              <a:rPr lang="cs-CZ" dirty="0" smtClean="0"/>
              <a:t>Nizozemsko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19200"/>
            <a:ext cx="4876800" cy="5486400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Nizozemsko je konstituční (dědičná) monarchie</a:t>
            </a:r>
            <a:r>
              <a:rPr lang="cs-CZ" dirty="0" smtClean="0"/>
              <a:t> a státoprávně parlamentní demokracie</a:t>
            </a:r>
          </a:p>
          <a:p>
            <a:r>
              <a:rPr lang="cs-CZ" dirty="0" smtClean="0"/>
              <a:t>Hlavou státu je od roku 1980 královna </a:t>
            </a:r>
            <a:r>
              <a:rPr lang="cs-CZ" dirty="0" err="1" smtClean="0"/>
              <a:t>Beatrix</a:t>
            </a:r>
            <a:endParaRPr lang="cs-CZ" dirty="0" smtClean="0"/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Královna sdílí výkonnou moc s Radou ministrů, ale praktický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vliv královny na exekutivu je velmi omezený</a:t>
            </a:r>
          </a:p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Haag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 sice sídlo nizozemské vlády, parlamentu a královny, a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hlavním městem Nizozemského království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42" name="Picture 2" descr="Soubor:Koningin Beatrix in Vri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57800" y="2133600"/>
            <a:ext cx="3505200" cy="35052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6172200" y="5715000"/>
            <a:ext cx="18569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Koningin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Beatrix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2" descr="Soubor:Flag of the Netherlands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0" y="0"/>
            <a:ext cx="1524000" cy="101536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91446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658" name="Picture 2" descr="Soubor:The hague hofvijv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7391400" y="0"/>
            <a:ext cx="112082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Haag</a:t>
            </a:r>
            <a:endParaRPr lang="cs-CZ" sz="32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638800" y="609600"/>
            <a:ext cx="333148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Binnenhof</a:t>
            </a:r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sídlo parlamentu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37692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706" name="Picture 2" descr="Soubor:Nordholland Alkmaar 2004 05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6400800" y="5867400"/>
            <a:ext cx="248177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err="1" smtClean="0">
                <a:solidFill>
                  <a:srgbClr val="FFC000"/>
                </a:solidFill>
              </a:rPr>
              <a:t>Alkmaar</a:t>
            </a:r>
            <a:r>
              <a:rPr lang="cs-CZ" dirty="0" smtClean="0">
                <a:solidFill>
                  <a:srgbClr val="FFC000"/>
                </a:solidFill>
              </a:rPr>
              <a:t> 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62625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28600"/>
            <a:ext cx="7772400" cy="914400"/>
          </a:xfrm>
        </p:spPr>
        <p:txBody>
          <a:bodyPr/>
          <a:lstStyle/>
          <a:p>
            <a:r>
              <a:rPr lang="cs-CZ" dirty="0" smtClean="0"/>
              <a:t>Nizozemsko - 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066800"/>
            <a:ext cx="8001000" cy="5562600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Nizozemsko je jednou z nejbohatších zemí na světě a celosvětově vzato se řadí mezi dvacet největších ekonomik</a:t>
            </a:r>
          </a:p>
          <a:p>
            <a:r>
              <a:rPr lang="cs-CZ" dirty="0" smtClean="0"/>
              <a:t>Země je členem </a:t>
            </a:r>
            <a:r>
              <a:rPr lang="cs-CZ" b="1" dirty="0" err="1" smtClean="0">
                <a:solidFill>
                  <a:srgbClr val="FFC000"/>
                </a:solidFill>
              </a:rPr>
              <a:t>Eurozóny</a:t>
            </a:r>
            <a:r>
              <a:rPr lang="cs-CZ" dirty="0" smtClean="0"/>
              <a:t>, platí se eurem</a:t>
            </a:r>
          </a:p>
          <a:p>
            <a:r>
              <a:rPr lang="cs-CZ" dirty="0" smtClean="0"/>
              <a:t>HDP se v současné době pohybuje okolo 38 600 USD na obyvatele</a:t>
            </a:r>
          </a:p>
          <a:p>
            <a:r>
              <a:rPr lang="cs-CZ" dirty="0" smtClean="0"/>
              <a:t>Hlavní obchodní partneři jsou Německo (25,2 %), Belgie (14,6 %), Francie (8,4 %), Spojené království  (8,9%) 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Základem nizozemského hospodářství je průmysl, obchod a doprava</a:t>
            </a:r>
          </a:p>
          <a:p>
            <a:r>
              <a:rPr lang="cs-CZ" dirty="0" smtClean="0"/>
              <a:t>Určitou roli hraje i </a:t>
            </a:r>
            <a:r>
              <a:rPr lang="cs-CZ" b="1" dirty="0" smtClean="0">
                <a:solidFill>
                  <a:srgbClr val="FFC000"/>
                </a:solidFill>
              </a:rPr>
              <a:t>zemědělství</a:t>
            </a:r>
            <a:endParaRPr lang="cs-CZ" b="1" dirty="0">
              <a:solidFill>
                <a:srgbClr val="FFC000"/>
              </a:solidFill>
            </a:endParaRPr>
          </a:p>
        </p:txBody>
      </p:sp>
      <p:pic>
        <p:nvPicPr>
          <p:cNvPr id="4" name="Picture 2" descr="Soubor:Flag of the Netherlands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00" y="0"/>
            <a:ext cx="1524000" cy="101536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5768529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381000"/>
            <a:ext cx="7772400" cy="914400"/>
          </a:xfrm>
        </p:spPr>
        <p:txBody>
          <a:bodyPr/>
          <a:lstStyle/>
          <a:p>
            <a:r>
              <a:rPr lang="cs-CZ" dirty="0" smtClean="0"/>
              <a:t>Nizozemsko - 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219200"/>
            <a:ext cx="7772400" cy="5334000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Nejdůležitější těžbou nerostné suroviny je těžba zemního plynu </a:t>
            </a:r>
          </a:p>
          <a:p>
            <a:endParaRPr lang="cs-CZ" dirty="0" smtClean="0"/>
          </a:p>
          <a:p>
            <a:r>
              <a:rPr lang="cs-CZ" dirty="0" smtClean="0"/>
              <a:t>Nizozemsko je v těžbě zemního plynu </a:t>
            </a:r>
            <a:r>
              <a:rPr lang="cs-CZ" b="1" dirty="0" smtClean="0">
                <a:solidFill>
                  <a:srgbClr val="FFC000"/>
                </a:solidFill>
              </a:rPr>
              <a:t>6. na světě</a:t>
            </a:r>
          </a:p>
          <a:p>
            <a:endParaRPr lang="cs-CZ" dirty="0" smtClean="0"/>
          </a:p>
          <a:p>
            <a:r>
              <a:rPr lang="cs-CZ" dirty="0" smtClean="0"/>
              <a:t>Ten je určen především k výrobě elektrické energie, kterou vyrábějí tepelné elektrárny na zemní plyn, a na export</a:t>
            </a:r>
          </a:p>
          <a:p>
            <a:endParaRPr lang="cs-CZ" dirty="0" smtClean="0"/>
          </a:p>
          <a:p>
            <a:r>
              <a:rPr lang="cs-CZ" dirty="0" smtClean="0"/>
              <a:t>Kromě něj se těží ještě </a:t>
            </a:r>
            <a:r>
              <a:rPr lang="cs-CZ" b="1" dirty="0" smtClean="0">
                <a:solidFill>
                  <a:srgbClr val="92D050"/>
                </a:solidFill>
              </a:rPr>
              <a:t>ropa, sůl kamenná, </a:t>
            </a:r>
            <a:r>
              <a:rPr lang="cs-CZ" b="1" dirty="0" err="1" smtClean="0">
                <a:solidFill>
                  <a:srgbClr val="92D050"/>
                </a:solidFill>
              </a:rPr>
              <a:t>draselno</a:t>
            </a:r>
            <a:r>
              <a:rPr lang="cs-CZ" b="1" dirty="0" smtClean="0">
                <a:solidFill>
                  <a:srgbClr val="92D050"/>
                </a:solidFill>
              </a:rPr>
              <a:t> -hořečnaté soli,vápenec a keramická hlína</a:t>
            </a:r>
            <a:endParaRPr lang="cs-CZ" b="1" dirty="0">
              <a:solidFill>
                <a:srgbClr val="92D050"/>
              </a:solidFill>
            </a:endParaRPr>
          </a:p>
        </p:txBody>
      </p:sp>
      <p:pic>
        <p:nvPicPr>
          <p:cNvPr id="4" name="Picture 2" descr="Soubor:Flag of the Netherlands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71542" y="1"/>
            <a:ext cx="1372458" cy="9144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4596725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04800"/>
            <a:ext cx="7772400" cy="914400"/>
          </a:xfrm>
        </p:spPr>
        <p:txBody>
          <a:bodyPr/>
          <a:lstStyle/>
          <a:p>
            <a:r>
              <a:rPr lang="cs-CZ" dirty="0" smtClean="0"/>
              <a:t>Nizozemsko - 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1066800"/>
            <a:ext cx="7924800" cy="5791200"/>
          </a:xfrm>
        </p:spPr>
        <p:txBody>
          <a:bodyPr>
            <a:normAutofit/>
          </a:bodyPr>
          <a:lstStyle/>
          <a:p>
            <a:r>
              <a:rPr lang="cs-CZ" dirty="0" smtClean="0"/>
              <a:t>Zvláště zpracování ropy je velmi rozvinuté, největší </a:t>
            </a:r>
            <a:r>
              <a:rPr lang="cs-CZ" b="1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rafinerie</a:t>
            </a:r>
            <a:r>
              <a:rPr lang="cs-CZ" dirty="0" smtClean="0"/>
              <a:t> se nachází u Rotterdamu, dále je rozvinutý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průmysl chemický, </a:t>
            </a:r>
            <a:r>
              <a:rPr lang="cs-CZ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elektrostrojírenský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smtClean="0"/>
              <a:t>(např. elektronika </a:t>
            </a:r>
            <a:r>
              <a:rPr lang="cs-CZ" dirty="0" err="1" smtClean="0">
                <a:solidFill>
                  <a:srgbClr val="FFC000"/>
                </a:solidFill>
              </a:rPr>
              <a:t>Phillips</a:t>
            </a:r>
            <a:r>
              <a:rPr lang="cs-CZ" dirty="0" smtClean="0"/>
              <a:t>),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potravinářský, sklářský, textilní, keramický, papírenský a hutnictví železa a hliníku</a:t>
            </a:r>
          </a:p>
          <a:p>
            <a:r>
              <a:rPr lang="cs-CZ" dirty="0" smtClean="0"/>
              <a:t>Díky velmi </a:t>
            </a:r>
            <a:r>
              <a:rPr lang="cs-CZ" b="1" dirty="0" smtClean="0">
                <a:solidFill>
                  <a:srgbClr val="FFC000"/>
                </a:solidFill>
              </a:rPr>
              <a:t>výhodné poloze </a:t>
            </a:r>
            <a:r>
              <a:rPr lang="cs-CZ" dirty="0" smtClean="0"/>
              <a:t>u moře se velmi dobře daří </a:t>
            </a:r>
            <a:r>
              <a:rPr lang="cs-CZ" b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obchodu a dopravě</a:t>
            </a:r>
            <a:r>
              <a:rPr lang="cs-CZ" dirty="0" smtClean="0"/>
              <a:t>, vždyť Nizozemsko se může chlubit přístavem 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Europort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v Rotterdamu, který je nyní třetím největším na světě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Picture 2" descr="Soubor:Flag of the Netherlands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71542" y="1"/>
            <a:ext cx="1372458" cy="9144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445818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152400"/>
            <a:ext cx="7772400" cy="914400"/>
          </a:xfrm>
        </p:spPr>
        <p:txBody>
          <a:bodyPr/>
          <a:lstStyle/>
          <a:p>
            <a:r>
              <a:rPr lang="cs-CZ" dirty="0" smtClean="0"/>
              <a:t>Nizozemsko - 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914400"/>
            <a:ext cx="8305800" cy="571500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V Nizozemsku je převaha nížin, je zde mírné vlhké podnebí a úrodné půdy, proto jsou zde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předpoklady pro dobře rozvinuté zemědělství</a:t>
            </a:r>
          </a:p>
          <a:p>
            <a:r>
              <a:rPr lang="cs-CZ" dirty="0" smtClean="0"/>
              <a:t>Nizozemské zemědělství je </a:t>
            </a:r>
            <a:r>
              <a:rPr lang="cs-CZ" b="1" dirty="0" smtClean="0">
                <a:solidFill>
                  <a:schemeClr val="accent1"/>
                </a:solidFill>
              </a:rPr>
              <a:t>vysoce rozvinuté, intenzivní, výkonné a mechanizované</a:t>
            </a:r>
          </a:p>
          <a:p>
            <a:r>
              <a:rPr lang="cs-CZ" dirty="0" smtClean="0"/>
              <a:t>Zaměstnává ale jen 3,7 % obyvatelstva</a:t>
            </a:r>
          </a:p>
          <a:p>
            <a:r>
              <a:rPr lang="cs-CZ" dirty="0" smtClean="0"/>
              <a:t>Pěstují se různé plodiny, nejvíce ale obilí, cukrová řepa, kukuřice a brambory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Živočišná výroba </a:t>
            </a:r>
            <a:r>
              <a:rPr lang="cs-CZ" dirty="0" smtClean="0"/>
              <a:t>se na zemědělské produkci podílí celými </a:t>
            </a:r>
            <a:r>
              <a:rPr lang="cs-CZ" b="1" dirty="0" smtClean="0">
                <a:solidFill>
                  <a:srgbClr val="FFC000"/>
                </a:solidFill>
              </a:rPr>
              <a:t>70 %</a:t>
            </a:r>
            <a:r>
              <a:rPr lang="cs-CZ" dirty="0" smtClean="0"/>
              <a:t> a zaměřuje se především na chov skotu (mléčné výrobky → holandské sýry), drůbeže a prasat</a:t>
            </a:r>
          </a:p>
          <a:p>
            <a:r>
              <a:rPr lang="cs-CZ" dirty="0" smtClean="0"/>
              <a:t>Pěstování květin např. </a:t>
            </a:r>
            <a:r>
              <a:rPr lang="cs-CZ" b="1" dirty="0" smtClean="0">
                <a:solidFill>
                  <a:srgbClr val="00B0F0"/>
                </a:solidFill>
              </a:rPr>
              <a:t>tulipány</a:t>
            </a:r>
          </a:p>
          <a:p>
            <a:r>
              <a:rPr lang="cs-CZ" dirty="0" smtClean="0"/>
              <a:t>Tulipán je národní rostlina Nizozemí</a:t>
            </a:r>
            <a:endParaRPr lang="cs-CZ" dirty="0"/>
          </a:p>
        </p:txBody>
      </p:sp>
      <p:pic>
        <p:nvPicPr>
          <p:cNvPr id="4" name="Picture 2" descr="Soubor:Flag of the Netherlands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71542" y="1"/>
            <a:ext cx="1372458" cy="9144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617865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490" name="Picture 2" descr="Soubor:Kinderdijk1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1"/>
            <a:ext cx="9144000" cy="6858001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3581400" y="152400"/>
            <a:ext cx="540404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Větrné mlýny východně od Rotterdamu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279233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586" name="Picture 2" descr="Soubor:Kaasmarkt2 clos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32995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28600" y="304800"/>
            <a:ext cx="437498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" sz="2800" b="1" dirty="0" err="1" smtClean="0">
                <a:solidFill>
                  <a:srgbClr val="FFC000"/>
                </a:solidFill>
              </a:rPr>
              <a:t>Trh</a:t>
            </a:r>
            <a:r>
              <a:rPr lang="es-ES" sz="2800" b="1" dirty="0" smtClean="0">
                <a:solidFill>
                  <a:srgbClr val="FFC000"/>
                </a:solidFill>
              </a:rPr>
              <a:t> se </a:t>
            </a:r>
            <a:r>
              <a:rPr lang="es-ES" sz="2800" b="1" dirty="0" err="1" smtClean="0">
                <a:solidFill>
                  <a:srgbClr val="FFC000"/>
                </a:solidFill>
              </a:rPr>
              <a:t>sýry</a:t>
            </a:r>
            <a:r>
              <a:rPr lang="es-ES" sz="2800" b="1" dirty="0" smtClean="0">
                <a:solidFill>
                  <a:srgbClr val="FFC000"/>
                </a:solidFill>
              </a:rPr>
              <a:t> ve </a:t>
            </a:r>
            <a:r>
              <a:rPr lang="es-ES" sz="2800" b="1" dirty="0" err="1" smtClean="0">
                <a:solidFill>
                  <a:srgbClr val="FFC000"/>
                </a:solidFill>
              </a:rPr>
              <a:t>městě</a:t>
            </a:r>
            <a:r>
              <a:rPr lang="es-ES" sz="2800" b="1" dirty="0" smtClean="0">
                <a:solidFill>
                  <a:srgbClr val="FFC000"/>
                </a:solidFill>
              </a:rPr>
              <a:t> Gouda</a:t>
            </a:r>
            <a:endParaRPr lang="cs-CZ" sz="28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2477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28600"/>
            <a:ext cx="7772400" cy="914400"/>
          </a:xfrm>
        </p:spPr>
        <p:txBody>
          <a:bodyPr/>
          <a:lstStyle/>
          <a:p>
            <a:r>
              <a:rPr lang="cs-CZ" dirty="0" smtClean="0"/>
              <a:t>Nizozemsko – cestovní ruch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066800"/>
            <a:ext cx="7772400" cy="5288760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Klíčovými destinacemi jsou </a:t>
            </a:r>
            <a:r>
              <a:rPr lang="cs-CZ" b="1" dirty="0" smtClean="0">
                <a:solidFill>
                  <a:srgbClr val="FFFF00"/>
                </a:solidFill>
              </a:rPr>
              <a:t>Amsterdam a Den Haag</a:t>
            </a:r>
          </a:p>
          <a:p>
            <a:endParaRPr lang="cs-CZ" dirty="0" smtClean="0"/>
          </a:p>
          <a:p>
            <a:r>
              <a:rPr lang="cs-CZ" dirty="0" smtClean="0"/>
              <a:t>Mimo těchto dvou měst, která nabízejí rozsáhlé soubory historických památek, stojí za návštěvu městečka Severního Holandska jako </a:t>
            </a:r>
            <a:r>
              <a:rPr lang="cs-CZ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Alkmaar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 nebo Eidam nabízející náhled do historie přípravy sýrů</a:t>
            </a:r>
          </a:p>
          <a:p>
            <a:endParaRPr lang="cs-CZ" dirty="0" smtClean="0"/>
          </a:p>
          <a:p>
            <a:r>
              <a:rPr lang="cs-CZ" dirty="0" smtClean="0"/>
              <a:t>Další turistickou atrakcí je </a:t>
            </a:r>
            <a:r>
              <a:rPr lang="cs-CZ" b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Keukenhof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- Zahrada Evropy (květinový park)</a:t>
            </a:r>
          </a:p>
          <a:p>
            <a:endParaRPr lang="cs-CZ" dirty="0" smtClean="0"/>
          </a:p>
          <a:p>
            <a:r>
              <a:rPr lang="cs-CZ" dirty="0" smtClean="0"/>
              <a:t>Je tu i 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drogová turistika</a:t>
            </a:r>
            <a:r>
              <a:rPr lang="cs-CZ" dirty="0" smtClean="0"/>
              <a:t>,s cestováním do</a:t>
            </a:r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coffee</a:t>
            </a:r>
            <a:r>
              <a:rPr lang="cs-CZ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shopů</a:t>
            </a:r>
            <a:r>
              <a:rPr lang="cs-CZ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 (=obchod s legální marihuanou) </a:t>
            </a:r>
            <a:endParaRPr lang="cs-CZ" b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40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Kuekenhoff 00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28600" y="228600"/>
            <a:ext cx="268778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Keukenhof</a:t>
            </a:r>
            <a:r>
              <a:rPr lang="cs-CZ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endParaRPr lang="cs-CZ" sz="4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2894254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682" name="Picture 2" descr="Soubor:Keukenhof Tulip Gardens 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28600" y="5943600"/>
            <a:ext cx="258198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Keukenhof</a:t>
            </a:r>
            <a:endParaRPr lang="cs-CZ" sz="4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53517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914400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836712"/>
            <a:ext cx="7772400" cy="5616624"/>
          </a:xfrm>
        </p:spPr>
        <p:txBody>
          <a:bodyPr>
            <a:normAutofit/>
          </a:bodyPr>
          <a:lstStyle/>
          <a:p>
            <a:pPr marL="36576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Literatura:</a:t>
            </a:r>
          </a:p>
          <a:p>
            <a:pPr marL="36576" indent="0">
              <a:buNone/>
            </a:pP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Kašparovský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K. (2008): Zeměpis II. v kostce. Praha: Fragment.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Tomeš, K. (2000): Zeměpis světa. Praha: </a:t>
            </a: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Columbus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Toušek, V. et al. (2008): Ekonomická a sociální geografie. Plzeň: Vydavatelství a nakladatelství Aleš Čeněk, s.r.o.</a:t>
            </a:r>
          </a:p>
          <a:p>
            <a:pPr marL="36576" indent="0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</a:t>
            </a:r>
            <a:r>
              <a:rPr lang="cs-CZ" sz="18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1800" dirty="0" smtClean="0">
              <a:hlinkClick r:id="rId2"/>
            </a:endParaRPr>
          </a:p>
          <a:p>
            <a:pPr marL="68580" indent="0">
              <a:buNone/>
            </a:pPr>
            <a:r>
              <a:rPr lang="cs-CZ" sz="1800" dirty="0" smtClean="0">
                <a:hlinkClick r:id="rId2"/>
              </a:rPr>
              <a:t>Http://cs.wikipedia.org/wiki/Keukenhof</a:t>
            </a:r>
            <a:endParaRPr lang="cs-CZ" sz="1800" dirty="0" smtClean="0"/>
          </a:p>
          <a:p>
            <a:pPr marL="68580" indent="0">
              <a:buNone/>
            </a:pPr>
            <a:r>
              <a:rPr lang="cs-CZ" sz="1800" dirty="0" smtClean="0">
                <a:hlinkClick r:id="rId3"/>
              </a:rPr>
              <a:t>http://cs.wikipedia.org/wiki/Nizozemsko</a:t>
            </a:r>
            <a:endParaRPr lang="cs-CZ" sz="1800" dirty="0" smtClean="0"/>
          </a:p>
          <a:p>
            <a:pPr marL="68580" indent="0">
              <a:buNone/>
            </a:pPr>
            <a:r>
              <a:rPr lang="cs-CZ" sz="1800" dirty="0" smtClean="0">
                <a:hlinkClick r:id="rId4"/>
              </a:rPr>
              <a:t>http://cs.wikipedia.org/wiki/D%C4%9Bjiny_Nizozemska</a:t>
            </a:r>
            <a:endParaRPr lang="cs-CZ" sz="1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141032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-32855"/>
            <a:ext cx="7772400" cy="914400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124744"/>
            <a:ext cx="8208912" cy="5616624"/>
          </a:xfrm>
        </p:spPr>
        <p:txBody>
          <a:bodyPr>
            <a:normAutofit fontScale="92500" lnSpcReduction="10000"/>
          </a:bodyPr>
          <a:lstStyle/>
          <a:p>
            <a:pPr marL="68580" indent="0">
              <a:buNone/>
            </a:pPr>
            <a:r>
              <a:rPr lang="cs-CZ" sz="1700" b="1" u="sng" dirty="0" smtClean="0"/>
              <a:t>Obrazové materiály:</a:t>
            </a:r>
          </a:p>
          <a:p>
            <a:pPr marL="68580" indent="0">
              <a:buNone/>
            </a:pPr>
            <a:r>
              <a:rPr lang="cs-CZ" sz="1700" dirty="0" smtClean="0"/>
              <a:t>KATEPANOMEGAS</a:t>
            </a:r>
            <a:r>
              <a:rPr lang="cs-CZ" sz="1700" dirty="0"/>
              <a:t>. </a:t>
            </a:r>
            <a:r>
              <a:rPr lang="cs-CZ" sz="1700" i="1" dirty="0"/>
              <a:t>wikipedie</a:t>
            </a:r>
            <a:r>
              <a:rPr lang="cs-CZ" sz="1700" dirty="0"/>
              <a:t> [online]. [cit. </a:t>
            </a:r>
            <a:r>
              <a:rPr lang="cs-CZ" sz="1700" dirty="0" smtClean="0"/>
              <a:t>15.10.2012]. </a:t>
            </a:r>
            <a:r>
              <a:rPr lang="cs-CZ" sz="1700" dirty="0"/>
              <a:t>Dostupný na WWW: </a:t>
            </a:r>
            <a:r>
              <a:rPr lang="cs-CZ" sz="1700" dirty="0">
                <a:hlinkClick r:id="rId2"/>
              </a:rPr>
              <a:t>http://cs.wikipedia.org/wiki/Soubor:Coat_of_arms_of_the_Netherlands_(1815-1907).</a:t>
            </a:r>
            <a:r>
              <a:rPr lang="cs-CZ" sz="1700" dirty="0" smtClean="0">
                <a:hlinkClick r:id="rId2"/>
              </a:rPr>
              <a:t>svg</a:t>
            </a:r>
            <a:r>
              <a:rPr lang="cs-CZ" sz="1700" dirty="0" smtClean="0"/>
              <a:t> </a:t>
            </a:r>
          </a:p>
          <a:p>
            <a:pPr marL="68580" indent="0">
              <a:buNone/>
            </a:pPr>
            <a:r>
              <a:rPr lang="cs-CZ" sz="1700" dirty="0" smtClean="0"/>
              <a:t>RED4TRIBE</a:t>
            </a:r>
            <a:r>
              <a:rPr lang="cs-CZ" sz="1700" dirty="0"/>
              <a:t>. </a:t>
            </a:r>
            <a:r>
              <a:rPr lang="cs-CZ" sz="1700" i="1" dirty="0"/>
              <a:t>wikipedie</a:t>
            </a:r>
            <a:r>
              <a:rPr lang="cs-CZ" sz="1700" dirty="0"/>
              <a:t> [online]. [cit. 15.10.2012</a:t>
            </a:r>
            <a:r>
              <a:rPr lang="cs-CZ" sz="1700" dirty="0" smtClean="0"/>
              <a:t>]. </a:t>
            </a:r>
            <a:r>
              <a:rPr lang="cs-CZ" sz="1700" dirty="0"/>
              <a:t>Dostupný na WWW: </a:t>
            </a:r>
            <a:r>
              <a:rPr lang="cs-CZ" sz="1700" dirty="0">
                <a:hlinkClick r:id="rId3"/>
              </a:rPr>
              <a:t>http://</a:t>
            </a:r>
            <a:r>
              <a:rPr lang="cs-CZ" sz="1700" dirty="0" smtClean="0">
                <a:hlinkClick r:id="rId3"/>
              </a:rPr>
              <a:t>cs.wikipedia.org/wiki/Soubor:Dutch_Empire35.PNG</a:t>
            </a:r>
            <a:r>
              <a:rPr lang="cs-CZ" sz="1700" dirty="0" smtClean="0"/>
              <a:t> </a:t>
            </a:r>
          </a:p>
          <a:p>
            <a:pPr marL="68580" indent="0">
              <a:buNone/>
            </a:pPr>
            <a:r>
              <a:rPr lang="cs-CZ" sz="1700" dirty="0" smtClean="0"/>
              <a:t>RADIOFLUX</a:t>
            </a:r>
            <a:r>
              <a:rPr lang="cs-CZ" sz="1700" dirty="0"/>
              <a:t>. </a:t>
            </a:r>
            <a:r>
              <a:rPr lang="cs-CZ" sz="1700" i="1" dirty="0"/>
              <a:t>wikipedie</a:t>
            </a:r>
            <a:r>
              <a:rPr lang="cs-CZ" sz="1700" dirty="0"/>
              <a:t> [online]. [cit. 15.10.2012</a:t>
            </a:r>
            <a:r>
              <a:rPr lang="cs-CZ" sz="1700" dirty="0" smtClean="0"/>
              <a:t>]. </a:t>
            </a:r>
            <a:r>
              <a:rPr lang="cs-CZ" sz="1700" dirty="0"/>
              <a:t>Dostupný na WWW: </a:t>
            </a:r>
            <a:r>
              <a:rPr lang="cs-CZ" sz="1700" dirty="0">
                <a:hlinkClick r:id="rId4"/>
              </a:rPr>
              <a:t>http://cs.wikipedia.org/wiki/Soubor:View_from_Mt_Scenery,_</a:t>
            </a:r>
            <a:r>
              <a:rPr lang="cs-CZ" sz="1700" dirty="0" smtClean="0">
                <a:hlinkClick r:id="rId4"/>
              </a:rPr>
              <a:t>Saba.jp</a:t>
            </a:r>
            <a:r>
              <a:rPr lang="cs-CZ" sz="1700" dirty="0" smtClean="0"/>
              <a:t> </a:t>
            </a:r>
          </a:p>
          <a:p>
            <a:pPr marL="68580" indent="0">
              <a:buNone/>
            </a:pPr>
            <a:r>
              <a:rPr lang="cs-CZ" sz="1700" dirty="0" smtClean="0"/>
              <a:t>RODRY</a:t>
            </a:r>
            <a:r>
              <a:rPr lang="cs-CZ" sz="1700" dirty="0"/>
              <a:t>. </a:t>
            </a:r>
            <a:r>
              <a:rPr lang="cs-CZ" sz="1700" i="1" dirty="0"/>
              <a:t>wikipedie</a:t>
            </a:r>
            <a:r>
              <a:rPr lang="cs-CZ" sz="1700" dirty="0"/>
              <a:t> [online]. [cit. 15.10.2012</a:t>
            </a:r>
            <a:r>
              <a:rPr lang="cs-CZ" sz="1700" dirty="0" smtClean="0"/>
              <a:t>]. </a:t>
            </a:r>
            <a:r>
              <a:rPr lang="cs-CZ" sz="1700" dirty="0"/>
              <a:t>Dostupný na WWW: </a:t>
            </a:r>
            <a:r>
              <a:rPr lang="cs-CZ" sz="1700" dirty="0">
                <a:hlinkClick r:id="rId5"/>
              </a:rPr>
              <a:t>http://</a:t>
            </a:r>
            <a:r>
              <a:rPr lang="cs-CZ" sz="1700" dirty="0" smtClean="0">
                <a:hlinkClick r:id="rId5"/>
              </a:rPr>
              <a:t>cs.wikipedia.org/wiki/Soubor:Handelskade_Willemstad.jpg</a:t>
            </a:r>
            <a:endParaRPr lang="cs-CZ" sz="1700" dirty="0" smtClean="0"/>
          </a:p>
          <a:p>
            <a:pPr marL="68580" indent="0">
              <a:buNone/>
            </a:pPr>
            <a:r>
              <a:rPr lang="nl-NL" sz="1700" dirty="0" smtClean="0"/>
              <a:t>ZEIJST</a:t>
            </a:r>
            <a:r>
              <a:rPr lang="nl-NL" sz="1700" dirty="0"/>
              <a:t>, Vincent Van. </a:t>
            </a:r>
            <a:r>
              <a:rPr lang="nl-NL" sz="1700" i="1" dirty="0"/>
              <a:t>wikipedie</a:t>
            </a:r>
            <a:r>
              <a:rPr lang="nl-NL" sz="1700" dirty="0"/>
              <a:t> [online]. [cit</a:t>
            </a:r>
            <a:r>
              <a:rPr lang="nl-NL" sz="1700" dirty="0" smtClean="0"/>
              <a:t>.</a:t>
            </a:r>
            <a:r>
              <a:rPr lang="cs-CZ" sz="1700" dirty="0"/>
              <a:t> 15.10.2012</a:t>
            </a:r>
            <a:r>
              <a:rPr lang="nl-NL" sz="1700" dirty="0" smtClean="0"/>
              <a:t>]. </a:t>
            </a:r>
            <a:r>
              <a:rPr lang="nl-NL" sz="1700" dirty="0"/>
              <a:t>Dostupný na WWW: </a:t>
            </a:r>
            <a:r>
              <a:rPr lang="nl-NL" sz="1700" dirty="0">
                <a:hlinkClick r:id="rId6"/>
              </a:rPr>
              <a:t>http://cs.wikipedia.org/wiki/Soubor:Netherlands,_Zoetermeer,_Zoetermeerse_Meerpolder_(1).</a:t>
            </a:r>
            <a:r>
              <a:rPr lang="nl-NL" sz="1700" dirty="0" smtClean="0">
                <a:hlinkClick r:id="rId6"/>
              </a:rPr>
              <a:t>JPG</a:t>
            </a:r>
            <a:r>
              <a:rPr lang="cs-CZ" sz="1700" dirty="0" smtClean="0"/>
              <a:t> </a:t>
            </a:r>
          </a:p>
          <a:p>
            <a:pPr marL="68580" indent="0">
              <a:buNone/>
            </a:pPr>
            <a:r>
              <a:rPr lang="cs-CZ" sz="1700" dirty="0"/>
              <a:t>NASA. </a:t>
            </a:r>
            <a:r>
              <a:rPr lang="cs-CZ" sz="1700" i="1" dirty="0"/>
              <a:t>wikipedie</a:t>
            </a:r>
            <a:r>
              <a:rPr lang="cs-CZ" sz="1700" dirty="0"/>
              <a:t> [online]. [cit. 15.10.2012</a:t>
            </a:r>
            <a:r>
              <a:rPr lang="cs-CZ" sz="1700" dirty="0" smtClean="0"/>
              <a:t>]. </a:t>
            </a:r>
            <a:r>
              <a:rPr lang="cs-CZ" sz="1700" dirty="0"/>
              <a:t>Dostupný na WWW: </a:t>
            </a:r>
            <a:r>
              <a:rPr lang="cs-CZ" sz="1700" dirty="0">
                <a:hlinkClick r:id="rId7"/>
              </a:rPr>
              <a:t>http://cs.wikipedia.org/wiki/Soubor:Satellite_image_of_Noordoostpolder,_Netherlands_(5.78E_52.71N).</a:t>
            </a:r>
            <a:r>
              <a:rPr lang="cs-CZ" sz="1700" dirty="0" smtClean="0">
                <a:hlinkClick r:id="rId7"/>
              </a:rPr>
              <a:t>png</a:t>
            </a:r>
            <a:r>
              <a:rPr lang="cs-CZ" sz="1700" dirty="0" smtClean="0"/>
              <a:t> </a:t>
            </a:r>
          </a:p>
          <a:p>
            <a:pPr marL="68580" indent="0">
              <a:buNone/>
            </a:pPr>
            <a:r>
              <a:rPr lang="cs-CZ" sz="1700" dirty="0" smtClean="0"/>
              <a:t>GOUWENAAR</a:t>
            </a:r>
            <a:r>
              <a:rPr lang="cs-CZ" sz="1700" dirty="0"/>
              <a:t>. </a:t>
            </a:r>
            <a:r>
              <a:rPr lang="cs-CZ" sz="1700" i="1" dirty="0"/>
              <a:t>wikipedie</a:t>
            </a:r>
            <a:r>
              <a:rPr lang="cs-CZ" sz="1700" dirty="0"/>
              <a:t> [online]. [cit. 15.10.2012</a:t>
            </a:r>
            <a:r>
              <a:rPr lang="cs-CZ" sz="1700" dirty="0" smtClean="0"/>
              <a:t>]. </a:t>
            </a:r>
            <a:r>
              <a:rPr lang="cs-CZ" sz="1700" dirty="0"/>
              <a:t>Dostupný na WWW: </a:t>
            </a:r>
            <a:r>
              <a:rPr lang="cs-CZ" sz="1700" dirty="0">
                <a:hlinkClick r:id="rId8"/>
              </a:rPr>
              <a:t>http://</a:t>
            </a:r>
            <a:r>
              <a:rPr lang="cs-CZ" sz="1700" dirty="0" smtClean="0">
                <a:hlinkClick r:id="rId8"/>
              </a:rPr>
              <a:t>cs.wikipedia.org/wiki/Soubor:Afsluitdijk_met_standbeeld_Lely.jpg</a:t>
            </a:r>
            <a:r>
              <a:rPr lang="cs-CZ" sz="1700" dirty="0" smtClean="0"/>
              <a:t> </a:t>
            </a:r>
          </a:p>
          <a:p>
            <a:pPr marL="68580" indent="0">
              <a:buNone/>
            </a:pPr>
            <a:r>
              <a:rPr lang="cs-CZ" sz="1700" dirty="0" smtClean="0"/>
              <a:t>NASA</a:t>
            </a:r>
            <a:r>
              <a:rPr lang="cs-CZ" sz="1700" dirty="0"/>
              <a:t>. </a:t>
            </a:r>
            <a:r>
              <a:rPr lang="cs-CZ" sz="1700" i="1" dirty="0"/>
              <a:t>wikipedie</a:t>
            </a:r>
            <a:r>
              <a:rPr lang="cs-CZ" sz="1700" dirty="0"/>
              <a:t> [online]. [cit. 15.10.2012</a:t>
            </a:r>
            <a:r>
              <a:rPr lang="cs-CZ" sz="1700" dirty="0" smtClean="0"/>
              <a:t>]. </a:t>
            </a:r>
            <a:r>
              <a:rPr lang="cs-CZ" sz="1700" dirty="0"/>
              <a:t>Dostupný na WWW: </a:t>
            </a:r>
            <a:r>
              <a:rPr lang="cs-CZ" sz="1700" dirty="0">
                <a:hlinkClick r:id="rId9"/>
              </a:rPr>
              <a:t>http://</a:t>
            </a:r>
            <a:r>
              <a:rPr lang="cs-CZ" sz="1700" dirty="0" smtClean="0">
                <a:hlinkClick r:id="rId9"/>
              </a:rPr>
              <a:t>cs.wikipedia.org/wiki/Soubor:Satellite_image_of_the_Netherlands_in_May_2000.jpg</a:t>
            </a:r>
            <a:r>
              <a:rPr lang="cs-CZ" sz="1700" dirty="0" smtClean="0"/>
              <a:t>  </a:t>
            </a:r>
          </a:p>
          <a:p>
            <a:pPr marL="68580" indent="0">
              <a:buNone/>
            </a:pPr>
            <a:r>
              <a:rPr lang="cs-CZ" sz="1700" dirty="0" smtClean="0"/>
              <a:t> </a:t>
            </a:r>
          </a:p>
          <a:p>
            <a:pPr marL="68580" indent="0">
              <a:buNone/>
            </a:pPr>
            <a:r>
              <a:rPr lang="nl-NL" sz="1800" dirty="0" smtClean="0"/>
              <a:t> </a:t>
            </a:r>
            <a:r>
              <a:rPr lang="cs-CZ" sz="1800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196050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16632"/>
            <a:ext cx="7772400" cy="914400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196752"/>
            <a:ext cx="7772400" cy="5400600"/>
          </a:xfrm>
        </p:spPr>
        <p:txBody>
          <a:bodyPr>
            <a:normAutofit fontScale="92500" lnSpcReduction="10000"/>
          </a:bodyPr>
          <a:lstStyle/>
          <a:p>
            <a:pPr marL="68580" indent="0">
              <a:buNone/>
            </a:pPr>
            <a:r>
              <a:rPr lang="cs-CZ" sz="1800" dirty="0" smtClean="0"/>
              <a:t>GOUWENAAR</a:t>
            </a:r>
            <a:r>
              <a:rPr lang="cs-CZ" sz="1800" dirty="0"/>
              <a:t>. </a:t>
            </a:r>
            <a:r>
              <a:rPr lang="cs-CZ" sz="1800" i="1" dirty="0"/>
              <a:t>wikipedie</a:t>
            </a:r>
            <a:r>
              <a:rPr lang="cs-CZ" sz="1800" dirty="0"/>
              <a:t> [online]. [cit. 15.10.2012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cs.wikipedia.org/wiki/Soubor:BevolkinsdichtheidNederland.png</a:t>
            </a:r>
            <a:endParaRPr lang="cs-CZ" sz="1800" dirty="0" smtClean="0"/>
          </a:p>
          <a:p>
            <a:pPr marL="68580" indent="0">
              <a:buNone/>
            </a:pPr>
            <a:r>
              <a:rPr lang="cs-CZ" sz="1800" dirty="0" smtClean="0"/>
              <a:t>BOSSE</a:t>
            </a:r>
            <a:r>
              <a:rPr lang="cs-CZ" sz="1800" dirty="0"/>
              <a:t>, T.. </a:t>
            </a:r>
            <a:r>
              <a:rPr lang="cs-CZ" sz="1800" i="1" dirty="0"/>
              <a:t>wikipedie</a:t>
            </a:r>
            <a:r>
              <a:rPr lang="cs-CZ" sz="1800" dirty="0"/>
              <a:t> [online]. [cit. 15.10.2012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cs.wikipedia.org/wiki/Soubor:Frisians.png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cs-CZ" sz="1800" dirty="0" smtClean="0"/>
              <a:t>KETELAAR</a:t>
            </a:r>
            <a:r>
              <a:rPr lang="cs-CZ" sz="1800" dirty="0"/>
              <a:t>, </a:t>
            </a:r>
            <a:r>
              <a:rPr lang="cs-CZ" sz="1800" dirty="0" err="1"/>
              <a:t>Emiel</a:t>
            </a:r>
            <a:r>
              <a:rPr lang="cs-CZ" sz="1800" dirty="0"/>
              <a:t>. </a:t>
            </a:r>
            <a:r>
              <a:rPr lang="cs-CZ" sz="1800" i="1" dirty="0"/>
              <a:t>wikipedie</a:t>
            </a:r>
            <a:r>
              <a:rPr lang="cs-CZ" sz="1800" dirty="0"/>
              <a:t> [online]. [cit. 15.10.2012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cs.wikipedia.org/wiki/Soubor:Koningin_Beatrix_in_Vries.jpg</a:t>
            </a:r>
            <a:r>
              <a:rPr lang="cs-CZ" sz="1800" dirty="0" smtClean="0"/>
              <a:t>  </a:t>
            </a:r>
          </a:p>
          <a:p>
            <a:pPr marL="68580" indent="0">
              <a:buNone/>
            </a:pPr>
            <a:r>
              <a:rPr lang="cs-CZ" sz="1800" dirty="0" smtClean="0"/>
              <a:t>PRASENBERG</a:t>
            </a:r>
            <a:r>
              <a:rPr lang="cs-CZ" sz="1800" dirty="0"/>
              <a:t>. </a:t>
            </a:r>
            <a:r>
              <a:rPr lang="cs-CZ" sz="1800" i="1" dirty="0"/>
              <a:t>wikipedie</a:t>
            </a:r>
            <a:r>
              <a:rPr lang="cs-CZ" sz="1800" dirty="0"/>
              <a:t> [online]. [cit. 15.10.2012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cs.wikipedia.org/wiki/Soubor:The_hague_hofvijver.jpg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fr-FR" sz="1800" dirty="0" smtClean="0"/>
              <a:t>FOURDRAINE</a:t>
            </a:r>
            <a:r>
              <a:rPr lang="fr-FR" sz="1800" dirty="0"/>
              <a:t>, Lidia. </a:t>
            </a:r>
            <a:r>
              <a:rPr lang="fr-FR" sz="1800" i="1" dirty="0"/>
              <a:t>wikipedie</a:t>
            </a:r>
            <a:r>
              <a:rPr lang="fr-FR" sz="1800" dirty="0"/>
              <a:t> [online]. [cit. </a:t>
            </a:r>
            <a:r>
              <a:rPr lang="cs-CZ" sz="1800" dirty="0"/>
              <a:t>15.10.2012</a:t>
            </a:r>
            <a:r>
              <a:rPr lang="fr-FR" sz="1800" dirty="0" smtClean="0"/>
              <a:t>]. </a:t>
            </a:r>
            <a:r>
              <a:rPr lang="fr-FR" sz="1800" dirty="0"/>
              <a:t>Dostupný na WWW: </a:t>
            </a:r>
            <a:r>
              <a:rPr lang="fr-FR" sz="1800" dirty="0">
                <a:hlinkClick r:id="rId6"/>
              </a:rPr>
              <a:t>http://</a:t>
            </a:r>
            <a:r>
              <a:rPr lang="fr-FR" sz="1800" dirty="0" smtClean="0">
                <a:hlinkClick r:id="rId6"/>
              </a:rPr>
              <a:t>cs.wikipedia.org/wiki/Soubor:Kinderdijk11.JPG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cs-CZ" sz="1800" dirty="0" smtClean="0"/>
              <a:t>JOHI</a:t>
            </a:r>
            <a:r>
              <a:rPr lang="cs-CZ" sz="1800" dirty="0"/>
              <a:t>. </a:t>
            </a:r>
            <a:r>
              <a:rPr lang="cs-CZ" sz="1800" i="1" dirty="0"/>
              <a:t>wikipedie</a:t>
            </a:r>
            <a:r>
              <a:rPr lang="cs-CZ" sz="1800" dirty="0"/>
              <a:t> [online]. [cit. 15.10.2012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cs.wikipedia.org/wiki/Soubor:Kaasmarkt2_close.jpg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cs-CZ" sz="1800" dirty="0" smtClean="0"/>
              <a:t>DEEPAK</a:t>
            </a:r>
            <a:r>
              <a:rPr lang="cs-CZ" sz="1800" dirty="0"/>
              <a:t>. </a:t>
            </a:r>
            <a:r>
              <a:rPr lang="cs-CZ" sz="1800" i="1" dirty="0"/>
              <a:t>wikipedie</a:t>
            </a:r>
            <a:r>
              <a:rPr lang="cs-CZ" sz="1800" dirty="0"/>
              <a:t> [online]. [cit. 15.10.2012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cs.wikipedia.org/wiki/Soubor:Kuekenhoff_006.jpg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nl-NL" sz="1800" dirty="0" smtClean="0"/>
              <a:t>TARGEMAN</a:t>
            </a:r>
            <a:r>
              <a:rPr lang="nl-NL" sz="1800" dirty="0"/>
              <a:t>. </a:t>
            </a:r>
            <a:r>
              <a:rPr lang="nl-NL" sz="1800" i="1" dirty="0"/>
              <a:t>wikipedie</a:t>
            </a:r>
            <a:r>
              <a:rPr lang="nl-NL" sz="1800" dirty="0"/>
              <a:t> [online]. [cit. </a:t>
            </a:r>
            <a:r>
              <a:rPr lang="cs-CZ" sz="1800" dirty="0"/>
              <a:t>15.10.2012</a:t>
            </a:r>
            <a:r>
              <a:rPr lang="nl-NL" sz="1800" dirty="0" smtClean="0"/>
              <a:t>]. </a:t>
            </a:r>
            <a:r>
              <a:rPr lang="nl-NL" sz="1800" dirty="0"/>
              <a:t>Dostupný na WWW: </a:t>
            </a:r>
            <a:r>
              <a:rPr lang="nl-NL" sz="1800" dirty="0">
                <a:hlinkClick r:id="rId9"/>
              </a:rPr>
              <a:t>http://</a:t>
            </a:r>
            <a:r>
              <a:rPr lang="nl-NL" sz="1800" dirty="0" smtClean="0">
                <a:hlinkClick r:id="rId9"/>
              </a:rPr>
              <a:t>cs.wikipedia.org/wiki/Soubor:Keukenhof_Tulip_Gardens_1.JPG</a:t>
            </a:r>
            <a:r>
              <a:rPr lang="cs-CZ" sz="1800" dirty="0" smtClean="0"/>
              <a:t> </a:t>
            </a:r>
            <a:r>
              <a:rPr lang="nl-NL" sz="1800" dirty="0" smtClean="0"/>
              <a:t> </a:t>
            </a:r>
            <a:endParaRPr lang="cs-CZ" sz="1800" dirty="0" smtClean="0"/>
          </a:p>
          <a:p>
            <a:pPr marL="68580" indent="0">
              <a:buNone/>
            </a:pPr>
            <a:r>
              <a:rPr lang="cs-CZ" sz="1800" dirty="0" smtClean="0"/>
              <a:t>MÖLLER</a:t>
            </a:r>
            <a:r>
              <a:rPr lang="cs-CZ" sz="1800" dirty="0"/>
              <a:t>, S.. </a:t>
            </a:r>
            <a:r>
              <a:rPr lang="cs-CZ" sz="1800" i="1" dirty="0"/>
              <a:t>wikipedie</a:t>
            </a:r>
            <a:r>
              <a:rPr lang="cs-CZ" sz="1800" dirty="0"/>
              <a:t> [online]. [cit. </a:t>
            </a:r>
            <a:r>
              <a:rPr lang="cs-CZ" sz="1800"/>
              <a:t>15.10.2012</a:t>
            </a:r>
            <a:r>
              <a:rPr lang="cs-CZ" sz="180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10"/>
              </a:rPr>
              <a:t>http://</a:t>
            </a:r>
            <a:r>
              <a:rPr lang="cs-CZ" sz="1800" dirty="0" smtClean="0">
                <a:hlinkClick r:id="rId10"/>
              </a:rPr>
              <a:t>cs.wikipedia.org/wiki/Soubor:Nordholland_Alkmaar_2004_055.jpg</a:t>
            </a:r>
            <a:r>
              <a:rPr lang="cs-CZ" sz="1800" dirty="0" smtClean="0"/>
              <a:t> 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9464448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67</TotalTime>
  <Words>689</Words>
  <Application>Microsoft Office PowerPoint</Application>
  <PresentationFormat>Předvádění na obrazovce (4:3)</PresentationFormat>
  <Paragraphs>150</Paragraphs>
  <Slides>30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Metro</vt:lpstr>
      <vt:lpstr>Prezentace aplikace PowerPoint</vt:lpstr>
      <vt:lpstr>Nizozemsko</vt:lpstr>
      <vt:lpstr>Nizozemsko - historie</vt:lpstr>
      <vt:lpstr>Prezentace aplikace PowerPoint</vt:lpstr>
      <vt:lpstr>Prezentace aplikace PowerPoint</vt:lpstr>
      <vt:lpstr>Nizozemsko – přírodní podmínky</vt:lpstr>
      <vt:lpstr>Prezentace aplikace PowerPoint</vt:lpstr>
      <vt:lpstr>Prezentace aplikace PowerPoint</vt:lpstr>
      <vt:lpstr>Nizozemsko – přírodní podmínky</vt:lpstr>
      <vt:lpstr>Prezentace aplikace PowerPoint</vt:lpstr>
      <vt:lpstr>Nizozemsko – přírodní podmínky</vt:lpstr>
      <vt:lpstr>Nizozemsko – přírodní podmínky</vt:lpstr>
      <vt:lpstr>Nizozemsko - demografie</vt:lpstr>
      <vt:lpstr>Nizozemsko - demografie</vt:lpstr>
      <vt:lpstr>Fríské jazyky</vt:lpstr>
      <vt:lpstr>Nizozemsko</vt:lpstr>
      <vt:lpstr>Prezentace aplikace PowerPoint</vt:lpstr>
      <vt:lpstr>Prezentace aplikace PowerPoint</vt:lpstr>
      <vt:lpstr>Nizozemsko - hospodářství</vt:lpstr>
      <vt:lpstr>Nizozemsko - hospodářství</vt:lpstr>
      <vt:lpstr>Nizozemsko - hospodářství</vt:lpstr>
      <vt:lpstr>Nizozemsko - hospodářství</vt:lpstr>
      <vt:lpstr>Prezentace aplikace PowerPoint</vt:lpstr>
      <vt:lpstr>Prezentace aplikace PowerPoint</vt:lpstr>
      <vt:lpstr>Nizozemsko – cestovní ruch</vt:lpstr>
      <vt:lpstr>Prezentace aplikace PowerPoint</vt:lpstr>
      <vt:lpstr>Prezentace aplikace PowerPoint</vt:lpstr>
      <vt:lpstr>Použité zdroje a literatura</vt:lpstr>
      <vt:lpstr>Použité zdroje a literatura</vt:lpstr>
      <vt:lpstr>Použité zdroje a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Kohoutek Jan</dc:creator>
  <cp:lastModifiedBy>Kohoutek Jan</cp:lastModifiedBy>
  <cp:revision>16</cp:revision>
  <dcterms:created xsi:type="dcterms:W3CDTF">2013-05-03T22:30:30Z</dcterms:created>
  <dcterms:modified xsi:type="dcterms:W3CDTF">2013-05-18T13:48:49Z</dcterms:modified>
</cp:coreProperties>
</file>