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9" r:id="rId2"/>
    <p:sldId id="280" r:id="rId3"/>
    <p:sldId id="278" r:id="rId4"/>
    <p:sldId id="283" r:id="rId5"/>
    <p:sldId id="286" r:id="rId6"/>
    <p:sldId id="287" r:id="rId7"/>
    <p:sldId id="288" r:id="rId8"/>
    <p:sldId id="289" r:id="rId9"/>
    <p:sldId id="290" r:id="rId10"/>
    <p:sldId id="292" r:id="rId11"/>
    <p:sldId id="274" r:id="rId12"/>
    <p:sldId id="271" r:id="rId13"/>
    <p:sldId id="29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 varScale="1">
        <p:scale>
          <a:sx n="75" d="100"/>
          <a:sy n="75" d="100"/>
        </p:scale>
        <p:origin x="-121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6D9210-05B1-4F60-A7FC-93BA61BC0573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6B2ED8-1301-4959-873E-822A7231D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450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B2ED8-1301-4959-873E-822A7231DFB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1425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B2ED8-1301-4959-873E-822A7231DFB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142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B2ED8-1301-4959-873E-822A7231DFB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1425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B2ED8-1301-4959-873E-822A7231DFB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1425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B2ED8-1301-4959-873E-822A7231DFB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1425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B2ED8-1301-4959-873E-822A7231DFB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1425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B2ED8-1301-4959-873E-822A7231DFB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142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27.12.2011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obreoci.cz/cz/o-ocich/anatomie-oka.html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8016" y="325362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VY_32_INOVACE_17_28_Zrak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ZRAK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71" y="13173"/>
            <a:ext cx="8598877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ZRAK</a:t>
            </a:r>
          </a:p>
          <a:p>
            <a:pPr algn="ctr"/>
            <a:endParaRPr lang="cs-CZ" sz="36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600" dirty="0">
                <a:solidFill>
                  <a:schemeClr val="bg1"/>
                </a:solidFill>
              </a:rPr>
              <a:t>N</a:t>
            </a:r>
            <a:r>
              <a:rPr lang="cs-CZ" sz="3600" dirty="0" smtClean="0">
                <a:solidFill>
                  <a:schemeClr val="bg1"/>
                </a:solidFill>
              </a:rPr>
              <a:t>ejdůležitější lidský smysl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Zaznamenává světlo, barvu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Vnímá prostorové uspořádání a pohyb předmětů</a:t>
            </a:r>
          </a:p>
          <a:p>
            <a:endParaRPr lang="cs-CZ" sz="3600" dirty="0">
              <a:solidFill>
                <a:schemeClr val="bg1"/>
              </a:solidFill>
            </a:endParaRPr>
          </a:p>
          <a:p>
            <a:endParaRPr lang="cs-CZ" sz="3600" dirty="0" smtClean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096" y="4435676"/>
            <a:ext cx="4323351" cy="2161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60648"/>
            <a:ext cx="9036496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Orgánem zraku - OKO</a:t>
            </a:r>
          </a:p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Uloženo v očnici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Chráněno nadočnicovým obloukem a obočím, víčky s řasami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Slzné žlázy produkují slzy – zvlhčují oko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Okohybné svaly – pohyb 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dirty="0" smtClean="0">
              <a:solidFill>
                <a:schemeClr val="bg1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endParaRPr lang="cs-CZ" sz="3600" dirty="0" smtClean="0">
              <a:solidFill>
                <a:schemeClr val="bg1"/>
              </a:solidFill>
            </a:endParaRPr>
          </a:p>
          <a:p>
            <a:pPr algn="ctr"/>
            <a:endParaRPr lang="cs-CZ" sz="3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9914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676" y="0"/>
            <a:ext cx="9144000" cy="66787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STAVBA  OKA</a:t>
            </a:r>
          </a:p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rgbClr val="FFFF00"/>
                </a:solidFill>
              </a:rPr>
              <a:t>V</a:t>
            </a:r>
            <a:r>
              <a:rPr lang="cs-CZ" sz="3200" dirty="0" smtClean="0">
                <a:solidFill>
                  <a:srgbClr val="FFFF00"/>
                </a:solidFill>
              </a:rPr>
              <a:t>nější vrstva </a:t>
            </a:r>
            <a:r>
              <a:rPr lang="cs-CZ" sz="3200" dirty="0" smtClean="0">
                <a:solidFill>
                  <a:schemeClr val="bg1"/>
                </a:solidFill>
              </a:rPr>
              <a:t>– </a:t>
            </a:r>
            <a:r>
              <a:rPr lang="cs-CZ" sz="3200" u="sng" dirty="0" smtClean="0">
                <a:solidFill>
                  <a:schemeClr val="bg1"/>
                </a:solidFill>
              </a:rPr>
              <a:t>bělima</a:t>
            </a:r>
            <a:r>
              <a:rPr lang="cs-CZ" sz="3200" dirty="0" smtClean="0">
                <a:solidFill>
                  <a:schemeClr val="bg1"/>
                </a:solidFill>
              </a:rPr>
              <a:t> , udržuje stálý tvar oka,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přechází v </a:t>
            </a:r>
            <a:r>
              <a:rPr lang="cs-CZ" sz="3200" u="sng" dirty="0" smtClean="0">
                <a:solidFill>
                  <a:schemeClr val="bg1"/>
                </a:solidFill>
              </a:rPr>
              <a:t>rohovku</a:t>
            </a:r>
            <a:r>
              <a:rPr lang="cs-CZ" sz="3200" dirty="0" smtClean="0">
                <a:solidFill>
                  <a:schemeClr val="bg1"/>
                </a:solidFill>
              </a:rPr>
              <a:t> v přední části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Střední vrstva </a:t>
            </a:r>
            <a:r>
              <a:rPr lang="cs-CZ" sz="3200" dirty="0" smtClean="0">
                <a:solidFill>
                  <a:schemeClr val="bg1"/>
                </a:solidFill>
              </a:rPr>
              <a:t>– </a:t>
            </a:r>
            <a:r>
              <a:rPr lang="cs-CZ" sz="3200" u="sng" dirty="0" smtClean="0">
                <a:solidFill>
                  <a:schemeClr val="bg1"/>
                </a:solidFill>
              </a:rPr>
              <a:t>cévnatka</a:t>
            </a:r>
            <a:r>
              <a:rPr lang="cs-CZ" sz="3200" dirty="0" smtClean="0">
                <a:solidFill>
                  <a:schemeClr val="bg1"/>
                </a:solidFill>
              </a:rPr>
              <a:t> – vyživuje oko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                          - vpředu přechází v barevnou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</a:t>
            </a:r>
            <a:r>
              <a:rPr lang="cs-CZ" sz="3200" u="sng" dirty="0" smtClean="0">
                <a:solidFill>
                  <a:schemeClr val="bg1"/>
                </a:solidFill>
              </a:rPr>
              <a:t>duhovku</a:t>
            </a:r>
            <a:r>
              <a:rPr lang="cs-CZ" sz="3200" dirty="0" smtClean="0">
                <a:solidFill>
                  <a:schemeClr val="bg1"/>
                </a:solidFill>
              </a:rPr>
              <a:t>, uprostřed duhovky -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otvor – </a:t>
            </a:r>
            <a:r>
              <a:rPr lang="cs-CZ" sz="3200" u="sng" dirty="0" smtClean="0">
                <a:solidFill>
                  <a:schemeClr val="bg1"/>
                </a:solidFill>
              </a:rPr>
              <a:t>zornice</a:t>
            </a:r>
            <a:r>
              <a:rPr lang="cs-CZ" sz="3200" dirty="0" smtClean="0">
                <a:solidFill>
                  <a:schemeClr val="bg1"/>
                </a:solidFill>
              </a:rPr>
              <a:t>, za zornicí –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 </a:t>
            </a:r>
            <a:r>
              <a:rPr lang="cs-CZ" sz="3200" u="sng" dirty="0" smtClean="0">
                <a:solidFill>
                  <a:schemeClr val="bg1"/>
                </a:solidFill>
              </a:rPr>
              <a:t>čočka</a:t>
            </a:r>
            <a:r>
              <a:rPr lang="cs-CZ" sz="3200" dirty="0" smtClean="0">
                <a:solidFill>
                  <a:schemeClr val="bg1"/>
                </a:solidFill>
              </a:rPr>
              <a:t> – zavěšena na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 </a:t>
            </a:r>
            <a:r>
              <a:rPr lang="cs-CZ" sz="3200" u="sng" dirty="0" smtClean="0">
                <a:solidFill>
                  <a:schemeClr val="bg1"/>
                </a:solidFill>
              </a:rPr>
              <a:t>řasnatém tělese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 Akomodace – změna tvaru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 čočky - zaostřování                            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7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9914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676" y="0"/>
            <a:ext cx="91440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STAVBA  OKA</a:t>
            </a:r>
          </a:p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rgbClr val="FFFF00"/>
                </a:solidFill>
              </a:rPr>
              <a:t>V</a:t>
            </a:r>
            <a:r>
              <a:rPr lang="cs-CZ" sz="3200" dirty="0" smtClean="0">
                <a:solidFill>
                  <a:srgbClr val="FFFF00"/>
                </a:solidFill>
              </a:rPr>
              <a:t>nitřní vrstva </a:t>
            </a:r>
            <a:r>
              <a:rPr lang="cs-CZ" sz="3200" dirty="0" smtClean="0">
                <a:solidFill>
                  <a:schemeClr val="bg1"/>
                </a:solidFill>
              </a:rPr>
              <a:t>– </a:t>
            </a:r>
            <a:r>
              <a:rPr lang="cs-CZ" sz="3200" u="sng" dirty="0" smtClean="0">
                <a:solidFill>
                  <a:schemeClr val="bg1"/>
                </a:solidFill>
              </a:rPr>
              <a:t>sítnice </a:t>
            </a:r>
            <a:r>
              <a:rPr lang="cs-CZ" sz="3200" dirty="0" smtClean="0">
                <a:solidFill>
                  <a:schemeClr val="bg1"/>
                </a:solidFill>
              </a:rPr>
              <a:t>– světločivné buňky –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tyčinky (černobílé vidění) a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čípky (barevné vidění)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- </a:t>
            </a:r>
            <a:r>
              <a:rPr lang="cs-CZ" sz="3200" u="sng" dirty="0" smtClean="0">
                <a:solidFill>
                  <a:schemeClr val="bg1"/>
                </a:solidFill>
              </a:rPr>
              <a:t>žlutá skvrna </a:t>
            </a:r>
            <a:r>
              <a:rPr lang="cs-CZ" sz="3200" dirty="0" smtClean="0">
                <a:solidFill>
                  <a:schemeClr val="bg1"/>
                </a:solidFill>
              </a:rPr>
              <a:t>– v sítnici –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nejvíce tyčinek a čípků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- </a:t>
            </a:r>
            <a:r>
              <a:rPr lang="cs-CZ" sz="3200" u="sng" dirty="0" smtClean="0">
                <a:solidFill>
                  <a:schemeClr val="bg1"/>
                </a:solidFill>
              </a:rPr>
              <a:t>slepá skvrna </a:t>
            </a:r>
            <a:r>
              <a:rPr lang="cs-CZ" sz="3200" dirty="0" smtClean="0">
                <a:solidFill>
                  <a:schemeClr val="bg1"/>
                </a:solidFill>
              </a:rPr>
              <a:t>– odstup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zrakového nervu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- </a:t>
            </a:r>
            <a:r>
              <a:rPr lang="cs-CZ" sz="3200" u="sng" dirty="0" smtClean="0">
                <a:solidFill>
                  <a:schemeClr val="bg1"/>
                </a:solidFill>
              </a:rPr>
              <a:t>sklivec </a:t>
            </a:r>
            <a:r>
              <a:rPr lang="cs-CZ" sz="3200" dirty="0" smtClean="0">
                <a:solidFill>
                  <a:schemeClr val="bg1"/>
                </a:solidFill>
              </a:rPr>
              <a:t>– rosolovitá hmota –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              vnitřní prostor oka   </a:t>
            </a:r>
          </a:p>
        </p:txBody>
      </p:sp>
    </p:spTree>
    <p:extLst>
      <p:ext uri="{BB962C8B-B14F-4D97-AF65-F5344CB8AC3E}">
        <p14:creationId xmlns:p14="http://schemas.microsoft.com/office/powerpoint/2010/main" val="362511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9914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676" y="0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STAVBA  OKA</a:t>
            </a:r>
          </a:p>
          <a:p>
            <a:pPr algn="ctr"/>
            <a:endParaRPr lang="cs-CZ" sz="3600" dirty="0" smtClean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889" y="1340768"/>
            <a:ext cx="7198542" cy="5058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100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9914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676" y="0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STAVBA  OKA</a:t>
            </a:r>
          </a:p>
          <a:p>
            <a:pPr algn="ctr"/>
            <a:endParaRPr lang="cs-CZ" sz="3600" dirty="0" smtClean="0">
              <a:solidFill>
                <a:srgbClr val="FFFF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96752"/>
            <a:ext cx="6806916" cy="5469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34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9914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676" y="0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Akomodace  </a:t>
            </a:r>
          </a:p>
          <a:p>
            <a:pPr algn="ctr"/>
            <a:endParaRPr lang="cs-CZ" sz="3600" dirty="0" smtClean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143125"/>
            <a:ext cx="762000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62000" y="4869160"/>
            <a:ext cx="77704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vlevo při zaostření na vzdálený předmět, vpravo na blízko. Rozdíl je v různém zakřivení oční čočky</a:t>
            </a:r>
          </a:p>
        </p:txBody>
      </p:sp>
    </p:spTree>
    <p:extLst>
      <p:ext uri="{BB962C8B-B14F-4D97-AF65-F5344CB8AC3E}">
        <p14:creationId xmlns:p14="http://schemas.microsoft.com/office/powerpoint/2010/main" val="317031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9914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676" y="0"/>
            <a:ext cx="91440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     Oční vady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Krátkozrakost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Dalekozrakost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Šilhavost</a:t>
            </a:r>
            <a:endParaRPr lang="cs-CZ" sz="3600" dirty="0">
              <a:solidFill>
                <a:schemeClr val="bg1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Šeroslepost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Barvoslepost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bg1"/>
                </a:solidFill>
              </a:rPr>
              <a:t>Slepota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pPr algn="ctr"/>
            <a:endParaRPr lang="cs-CZ" sz="3600" dirty="0" smtClean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67061"/>
            <a:ext cx="4860032" cy="5832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101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9914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676" y="0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3600" dirty="0" smtClean="0">
              <a:solidFill>
                <a:srgbClr val="FFFF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     Slepota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pPr algn="ctr"/>
            <a:endParaRPr lang="cs-CZ" sz="3600" dirty="0" smtClean="0">
              <a:solidFill>
                <a:srgbClr val="FFFF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49065"/>
            <a:ext cx="3290320" cy="2634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72952"/>
            <a:ext cx="3810000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2" y="136328"/>
            <a:ext cx="1472747" cy="6392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873926"/>
            <a:ext cx="3960440" cy="2938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602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34604"/>
            <a:ext cx="80283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ZRAK</a:t>
            </a:r>
          </a:p>
          <a:p>
            <a:r>
              <a:rPr lang="pl-PL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</a:t>
            </a:r>
            <a:r>
              <a:rPr lang="pl-PL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která </a:t>
            </a:r>
            <a:r>
              <a:rPr lang="pl-PL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může sloužit jako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0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popíše jednotlivé části orgánu zraku, definuje funkci zraku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zrak, oko 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504254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196751"/>
            <a:ext cx="9036496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www.dobreoci.cz/cz/o-ocich/anatomie-oka.html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http://www.google.cz/imgres?q=obr%C3%A1zka+stavba+oka&amp;hl=cs&amp;sa=X&amp;biw=1366&amp;bih=636&amp;tbm=isch&amp;prmd=imvns&amp;tbnid=Um3PMt02amwrBM:&amp;imgrefurl=http://www.cvicime.cz/cviceni-praha/cviky/oci/stavba.html&amp;docid=V6kqkSZgL1F1CM&amp;imgurl=http://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www.cvicime.cz/cviceni-praha/obrazky/cviky/oci/oko.gif&amp;w=454&amp;h=319&amp;ei=Iiz6TtGLOqzb4QTIg9WNCA&amp;zoom=1&amp;iact=rc&amp;dur=604&amp;sig=117801061299942515333&amp;page=1&amp;tbnh=120&amp;tbnw=171&amp;start=0&amp;ndsp=21&amp;ved=1t:429,r:0,s:0&amp;tx=74&amp;ty=58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http://www.google.cz/imgres?q=obr%C3%A1zky+stavba+oka&amp;hl=cs&amp;sa=X&amp;biw=1366&amp;bih=636&amp;tbm=isch&amp;prmd=imvns&amp;tbnid=jzNc9fa3pSyBXM:&amp;imgrefurl=http://www.samotarka.cz/1987/01/Jak-vidime-barvy.html&amp;docid=t3TSAVgQpQiZbM&amp;imgurl=http://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b.wz.cz/upload/s/samotarka_blgz_cz/201104/stavba-oka.jpg&amp;w=560&amp;h=450&amp;ei=Xi36TuyIMYTR4QSa_d2NCA&amp;zoom=1&amp;iact=hc&amp;vpx=379&amp;vpy=179&amp;dur=830&amp;hovh=201&amp;hovw=250&amp;tx=135&amp;ty=103&amp;sig=117801061299942515333&amp;page=1&amp;tbnh=135&amp;tbnw=171&amp;start=0&amp;ndsp=18&amp;ved=1t:429,r:7,s:0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http://cs.wikipedia.org/wiki/Soubor:Focus_in_an_eye.svg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04254"/>
            <a:ext cx="8784976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ww.google.cz/</a:t>
            </a:r>
            <a:r>
              <a:rPr lang="cs-CZ" dirty="0" err="1">
                <a:solidFill>
                  <a:schemeClr val="bg1"/>
                </a:solidFill>
              </a:rPr>
              <a:t>imgres?q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slepecké+písmo&amp;hl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cs&amp;sa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X&amp;biw</a:t>
            </a:r>
            <a:r>
              <a:rPr lang="cs-CZ" dirty="0">
                <a:solidFill>
                  <a:schemeClr val="bg1"/>
                </a:solidFill>
              </a:rPr>
              <a:t>=1366&amp;bih=636&amp;tbm=</a:t>
            </a:r>
            <a:r>
              <a:rPr lang="cs-CZ" dirty="0" err="1">
                <a:solidFill>
                  <a:schemeClr val="bg1"/>
                </a:solidFill>
              </a:rPr>
              <a:t>isch&amp;prmd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imvns&amp;tbnid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GRnAlGVXLKeRfM</a:t>
            </a:r>
            <a:r>
              <a:rPr lang="cs-CZ" dirty="0">
                <a:solidFill>
                  <a:schemeClr val="bg1"/>
                </a:solidFill>
              </a:rPr>
              <a:t>:&amp;</a:t>
            </a:r>
            <a:r>
              <a:rPr lang="cs-CZ" dirty="0" err="1">
                <a:solidFill>
                  <a:schemeClr val="bg1"/>
                </a:solidFill>
              </a:rPr>
              <a:t>imgrefurl</a:t>
            </a:r>
            <a:r>
              <a:rPr lang="cs-CZ" dirty="0">
                <a:solidFill>
                  <a:schemeClr val="bg1"/>
                </a:solidFill>
              </a:rPr>
              <a:t>=http://www.quido.cz/objevy/braille.htm&amp;docid=QRo1YzR_vqP_pM&amp;imgurl=http://</a:t>
            </a:r>
            <a:r>
              <a:rPr lang="cs-CZ" dirty="0" smtClean="0">
                <a:solidFill>
                  <a:schemeClr val="bg1"/>
                </a:solidFill>
              </a:rPr>
              <a:t>www.quido.cz/objevy/Braille.gif&amp;w=528&amp;h=423&amp;ei=iTT6TufnAsTE4gSf-smNCA&amp;zoom=1&amp;iact=hc&amp;dur=51&amp;sig=117801061299942515333&amp;page=1&amp;tbnh=136&amp;tbnw=170&amp;start=0&amp;ndsp=21&amp;ved=1t:429,r:1,s:0&amp;tx=104&amp;ty=58&amp;vpx=293&amp;vpy=147&amp;hovh=201&amp;hovw=251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oogle.cz/</a:t>
            </a:r>
            <a:r>
              <a:rPr lang="cs-CZ" dirty="0" err="1">
                <a:solidFill>
                  <a:schemeClr val="bg1"/>
                </a:solidFill>
              </a:rPr>
              <a:t>imgres?q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slepecké+písmo&amp;hl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cs&amp;sa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X&amp;biw</a:t>
            </a:r>
            <a:r>
              <a:rPr lang="cs-CZ" dirty="0">
                <a:solidFill>
                  <a:schemeClr val="bg1"/>
                </a:solidFill>
              </a:rPr>
              <a:t>=1366&amp;bih=636&amp;tbm=</a:t>
            </a:r>
            <a:r>
              <a:rPr lang="cs-CZ" dirty="0" err="1">
                <a:solidFill>
                  <a:schemeClr val="bg1"/>
                </a:solidFill>
              </a:rPr>
              <a:t>isch&amp;prmd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imvns&amp;tbnid</a:t>
            </a:r>
            <a:r>
              <a:rPr lang="cs-CZ" dirty="0">
                <a:solidFill>
                  <a:schemeClr val="bg1"/>
                </a:solidFill>
              </a:rPr>
              <a:t>=4OyyHsb0tQIgBM:&amp;</a:t>
            </a:r>
            <a:r>
              <a:rPr lang="cs-CZ" dirty="0" err="1">
                <a:solidFill>
                  <a:schemeClr val="bg1"/>
                </a:solidFill>
              </a:rPr>
              <a:t>imgrefurl</a:t>
            </a:r>
            <a:r>
              <a:rPr lang="cs-CZ" dirty="0">
                <a:solidFill>
                  <a:schemeClr val="bg1"/>
                </a:solidFill>
              </a:rPr>
              <a:t>=http://www.sonsplzenjih.cz/book/export/html/8&amp;docid=M5uyUaZy1D7yhM&amp;imgurl=http://</a:t>
            </a:r>
            <a:r>
              <a:rPr lang="cs-CZ" dirty="0" smtClean="0">
                <a:solidFill>
                  <a:schemeClr val="bg1"/>
                </a:solidFill>
              </a:rPr>
              <a:t>static.howstuffworks.com/gif/braille-3.jpg&amp;w=400&amp;h=267&amp;ei=iTT6TufnAsTE4gSf-smNCA&amp;zoom=1&amp;iact=rc&amp;dur=1019&amp;sig=117801061299942515333&amp;page=5&amp;tbnh=126&amp;tbnw=168&amp;start=85&amp;ndsp=21&amp;ved=1t:429,r:15,s:85&amp;tx=78&amp;ty=60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http</a:t>
            </a:r>
            <a:r>
              <a:rPr lang="cs-CZ" dirty="0">
                <a:solidFill>
                  <a:schemeClr val="bg1"/>
                </a:solidFill>
              </a:rPr>
              <a:t>://www.google.cz/imgres?imgurl=http://www.bhvd.de/bilder/picht1.jpg&amp;imgrefurl=http://www.bhvd.de/produkte/notiz/picht/index.html&amp;h=325&amp;w=438&amp;sz=23&amp;tbnid=Lo2zUK0nGOwpFM:&amp;tbnh=94&amp;tbnw=127&amp;prev=/search%3Fq%3Dpicht%26tbm%3Disch%26tbo%3Du&amp;zoom=1&amp;q=picht&amp;docid=iWTsp04C73rFuM&amp;hl=cs&amp;sa=X&amp;ei=jED6Tr26DcTb4QS1saySCA&amp;ved=0CIUBEPUBMA44Cg&amp;dur=144</a:t>
            </a:r>
            <a:endParaRPr lang="cs-CZ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196751"/>
            <a:ext cx="90364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691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958</TotalTime>
  <Words>336</Words>
  <Application>Microsoft Office PowerPoint</Application>
  <PresentationFormat>Předvádění na obrazovce (4:3)</PresentationFormat>
  <Paragraphs>99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88</cp:revision>
  <dcterms:created xsi:type="dcterms:W3CDTF">2011-05-04T20:13:56Z</dcterms:created>
  <dcterms:modified xsi:type="dcterms:W3CDTF">2011-12-27T22:08:54Z</dcterms:modified>
</cp:coreProperties>
</file>