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3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4" r:id="rId28"/>
    <p:sldId id="285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b/b6/Balkan_topo_en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8/80/Karte_Suedosteuropa_03_01.pn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0/06/OttomanEmpireIn1683.pn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4/49/Ethnic_Clensing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c/ca/Josip_Broz_Tito_Biha%C4%87_1942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7/78/Slovenian_war_map.jp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8/83/Vukovar-watertower-after-war.jp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6/6d/Evstafiev-Radovan_Karadzic_3MAR94.jpg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0/02/Evstafiev-sarajevo-building-burns.jpg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cs.wikipedia.org/wiki/Soubor:Evstafiev-ratko-mladic-1993-w.jpg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e/e0/Srebrenica_Potocari_Memorial_2.JPG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e/ed/Dobrinja_in_1996.JPEG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5/5d/Sarajevo_Grbavica.JPG" TargetMode="Externa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//upload.wikimedia.org/wikipedia/commons/a/a7/B%C3%BDval%C3%A1_Jugosl%C3%A1vie_CS.png" TargetMode="Externa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alk%C3%A1n" TargetMode="External"/><Relationship Id="rId2" Type="http://schemas.openxmlformats.org/officeDocument/2006/relationships/hyperlink" Target="http://cs.wikipedia.org/wiki/Keukenho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V%C3%A1lka_v_Jugosl%C3%A1vii" TargetMode="External"/><Relationship Id="rId4" Type="http://schemas.openxmlformats.org/officeDocument/2006/relationships/hyperlink" Target="http://cs.wikipedia.org/wiki/Jugosl%C3%A1vie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ukovar-watertower-after-war.jpg" TargetMode="External"/><Relationship Id="rId13" Type="http://schemas.openxmlformats.org/officeDocument/2006/relationships/hyperlink" Target="http://cs.wikipedia.org/wiki/Soubor:Evstafiev-ratko-mladic-1993-w.jpg" TargetMode="External"/><Relationship Id="rId3" Type="http://schemas.openxmlformats.org/officeDocument/2006/relationships/hyperlink" Target="http://cs.wikipedia.org/wiki/Soubor:Karte_Suedosteuropa_03_01.png" TargetMode="External"/><Relationship Id="rId7" Type="http://schemas.openxmlformats.org/officeDocument/2006/relationships/hyperlink" Target="http://cs.wikipedia.org/wiki/Soubor:Slovenian_war_map.jpg" TargetMode="External"/><Relationship Id="rId12" Type="http://schemas.openxmlformats.org/officeDocument/2006/relationships/hyperlink" Target="http://cs.wikipedia.org/wiki/Soubor:Evstafiev-Radovan_Karadzic_3MAR94.jpg" TargetMode="External"/><Relationship Id="rId2" Type="http://schemas.openxmlformats.org/officeDocument/2006/relationships/hyperlink" Target="http://cs.wikipedia.org/wiki/Soubor:Balkan_topo_e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osip_Broz_Tito_Biha%C4%87_1942.jpg" TargetMode="External"/><Relationship Id="rId11" Type="http://schemas.openxmlformats.org/officeDocument/2006/relationships/hyperlink" Target="http://cs.wikipedia.org/wiki/Soubor:Evstafiev-sarajevo-building-burns.jpg" TargetMode="External"/><Relationship Id="rId5" Type="http://schemas.openxmlformats.org/officeDocument/2006/relationships/hyperlink" Target="http://cs.wikipedia.org/wiki/Soubor:Ethnic_Clensing.JPG" TargetMode="External"/><Relationship Id="rId15" Type="http://schemas.openxmlformats.org/officeDocument/2006/relationships/hyperlink" Target="http://commons.wikimedia.org/wiki/File:By%C5%82a_Jugos%C5%82awia_2006_(Former_Yugoslavia).svg?uselang=cs" TargetMode="External"/><Relationship Id="rId10" Type="http://schemas.openxmlformats.org/officeDocument/2006/relationships/hyperlink" Target="http://cs.wikipedia.org/wiki/Soubor:Map_of_Republika_Srpska_Krajina.png" TargetMode="External"/><Relationship Id="rId4" Type="http://schemas.openxmlformats.org/officeDocument/2006/relationships/hyperlink" Target="http://cs.wikipedia.org/wiki/Soubor:OttomanEmpireIn1683.png" TargetMode="External"/><Relationship Id="rId9" Type="http://schemas.openxmlformats.org/officeDocument/2006/relationships/hyperlink" Target="http://cs.wikipedia.org/wiki/Soubor:Sarajevo_Grbavica.JPG" TargetMode="External"/><Relationship Id="rId14" Type="http://schemas.openxmlformats.org/officeDocument/2006/relationships/hyperlink" Target="http://cs.wikipedia.org/wiki/Soubor:Srebrenica_Potocari_Memorial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    Jan KOHOUTEK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Socioekonomická a 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Balkán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21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JK_REG_GEO_21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17.11.2012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         3. ročník – DUM –  obsahuje informace o Balkánu – jeho obyvatelstvu a hlavních historických událostech, které 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předcházely 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současnému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politickému uspořádání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</a:t>
            </a:r>
            <a:r>
              <a:rPr lang="cs-CZ" sz="1600" dirty="0" smtClean="0">
                <a:effectLst/>
              </a:rPr>
              <a:t>:       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Tematický školní atlas Dnešní svět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Školní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atlas světa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746021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" y="914400"/>
            <a:ext cx="8915400" cy="5943600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Balkán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el-G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geografický a historický název území na </a:t>
            </a:r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Balkánském poloostrově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ležícím v jihovýchodní Evropě </a:t>
            </a:r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 Černým mořem na východě a Jaderským mořem na západě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severu je Balkán ohraničený řekou 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Sávou a dolním tokem Dunaje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na jihu 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Jónským, Krétským, Egejským a </a:t>
            </a:r>
            <a:r>
              <a:rPr lang="cs-CZ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Marmarským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mořem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 Balkánu je přibližně 550 000 km</a:t>
            </a:r>
            <a:r>
              <a:rPr lang="cs-CZ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Označení 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Balkán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pochází ze staršího názvu pro bulharské a srbské pohoří Stara Planina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37"/>
            <a:ext cx="8229600" cy="1143000"/>
          </a:xfrm>
        </p:spPr>
        <p:txBody>
          <a:bodyPr/>
          <a:lstStyle/>
          <a:p>
            <a:r>
              <a:rPr lang="cs-CZ" dirty="0" smtClean="0"/>
              <a:t>Balkán - poloha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4873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Balkan topo e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334" y="-1"/>
            <a:ext cx="9163334" cy="6905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724400" y="152399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Balkán ohraničený řekami</a:t>
            </a:r>
            <a:b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Soča</a:t>
            </a:r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20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Krka</a:t>
            </a:r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-Sáva-Dunaj</a:t>
            </a:r>
          </a:p>
        </p:txBody>
      </p:sp>
    </p:spTree>
    <p:extLst>
      <p:ext uri="{BB962C8B-B14F-4D97-AF65-F5344CB8AC3E}">
        <p14:creationId xmlns:p14="http://schemas.microsoft.com/office/powerpoint/2010/main" val="4288148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762000"/>
            <a:ext cx="8686800" cy="57912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Balkáně leží státy bývalé </a:t>
            </a:r>
            <a:r>
              <a:rPr lang="cs-CZ" b="1" u="sng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Jugoslávie</a:t>
            </a:r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r>
              <a:rPr lang="cs-CZ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Bosna a Hercegovina</a:t>
            </a:r>
          </a:p>
          <a:p>
            <a:r>
              <a:rPr lang="cs-CZ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Makedonie</a:t>
            </a:r>
          </a:p>
          <a:p>
            <a:r>
              <a:rPr lang="cs-CZ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Srbsko</a:t>
            </a:r>
          </a:p>
          <a:p>
            <a:r>
              <a:rPr lang="cs-CZ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Kosovo</a:t>
            </a:r>
          </a:p>
          <a:p>
            <a:r>
              <a:rPr lang="cs-CZ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Černá Hora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Slovinsko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a někdy také 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Chorvatsko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se mezi balkánské státy obvykle nepočítají)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dále 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Bulharsko, Albánie, Řecko a evropská část Turecka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balkánské státy se v některých případech řadí i </a:t>
            </a:r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Rumunsko</a:t>
            </a:r>
            <a:endParaRPr lang="cs-CZ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92162"/>
          </a:xfrm>
        </p:spPr>
        <p:txBody>
          <a:bodyPr/>
          <a:lstStyle/>
          <a:p>
            <a:r>
              <a:rPr lang="cs-CZ" dirty="0" smtClean="0"/>
              <a:t>Balkán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3686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686800" cy="5486400"/>
          </a:xfrm>
        </p:spPr>
        <p:txBody>
          <a:bodyPr>
            <a:normAutofit fontScale="92500" lnSpcReduction="20000"/>
          </a:bodyPr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Země, které </a:t>
            </a:r>
            <a:r>
              <a:rPr lang="cs-CZ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celé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leží na Balkánském poloostrově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Albánie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100%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Bosna a Hercegovina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100%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Bulharsko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100%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84 %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Makedonie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73% 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Černá Hora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100%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Srbsko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74%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Země, které </a:t>
            </a:r>
            <a:r>
              <a:rPr lang="cs-CZ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menší částí rozlohy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na Balkáně: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Chorvatsk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 47%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Slovinsko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23%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Rumunsko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9%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Turecko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5%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Balkán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8905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Karte Suedosteuropa 03 01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119" y="-26158"/>
            <a:ext cx="9231582" cy="6884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240" y="5534561"/>
            <a:ext cx="783779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Území, které tvoří Balkán bez ohledu na geografické hranice poloostrova (tmavě oranžově jsou označena území </a:t>
            </a:r>
            <a:r>
              <a:rPr lang="cs-CZ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nacházejíci</a:t>
            </a: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většinou uvnitř poloostrova a ve světle oranžové větší částí mimo poloostrov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423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8200"/>
            <a:ext cx="8686800" cy="57150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Balkáně žije kolem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55 milionů obyvatel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kteří se hlásí k mnoha různým kulturám a mluví mnoha různými jazyky </a:t>
            </a:r>
          </a:p>
          <a:p>
            <a:pPr marL="109728" indent="0">
              <a:buNone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nejvýznamnější balkánské národnosti patří: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Řekové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(10 milionů) 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Turci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(9 milionů v evropské části Turecka) 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Srbové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(8,5 milionů) 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Bulhaři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(7 milionů)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Albánci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(5,5 milionů)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Chorvati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(5,5 milionů) 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  <a:r>
              <a:rPr lang="cs-CZ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Bosňáci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(2 milionů) 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Makedonci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(1,4 milionů)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Černohorci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(260 000)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868362"/>
          </a:xfrm>
        </p:spPr>
        <p:txBody>
          <a:bodyPr/>
          <a:lstStyle/>
          <a:p>
            <a:r>
              <a:rPr lang="cs-CZ" dirty="0" smtClean="0"/>
              <a:t>Balkán - </a:t>
            </a:r>
            <a:r>
              <a:rPr lang="cs-CZ" dirty="0" smtClean="0">
                <a:solidFill>
                  <a:srgbClr val="FFC000"/>
                </a:solidFill>
              </a:rPr>
              <a:t>obyvatelstvo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371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04800" y="1481328"/>
            <a:ext cx="8382000" cy="4995672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Nejvýznamněji zastoupeným náboženstvím na Balkáně je 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křesťanství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(zejména 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pravoslaví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ale i katolictví) a 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islám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Pojem 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balkanizace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pochází z období rozpadu balkánské části osmanské říše na malé nezávislé národní státy</a:t>
            </a:r>
          </a:p>
          <a:p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Používá se obvykle ve významu rozpadu, roztříštěnosti, rozštěpení a nestability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Balkán - </a:t>
            </a:r>
            <a:r>
              <a:rPr lang="cs-CZ" dirty="0" smtClean="0">
                <a:solidFill>
                  <a:srgbClr val="FFC000"/>
                </a:solidFill>
              </a:rPr>
              <a:t>obyvatelstvo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1387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400" y="838200"/>
            <a:ext cx="8839200" cy="6019800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Koncem 6. století začal být Balkán, který byl až po dunajskou hranici součástí 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Byzantské říše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Koncem 7. století se tu zformovala 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Bulharská říše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první stát, na jehož vzniku se podíleli Slované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polovině 14. století se na evropské pevnině uchytili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Osmanští Turci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a zahájili dobývání Balkánu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Osudovými okamžiky byla bitva na Kosově poli roku 1389, v jejímž důsledku si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Osmani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podrobili s konečnou platností srbské a bulharské území, a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dobytí Konstantinopole v roce 1453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které znamenalo zánik tisícileté byzantské říše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90600"/>
          </a:xfrm>
        </p:spPr>
        <p:txBody>
          <a:bodyPr/>
          <a:lstStyle/>
          <a:p>
            <a:r>
              <a:rPr lang="cs-CZ" dirty="0" smtClean="0"/>
              <a:t>Balkán - </a:t>
            </a:r>
            <a:r>
              <a:rPr lang="cs-CZ" dirty="0" smtClean="0">
                <a:solidFill>
                  <a:srgbClr val="FFC000"/>
                </a:solidFill>
              </a:rPr>
              <a:t>historie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5475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OttomanEmpireIn1683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85" y="-27640"/>
            <a:ext cx="9144000" cy="687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24301" y="121734"/>
            <a:ext cx="521969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Rozsah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Osmanské říše roku 1683</a:t>
            </a:r>
          </a:p>
        </p:txBody>
      </p:sp>
    </p:spTree>
    <p:extLst>
      <p:ext uri="{BB962C8B-B14F-4D97-AF65-F5344CB8AC3E}">
        <p14:creationId xmlns:p14="http://schemas.microsoft.com/office/powerpoint/2010/main" val="1865879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28600" y="762000"/>
            <a:ext cx="8610600" cy="59436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Podrobené balkánské národy v 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 století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zahájily boj za nezávislost na Osmanské říši, což vyvrcholilo balkánskými válkami v letech 1912-1913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 druhé světové válce se na Balkáně prosadil 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sovětský vliv</a:t>
            </a:r>
          </a:p>
          <a:p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Rumunsko, Bulharsko (a zprvu i Albánie) se staly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součástí východního bloku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90. letech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Balkán těžce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zasáhl konflikt v bývalé Jugoslávii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nakonec vyústil v intervenci mezinárodních mírových sil v Bosně a Hercegovině, Kosovu a Makedonii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275"/>
            <a:ext cx="8229600" cy="792162"/>
          </a:xfrm>
        </p:spPr>
        <p:txBody>
          <a:bodyPr/>
          <a:lstStyle/>
          <a:p>
            <a:r>
              <a:rPr lang="cs-CZ" dirty="0" smtClean="0"/>
              <a:t>Balkán - </a:t>
            </a:r>
            <a:r>
              <a:rPr lang="cs-CZ" dirty="0" smtClean="0">
                <a:solidFill>
                  <a:srgbClr val="FFC000"/>
                </a:solidFill>
              </a:rPr>
              <a:t>historie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614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Ethnic Clens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543567" y="1727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Chorvatský dům počmáraný a vyrabovaný Srby. Podobné provokace provázely oddělení Chorvatska od zbytku Jugoslávie, a občas přetrvávají </a:t>
            </a:r>
            <a:r>
              <a:rPr lang="cs-CZ" dirty="0"/>
              <a:t>dodnes</a:t>
            </a:r>
          </a:p>
        </p:txBody>
      </p:sp>
    </p:spTree>
    <p:extLst>
      <p:ext uri="{BB962C8B-B14F-4D97-AF65-F5344CB8AC3E}">
        <p14:creationId xmlns:p14="http://schemas.microsoft.com/office/powerpoint/2010/main" val="1963868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762000"/>
            <a:ext cx="8763000" cy="5943600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Války v Jugoslávii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jinak též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Rozpad Jugoslávie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byly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sérií válečných konfliktů, které začaly jako nepokoje mezi jednotlivými státy SFRJ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(Socialistická federativní republika Jugoslávie) a skončily rozpadem země na několik nezávislých států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počátku tzv.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jugoslávských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válek byly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vzrůstající neshody mezi jednotlivými republikami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autonomními oblastmi socialistické federace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Zásadními problémy Jugoslávie byla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zhoršující se hospodářská situace, vzedmutí nacionalismu, ale také pocit ztráty pozic v zahraniční politice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kterou si Jugoslávie vydobyla za dob maršála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92162"/>
          </a:xfrm>
        </p:spPr>
        <p:txBody>
          <a:bodyPr/>
          <a:lstStyle/>
          <a:p>
            <a:r>
              <a:rPr lang="cs-CZ" dirty="0" smtClean="0"/>
              <a:t>Válka v </a:t>
            </a:r>
            <a:r>
              <a:rPr lang="cs-CZ" dirty="0" err="1" smtClean="0"/>
              <a:t>jugoslávii</a:t>
            </a:r>
            <a:endParaRPr lang="cs-CZ" dirty="0"/>
          </a:p>
        </p:txBody>
      </p:sp>
      <p:pic>
        <p:nvPicPr>
          <p:cNvPr id="5122" name="Picture 2" descr="Soubor:Josip Broz Tito Bihać 194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457200"/>
            <a:ext cx="5410200" cy="613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981200" y="457200"/>
            <a:ext cx="18229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Josip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Broz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Tito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30176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90600"/>
            <a:ext cx="8686800" cy="56388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25. června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1991 slovinský parlament sérii ústavních předpisů, jimiž mimo jiné vyhlásil také slovinskou nezávislost a svrchovanost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Jugoslávská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lidová armáda zahajuje vojenské operace proti Slovinsku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Válečný střet mezi slovinskou Teritoriální obranou 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Jugoslávskou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lidovou armádou byl ukončen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Brionskou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deklarací</a:t>
            </a: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Poslední vojáci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Jugoslávské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lidové armády opustili Slovinsko v noci z 25. na 26. října 1991 přes přístav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Koper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Válka ve Slovinsku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80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Slovenian war map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785" y="-9099"/>
            <a:ext cx="9164948" cy="6867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-14785" y="519934"/>
            <a:ext cx="56685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 JLA v době války ve Slovinsku</a:t>
            </a:r>
          </a:p>
        </p:txBody>
      </p:sp>
    </p:spTree>
    <p:extLst>
      <p:ext uri="{BB962C8B-B14F-4D97-AF65-F5344CB8AC3E}">
        <p14:creationId xmlns:p14="http://schemas.microsoft.com/office/powerpoint/2010/main" val="2204317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400" y="838200"/>
            <a:ext cx="8610600" cy="6019800"/>
          </a:xfrm>
        </p:spPr>
        <p:txBody>
          <a:bodyPr>
            <a:normAutofit/>
          </a:bodyPr>
          <a:lstStyle/>
          <a:p>
            <a:r>
              <a:rPr lang="cs-CZ" dirty="0" smtClean="0"/>
              <a:t>V letech 1991–1995, Sněm Republiky Chorvatsko 25. června 1991 vyhlásil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nezávislost republiky na Jugoslávii</a:t>
            </a:r>
          </a:p>
          <a:p>
            <a:r>
              <a:rPr lang="cs-CZ" dirty="0" smtClean="0"/>
              <a:t>Zároveň sněm prohlásil Chorvatsko jako </a:t>
            </a:r>
            <a:r>
              <a:rPr lang="cs-CZ" b="1" dirty="0" smtClean="0">
                <a:solidFill>
                  <a:srgbClr val="00B050"/>
                </a:solidFill>
              </a:rPr>
              <a:t>"stát Chorvatů", zareagovali na to Srbové žijící na území Chorvatska přáním setrvat v rámci Jugoslávie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S podporou </a:t>
            </a:r>
            <a:r>
              <a:rPr lang="cs-CZ" b="1" dirty="0" err="1" smtClean="0">
                <a:solidFill>
                  <a:srgbClr val="FFC000"/>
                </a:solidFill>
              </a:rPr>
              <a:t>jugoslávské</a:t>
            </a:r>
            <a:r>
              <a:rPr lang="cs-CZ" b="1" dirty="0" smtClean="0">
                <a:solidFill>
                  <a:srgbClr val="FFC000"/>
                </a:solidFill>
              </a:rPr>
              <a:t> armády Srbové tuto část Chorvatska během několika měsíců trvající války ovládli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Srbové vyhlásili nezávislou republiku Srbská krajina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1845"/>
            <a:ext cx="8229600" cy="958755"/>
          </a:xfrm>
        </p:spPr>
        <p:txBody>
          <a:bodyPr/>
          <a:lstStyle/>
          <a:p>
            <a:r>
              <a:rPr lang="cs-CZ" b="1" dirty="0" smtClean="0"/>
              <a:t>Válka v Chorvatsku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93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upload.wikimedia.org/wikipedia/commons/6/61/Map_of_Republika_Srpska_Krajin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5791200"/>
            <a:ext cx="58208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 </a:t>
            </a:r>
            <a:r>
              <a:rPr lang="cs-CZ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Republika </a:t>
            </a:r>
            <a:r>
              <a:rPr lang="cs-CZ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Srpska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Krajina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4863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95400"/>
            <a:ext cx="5105400" cy="556260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selhání OSN  proběhla v srpnu 1995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rozhodující chorvatská ofenzíva „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Oluja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 (Bouře) a došlo k etnické čistce srbského obyvatelstva obývajícího toto území déle než tři století</a:t>
            </a: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Vyhnání zhruba 200 tisíc Srbů se neobešlo bez jejich masového vraždění chorvatskými jednotkami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914400"/>
          </a:xfrm>
        </p:spPr>
        <p:txBody>
          <a:bodyPr/>
          <a:lstStyle/>
          <a:p>
            <a:r>
              <a:rPr lang="cs-CZ" b="1" dirty="0" smtClean="0"/>
              <a:t>Válka v Chorvatsku</a:t>
            </a:r>
            <a:endParaRPr lang="cs-CZ" dirty="0"/>
          </a:p>
        </p:txBody>
      </p:sp>
      <p:pic>
        <p:nvPicPr>
          <p:cNvPr id="41986" name="Picture 2" descr="Soubor:Vukovar-watertower-after-wa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1170" y="0"/>
            <a:ext cx="39624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221406" y="0"/>
            <a:ext cx="3657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Vukovarská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vodárenská věž je dodnes symbolem válečných útrap města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6257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90600"/>
            <a:ext cx="6248400" cy="5867400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Současně probíhala válka v Bosně a Hercegovině (1992 – 1995)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Právě tato byla nejzuřivější a nejničivější</a:t>
            </a: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Obyvatelstvo zde bylo  národnostně velmi promíchané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tedy spory o jednotlivá území byly veliké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úvodní fázi konfliktu se spojili bosenští Chorvati a muslimové (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Bosňáci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do federace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 jejímž čele stanul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Alija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Izetbegović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zatímco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srbským obyvatelstvem zde byla vyhlášena Republika srbská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Jejím prezidentem se stal Radovan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Karadžić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7158" y="28433"/>
            <a:ext cx="8229600" cy="1143000"/>
          </a:xfrm>
        </p:spPr>
        <p:txBody>
          <a:bodyPr/>
          <a:lstStyle/>
          <a:p>
            <a:r>
              <a:rPr lang="cs-CZ" b="1" dirty="0" smtClean="0"/>
              <a:t>Válka v Bosně a Hercegovině</a:t>
            </a:r>
            <a:endParaRPr lang="cs-CZ" dirty="0"/>
          </a:p>
        </p:txBody>
      </p:sp>
      <p:pic>
        <p:nvPicPr>
          <p:cNvPr id="43010" name="Picture 2" descr="Soubor:Evstafiev-Radovan Karadzic 3MAR9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72200" y="2057400"/>
            <a:ext cx="2743200" cy="310229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400800" y="5181600"/>
            <a:ext cx="22509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Radovan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Karadžić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96913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9200"/>
            <a:ext cx="8686800" cy="54102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Během těchto střetů došlo na obou stranách k masovým vraždám, z nichž největší spáchali Srbové na muslimských civilistech a vojácích 28. divize, zajatých v enklávě </a:t>
            </a:r>
            <a:r>
              <a:rPr lang="cs-CZ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Srebrenica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Oficiální čísla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Srebrenického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masakru hovoří o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8000 muslimských obětí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Součástí občanské války se staly i boje mezi Chorvaty a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Bosňáky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jejichž tichým mementem byl zničený most v Mostaru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Ačkoliv stále navenek trvalo "manželství z rozumu" mezi těmito dvěma etniky, probíhaly i zde navzájem urputné boje, doprovázené masakry</a:t>
            </a: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této občanské válce bojoval prakticky každý s každým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Válka v Bosně a Hercegovině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7555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Soubor:Evstafiev-sarajevo-building-burn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1"/>
            <a:ext cx="9144000" cy="6892349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52400" y="162677"/>
            <a:ext cx="70455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Počátek války – budova parlamentu v Sarajevu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12876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2400"/>
            <a:ext cx="5867400" cy="670560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Ačkoliv většinou šlo o muže a chlapce mezi 15 a 65 lety, masakr zahrnuje i případy zavražděných chlapců mladších 15 let a mužů nad 65 let</a:t>
            </a:r>
          </a:p>
          <a:p>
            <a:endParaRPr lang="cs-CZ" b="1" dirty="0" smtClean="0"/>
          </a:p>
          <a:p>
            <a:r>
              <a:rPr lang="cs-CZ" b="1" dirty="0" smtClean="0"/>
              <a:t>Seznam pohřešovaných a zavražděných lidí v </a:t>
            </a:r>
            <a:r>
              <a:rPr lang="cs-CZ" b="1" dirty="0" err="1" smtClean="0"/>
              <a:t>Srebrenici</a:t>
            </a:r>
            <a:r>
              <a:rPr lang="cs-CZ" b="1" dirty="0" smtClean="0"/>
              <a:t> obsahuje 8373 jmen lidí, z nichž téměř 500 bylo mladších 18 let (30 mladších 15 let)</a:t>
            </a:r>
          </a:p>
          <a:p>
            <a:endParaRPr lang="cs-CZ" b="1" dirty="0" smtClean="0"/>
          </a:p>
          <a:p>
            <a:r>
              <a:rPr lang="cs-CZ" b="1" dirty="0" smtClean="0"/>
              <a:t>V seznamu jsou také uvedena jména 76 žen a dívek</a:t>
            </a:r>
          </a:p>
          <a:p>
            <a:endParaRPr lang="cs-CZ" b="1" dirty="0" smtClean="0"/>
          </a:p>
          <a:p>
            <a:r>
              <a:rPr lang="cs-CZ" b="1" dirty="0" smtClean="0"/>
              <a:t>Masakr ve </a:t>
            </a:r>
            <a:r>
              <a:rPr lang="cs-CZ" b="1" dirty="0" err="1" smtClean="0"/>
              <a:t>Srebrenici</a:t>
            </a:r>
            <a:r>
              <a:rPr lang="cs-CZ" b="1" dirty="0" smtClean="0"/>
              <a:t> je největší masovou vraždou v Evropě od konce druhé světové války, a po holocaustu první soudem označenou genocidou</a:t>
            </a:r>
          </a:p>
          <a:p>
            <a:endParaRPr lang="cs-CZ" b="1" dirty="0" smtClean="0"/>
          </a:p>
          <a:p>
            <a:r>
              <a:rPr lang="cs-CZ" b="1" dirty="0" smtClean="0"/>
              <a:t>Masakr vedl </a:t>
            </a:r>
            <a:r>
              <a:rPr lang="cs-CZ" b="1" dirty="0" err="1" smtClean="0"/>
              <a:t>Ratko</a:t>
            </a:r>
            <a:r>
              <a:rPr lang="cs-CZ" b="1" dirty="0" smtClean="0"/>
              <a:t> </a:t>
            </a:r>
            <a:r>
              <a:rPr lang="cs-CZ" b="1" dirty="0" err="1" smtClean="0"/>
              <a:t>Mladić</a:t>
            </a:r>
            <a:r>
              <a:rPr lang="cs-CZ" b="1" dirty="0" smtClean="0"/>
              <a:t> generál Vojsk republiky srbské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91200" y="0"/>
            <a:ext cx="3352800" cy="1524000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Srebrenický</a:t>
            </a:r>
            <a:r>
              <a:rPr lang="cs-CZ" b="1" dirty="0" smtClean="0">
                <a:solidFill>
                  <a:srgbClr val="FF0000"/>
                </a:solidFill>
              </a:rPr>
              <a:t> masakr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6386" name="Picture 2" descr="http://upload.wikimedia.org/wikipedia/commons/thumb/e/ef/Evstafiev-ratko-mladic-1993-w.jpg/220px-Evstafiev-ratko-mladic-1993-w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9800" y="1524000"/>
            <a:ext cx="2895600" cy="2971798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6619451" y="4648200"/>
            <a:ext cx="16962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/>
              <a:t>Ratko</a:t>
            </a:r>
            <a:r>
              <a:rPr lang="cs-CZ" b="1" dirty="0"/>
              <a:t> </a:t>
            </a:r>
            <a:r>
              <a:rPr lang="cs-CZ" b="1" dirty="0" err="1"/>
              <a:t>Mladić</a:t>
            </a:r>
            <a:r>
              <a:rPr lang="cs-CZ" b="1" dirty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0317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Soubor:Srebrenica Potocari Memorial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150125" y="152399"/>
            <a:ext cx="22701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Srebrenica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4212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762000"/>
            <a:ext cx="4038600" cy="60960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Válku ukončila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uzavření míru v roce 1995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sjednaná s představiteli Svazové republiky Jugoslávie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země bylo provedeno podle situace na frontě ke konci války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zemi jsou dosud přítomné mezinárodní mírové síly NATO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92162"/>
          </a:xfrm>
        </p:spPr>
        <p:txBody>
          <a:bodyPr/>
          <a:lstStyle/>
          <a:p>
            <a:r>
              <a:rPr lang="cs-CZ" b="1" dirty="0" smtClean="0"/>
              <a:t>Válka v Bosně a Hercegovině</a:t>
            </a:r>
            <a:endParaRPr lang="cs-CZ" dirty="0"/>
          </a:p>
        </p:txBody>
      </p:sp>
      <p:pic>
        <p:nvPicPr>
          <p:cNvPr id="1026" name="Picture 2" descr="File:Dobrinja in 1996.JPE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838200"/>
            <a:ext cx="45529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5355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Soubor:Sarajevo Grbavic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10" y="-35257"/>
            <a:ext cx="9144000" cy="68580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52400" y="87868"/>
            <a:ext cx="3581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Sarajevo -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Grbavica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0672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7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Soubor:Bývalá Jugoslávie C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36119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0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(2008): Zeměpis II. v kostce. Praha: Fragment.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Tomeš, K. (2000): Zeměpis světa. Praha: </a:t>
            </a: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Columbus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dirty="0">
              <a:hlinkClick r:id="rId2"/>
            </a:endParaRPr>
          </a:p>
          <a:p>
            <a:pPr marL="109728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cs.wikipedia.org/wiki/Balk%C3%A1n</a:t>
            </a:r>
            <a:endParaRPr lang="cs-CZ" sz="1800" dirty="0" smtClean="0"/>
          </a:p>
          <a:p>
            <a:pPr marL="109728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cs.wikipedia.org/wiki/Jugosl%C3%A1vie</a:t>
            </a:r>
            <a:endParaRPr lang="cs-CZ" sz="1800" dirty="0" smtClean="0"/>
          </a:p>
          <a:p>
            <a:pPr marL="109728" indent="0">
              <a:buNone/>
            </a:pPr>
            <a:r>
              <a:rPr lang="cs-CZ" sz="1800" dirty="0">
                <a:hlinkClick r:id="rId5"/>
              </a:rPr>
              <a:t>http://cs.wikipedia.org/wiki/V%C3%A1lka_v_Jugosl%C3%A1vii</a:t>
            </a: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5121"/>
            <a:ext cx="8229600" cy="955607"/>
          </a:xfrm>
        </p:spPr>
        <p:txBody>
          <a:bodyPr/>
          <a:lstStyle/>
          <a:p>
            <a:pPr algn="ctr"/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105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764704"/>
            <a:ext cx="8640960" cy="6093296"/>
          </a:xfrm>
        </p:spPr>
        <p:txBody>
          <a:bodyPr>
            <a:normAutofit fontScale="77500" lnSpcReduction="20000"/>
          </a:bodyPr>
          <a:lstStyle/>
          <a:p>
            <a:pPr marL="109728" indent="0">
              <a:buNone/>
            </a:pP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</a:p>
          <a:p>
            <a:pPr marL="109728" indent="0">
              <a:buNone/>
            </a:pPr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BLOOD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Captain. </a:t>
            </a:r>
            <a:r>
              <a:rPr lang="en-US" sz="1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en-US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WWW: 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</a:t>
            </a:r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cs.wikipedia.org/wiki/Soubor:Balkan_topo_en.jpg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PERCONTE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cs.wikipedia.org/wiki/Soubor:Karte_Suedosteuropa_03_01.png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BAYDIN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Atilim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Gunes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cs.wikipedia.org/wiki/Soubor:OttomanEmpireIn1683.png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MODZZAK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cs.wikipedia.org/wiki/Soubor:Ethnic_Clensing.JPG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DIREKTOR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cs.wikipedia.org/wiki/Soubor:Josip_Broz_Tito_Biha%C4%87_1942.jpg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AMADALVAREZ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cs.wikipedia.org/wiki/Soubor:Slovenian_war_map.jpg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ANJČI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cs.wikipedia.org/wiki/Soubor:Vukovar-watertower-after-war.jpg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WYZKOWSKI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Lt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Stacey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9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9"/>
              </a:rPr>
              <a:t>cs.wikipedia.org/wiki/Soubor:Sarajevo_Grbavica.JPG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109728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SMOLENSKI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Nikola.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0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0"/>
              </a:rPr>
              <a:t>cs.wikipedia.org/wiki/Soubor:Map_of_Republika_Srpska_Krajina.png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109728" indent="0">
              <a:buNone/>
            </a:pPr>
            <a:r>
              <a:rPr lang="nl-NL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EVSTAFIEV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Mikhail. </a:t>
            </a:r>
            <a:r>
              <a:rPr lang="nl-NL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nl-NL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1"/>
              </a:rPr>
              <a:t>http://</a:t>
            </a:r>
            <a:r>
              <a:rPr lang="nl-NL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1"/>
              </a:rPr>
              <a:t>cs.wikipedia.org/wiki/Soubor:Evstafiev-sarajevo-building-burns.jpg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109728" indent="0">
              <a:buNone/>
            </a:pPr>
            <a:r>
              <a:rPr lang="nl-NL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EVSTAFIEV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Mikhail. </a:t>
            </a:r>
            <a:r>
              <a:rPr lang="nl-NL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nl-NL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2"/>
              </a:rPr>
              <a:t>http://</a:t>
            </a:r>
            <a:r>
              <a:rPr lang="nl-NL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2"/>
              </a:rPr>
              <a:t>cs.wikipedia.org/wiki/Soubor:Evstafiev-Radovan_Karadzic_3MAR94.jpg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109728" indent="0">
              <a:buNone/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MIKHAIL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Evstafiev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2]. Dostupný na WWW: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3"/>
              </a:rPr>
              <a:t>http://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3"/>
              </a:rPr>
              <a:t>cs.wikipedia.org/wiki/Soubor:Evstafiev-ratko-mladic-1993-w.jpg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109728" indent="0">
              <a:buNone/>
            </a:pPr>
            <a:r>
              <a:rPr lang="nl-NL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DANS-ENG</a:t>
            </a:r>
            <a:r>
              <a:rPr lang="nl-NL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nl-NL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nl-NL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</a:t>
            </a:r>
            <a:r>
              <a:rPr lang="nl-NL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nl-NL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nl-NL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nl-NL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4"/>
              </a:rPr>
              <a:t>http://</a:t>
            </a:r>
            <a:r>
              <a:rPr lang="nl-NL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4"/>
              </a:rPr>
              <a:t>cs.wikipedia.org/wiki/Soubor:Srebrenica_Potocari_Memorial_2.JPG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nl-NL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SWPAWEL. </a:t>
            </a:r>
            <a:r>
              <a:rPr lang="cs-CZ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.201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2]. Dostupný na WWW: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5"/>
              </a:rPr>
              <a:t>http://commons.wikimedia.org/wiki/File:By%C5%82a_Jugos%C5%82awia_2006_(Former_Yugoslavia).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5"/>
              </a:rPr>
              <a:t>svg?uselang=cs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7856"/>
            <a:ext cx="8229600" cy="736848"/>
          </a:xfrm>
        </p:spPr>
        <p:txBody>
          <a:bodyPr/>
          <a:lstStyle/>
          <a:p>
            <a:pPr algn="ctr"/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5747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110</TotalTime>
  <Words>1134</Words>
  <Application>Microsoft Office PowerPoint</Application>
  <PresentationFormat>Předvádění na obrazovce (4:3)</PresentationFormat>
  <Paragraphs>170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Shluk</vt:lpstr>
      <vt:lpstr>Prezentace aplikace PowerPoint</vt:lpstr>
      <vt:lpstr>Balkán - poloha</vt:lpstr>
      <vt:lpstr>Prezentace aplikace PowerPoint</vt:lpstr>
      <vt:lpstr>Balkán</vt:lpstr>
      <vt:lpstr>Balkán</vt:lpstr>
      <vt:lpstr>Prezentace aplikace PowerPoint</vt:lpstr>
      <vt:lpstr>Balkán - obyvatelstvo</vt:lpstr>
      <vt:lpstr>Balkán - obyvatelstvo</vt:lpstr>
      <vt:lpstr>Balkán - historie</vt:lpstr>
      <vt:lpstr>Prezentace aplikace PowerPoint</vt:lpstr>
      <vt:lpstr>Balkán - historie</vt:lpstr>
      <vt:lpstr>Prezentace aplikace PowerPoint</vt:lpstr>
      <vt:lpstr>Válka v jugoslávii</vt:lpstr>
      <vt:lpstr>Válka ve Slovinsku</vt:lpstr>
      <vt:lpstr>Prezentace aplikace PowerPoint</vt:lpstr>
      <vt:lpstr>Válka v Chorvatsku</vt:lpstr>
      <vt:lpstr>Prezentace aplikace PowerPoint</vt:lpstr>
      <vt:lpstr>Válka v Chorvatsku</vt:lpstr>
      <vt:lpstr>Válka v Bosně a Hercegovině</vt:lpstr>
      <vt:lpstr>Válka v Bosně a Hercegovině</vt:lpstr>
      <vt:lpstr>Prezentace aplikace PowerPoint</vt:lpstr>
      <vt:lpstr>Srebrenický masakr </vt:lpstr>
      <vt:lpstr>Prezentace aplikace PowerPoint</vt:lpstr>
      <vt:lpstr>Válka v Bosně a Hercegovině</vt:lpstr>
      <vt:lpstr>Prezentace aplikace PowerPoint</vt:lpstr>
      <vt:lpstr>Prezentace aplikace PowerPoint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30</cp:revision>
  <dcterms:created xsi:type="dcterms:W3CDTF">2013-05-16T15:36:12Z</dcterms:created>
  <dcterms:modified xsi:type="dcterms:W3CDTF">2013-06-06T13:39:48Z</dcterms:modified>
</cp:coreProperties>
</file>