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ms-office.vbaPro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8"/>
  </p:notesMasterIdLst>
  <p:handoutMasterIdLst>
    <p:handoutMasterId r:id="rId9"/>
  </p:handoutMasterIdLst>
  <p:sldIdLst>
    <p:sldId id="262" r:id="rId2"/>
    <p:sldId id="263" r:id="rId3"/>
    <p:sldId id="256" r:id="rId4"/>
    <p:sldId id="257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4B0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3" autoAdjust="0"/>
    <p:restoredTop sz="94627" autoAdjust="0"/>
  </p:normalViewPr>
  <p:slideViewPr>
    <p:cSldViewPr>
      <p:cViewPr varScale="1">
        <p:scale>
          <a:sx n="59" d="100"/>
          <a:sy n="59" d="100"/>
        </p:scale>
        <p:origin x="-1474" y="-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102" d="100"/>
          <a:sy n="102" d="100"/>
        </p:scale>
        <p:origin x="-3558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Relationship Id="rId14" Type="http://schemas.microsoft.com/office/2006/relationships/vbaProject" Target="vbaProject.bin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60237C-A075-4F63-9A66-3BFFE315C09C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B2A69D-E250-4D20-9EA6-C6C29086F5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02030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B6A114-FAF8-441C-AEC9-50E7FE8A99C8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5A7FF1-2F27-4411-A514-A892CC592B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86755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27750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3" name="bomb.wav"/>
          </p:stSnd>
        </p:sndAc>
      </p:transition>
    </mc:Choice>
    <mc:Fallback>
      <p:transition spd="slow" advTm="5000">
        <p:split orient="vert"/>
        <p:sndAc>
          <p:stSnd>
            <p:snd r:embed="rId1" name="bomb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49834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3" name="bomb.wav"/>
          </p:stSnd>
        </p:sndAc>
      </p:transition>
    </mc:Choice>
    <mc:Fallback>
      <p:transition spd="slow" advTm="5000">
        <p:split orient="vert"/>
        <p:sndAc>
          <p:stSnd>
            <p:snd r:embed="rId1" name="bomb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4797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3" name="bomb.wav"/>
          </p:stSnd>
        </p:sndAc>
      </p:transition>
    </mc:Choice>
    <mc:Fallback>
      <p:transition spd="slow" advTm="5000">
        <p:split orient="vert"/>
        <p:sndAc>
          <p:stSnd>
            <p:snd r:embed="rId1" name="bomb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723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3" name="bomb.wav"/>
          </p:stSnd>
        </p:sndAc>
      </p:transition>
    </mc:Choice>
    <mc:Fallback>
      <p:transition spd="slow" advTm="5000">
        <p:split orient="vert"/>
        <p:sndAc>
          <p:stSnd>
            <p:snd r:embed="rId1" name="bomb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1535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3" name="bomb.wav"/>
          </p:stSnd>
        </p:sndAc>
      </p:transition>
    </mc:Choice>
    <mc:Fallback>
      <p:transition spd="slow" advTm="5000">
        <p:split orient="vert"/>
        <p:sndAc>
          <p:stSnd>
            <p:snd r:embed="rId1" name="bomb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6280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3" name="bomb.wav"/>
          </p:stSnd>
        </p:sndAc>
      </p:transition>
    </mc:Choice>
    <mc:Fallback>
      <p:transition spd="slow" advTm="5000">
        <p:split orient="vert"/>
        <p:sndAc>
          <p:stSnd>
            <p:snd r:embed="rId1" name="bomb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92600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3" name="bomb.wav"/>
          </p:stSnd>
        </p:sndAc>
      </p:transition>
    </mc:Choice>
    <mc:Fallback>
      <p:transition spd="slow" advTm="5000">
        <p:split orient="vert"/>
        <p:sndAc>
          <p:stSnd>
            <p:snd r:embed="rId1" name="bomb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1430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3" name="bomb.wav"/>
          </p:stSnd>
        </p:sndAc>
      </p:transition>
    </mc:Choice>
    <mc:Fallback>
      <p:transition spd="slow" advTm="5000">
        <p:split orient="vert"/>
        <p:sndAc>
          <p:stSnd>
            <p:snd r:embed="rId1" name="bomb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66868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3" name="bomb.wav"/>
          </p:stSnd>
        </p:sndAc>
      </p:transition>
    </mc:Choice>
    <mc:Fallback>
      <p:transition spd="slow" advTm="5000">
        <p:split orient="vert"/>
        <p:sndAc>
          <p:stSnd>
            <p:snd r:embed="rId1" name="bomb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2075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3" name="bomb.wav"/>
          </p:stSnd>
        </p:sndAc>
      </p:transition>
    </mc:Choice>
    <mc:Fallback>
      <p:transition spd="slow" advTm="5000">
        <p:split orient="vert"/>
        <p:sndAc>
          <p:stSnd>
            <p:snd r:embed="rId1" name="bomb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80234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3" name="bomb.wav"/>
          </p:stSnd>
        </p:sndAc>
      </p:transition>
    </mc:Choice>
    <mc:Fallback>
      <p:transition spd="slow" advTm="5000">
        <p:split orient="vert"/>
        <p:sndAc>
          <p:stSnd>
            <p:snd r:embed="rId1" name="bomb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955540-DFEF-4A52-9E9F-B7E1107C4F6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6ADFDD-1C2C-4625-BFF2-78D4BA96F4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3419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14" name="bomb.wav"/>
          </p:stSnd>
        </p:sndAc>
      </p:transition>
    </mc:Choice>
    <mc:Fallback>
      <p:transition spd="slow" advTm="5000">
        <p:split orient="vert"/>
        <p:sndAc>
          <p:stSnd>
            <p:snd r:embed="rId13" name="bomb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Malina.jpg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://cs.wikipedia.org/wiki/Soubor:Paris_quadrifolia_2011_G1.jpg" TargetMode="External"/><Relationship Id="rId9" Type="http://schemas.openxmlformats.org/officeDocument/2006/relationships/audio" Target="../media/audio11.wav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3" Type="http://schemas.openxmlformats.org/officeDocument/2006/relationships/image" Target="../media/image2.png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audio" Target="../media/audio11.wav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microsoft.com/office/2007/relationships/hdphoto" Target="../media/hdphoto11.wdp"/><Relationship Id="rId3" Type="http://schemas.openxmlformats.org/officeDocument/2006/relationships/image" Target="../media/image2.png"/><Relationship Id="rId7" Type="http://schemas.microsoft.com/office/2007/relationships/hdphoto" Target="../media/hdphoto8.wdp"/><Relationship Id="rId12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11" Type="http://schemas.microsoft.com/office/2007/relationships/hdphoto" Target="../media/hdphoto10.wdp"/><Relationship Id="rId5" Type="http://schemas.microsoft.com/office/2007/relationships/hdphoto" Target="../media/hdphoto7.wdp"/><Relationship Id="rId10" Type="http://schemas.openxmlformats.org/officeDocument/2006/relationships/image" Target="../media/image13.png"/><Relationship Id="rId4" Type="http://schemas.openxmlformats.org/officeDocument/2006/relationships/image" Target="../media/image10.png"/><Relationship Id="rId9" Type="http://schemas.microsoft.com/office/2007/relationships/hdphoto" Target="../media/hdphoto9.wdp"/><Relationship Id="rId14" Type="http://schemas.openxmlformats.org/officeDocument/2006/relationships/audio" Target="../media/audio11.wav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imgurl=http://www.rybarizatec.cz/page/priroda/img/ryby/lipan_podhorni.jpg&amp;imgrefurl=http://www.rybarizatec.cz/page/priroda/ryby.php?ryba=lipan-podhorni&amp;h=289&amp;w=570&amp;sz=120&amp;tbnid=zmiUJX5iuN6d8M:&amp;tbnh=62&amp;tbnw=122&amp;prev=/search?q=lipan+podhorn%C3%AD&amp;tbm=isch&amp;tbo=u&amp;zoom=1&amp;q=lipan+podhorn%C3%AD&amp;usg=__07kg6mPlwLT3M4cKlhPCVmSY6Vc=&amp;docid=iGCG6jF_n5WhYM&amp;sa=X&amp;ei=KsWuUcWGE8_itQamu4HABA&amp;sqi=2&amp;ved=0CDQQ9QEwAg&amp;dur=782" TargetMode="External"/><Relationship Id="rId13" Type="http://schemas.openxmlformats.org/officeDocument/2006/relationships/hyperlink" Target="http://cs.wikipedia.org/wiki/Soubor:Braxen,_Iduns_kokbok.jpg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://cs.wikipedia.org/wiki/Soubor:Perca_fluviatilis_Prague_Vltava_3.jpg" TargetMode="External"/><Relationship Id="rId12" Type="http://schemas.openxmlformats.org/officeDocument/2006/relationships/hyperlink" Target="http://cs.wikipedia.org/wiki/Soubor:Rutilus_rutilus_Prague_Vltava_2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oogle.cz/imgres?imgurl=http://atlas-ryb.rybarskeforum.cz/img/sumec_velky.jpg&amp;imgrefurl=http://atlas-ryb.rybarskeforum.cz/cesky-nazev/57-sumec-velky&amp;h=300&amp;w=595&amp;sz=32&amp;tbnid=2rFx45_HCWA89M:&amp;tbnh=63&amp;tbnw=125&amp;prev=/search?q=sumec+velk%C3%BD&amp;tbm=isch&amp;tbo=u&amp;zoom=1&amp;q=sumec+velk%C3%BD&amp;usg=__MWdB5T8VvPfYrmzdh4qjHYjRtHQ=&amp;docid=tDmowUE2eromdM&amp;sa=X&amp;ei=usSuUZvzHoqOtQbh9YGoBA&amp;sqi=2&amp;ved=0CD8Q9QEwAw&amp;dur=1804" TargetMode="External"/><Relationship Id="rId11" Type="http://schemas.openxmlformats.org/officeDocument/2006/relationships/hyperlink" Target="http://www.google.cz/imgres?imgurl=http://www.rybarizatec.cz/page/priroda/img/ryby/hrouzek_beloploutvy.jpg&amp;imgrefurl=http://www.rybarizatec.cz/page/priroda/ryby.php?ryba=hrouzek-beloploutvy&amp;h=289&amp;w=570&amp;sz=107&amp;tbnid=vmuY2Omf6UcnaM:&amp;tbnh=64&amp;tbnw=126&amp;prev=/search?q=hrouzek&amp;tbm=isch&amp;tbo=u&amp;zoom=1&amp;q=hrouzek&amp;usg=__VI6a9qd5Sj61TGPuaPuYxbhllLA=&amp;docid=Vx4PbZ4a514gNM&amp;sa=X&amp;ei=yMWuUfvdD4fXtAa-j4HwBQ&amp;ved=0CDQQ9QEwAg&amp;dur=318" TargetMode="External"/><Relationship Id="rId5" Type="http://schemas.openxmlformats.org/officeDocument/2006/relationships/hyperlink" Target="http://cs.wikipedia.org/wiki/Soubor:Common_carp.jpg" TargetMode="External"/><Relationship Id="rId15" Type="http://schemas.openxmlformats.org/officeDocument/2006/relationships/audio" Target="../media/audio11.wav"/><Relationship Id="rId10" Type="http://schemas.openxmlformats.org/officeDocument/2006/relationships/hyperlink" Target="http://cs.wikipedia.org/wiki/Soubor:Brook_Trout_Salvelinus_fontinalis_2900px.jpg" TargetMode="External"/><Relationship Id="rId4" Type="http://schemas.openxmlformats.org/officeDocument/2006/relationships/hyperlink" Target="http://cs.wikipedia.org/wiki/Soubor:Hecht.jpg" TargetMode="External"/><Relationship Id="rId9" Type="http://schemas.openxmlformats.org/officeDocument/2006/relationships/hyperlink" Target="http://cs.wikipedia.org/wiki/Soubor:Salmo_trutta_Prague_Vltava_1.jpg" TargetMode="External"/><Relationship Id="rId14" Type="http://schemas.openxmlformats.org/officeDocument/2006/relationships/hyperlink" Target="http://www.google.cz/imgres?imgurl=http://www.rybarizatec.cz/page/priroda/img/ryby/karas_obecny.jpg&amp;imgrefurl=http://www.rybarizatec.cz/obsah/2011/05/karas-obecny/&amp;h=289&amp;w=570&amp;sz=170&amp;tbnid=O4rx9oFRfSA3DM:&amp;tbnh=62&amp;tbnw=122&amp;prev=/search?q=karas+obecn%C3%BD&amp;tbm=isch&amp;tbo=u&amp;zoom=1&amp;q=karas+obecn%C3%BD&amp;usg=__hXMFpIbWMwYb-gdxn3ARcpsBqZo=&amp;docid=F0g88LTgcuXsvM&amp;sa=X&amp;ei=UcauUYD6E8bHswbWyoCABQ&amp;ved=0CEAQ9QEwAw&amp;dur=27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43733339"/>
              </p:ext>
            </p:extLst>
          </p:nvPr>
        </p:nvGraphicFramePr>
        <p:xfrm>
          <a:off x="114300" y="743680"/>
          <a:ext cx="9029700" cy="530542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VY_52_INOVACE_28_NAŠE_RYBY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Přírodověda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21.3.2013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ryba, dravá, nedravá, sumec velký, okoun říční, lipan podhorní, pstruh potoční, siven americký, hrouzek, plotice obecná, kapr obecný, cejn velký, karas obecný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7976237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916832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pro žáky 5. ročníku základní školy v oblasti Člověk a jeho svět, kteří si opakují poznatky o našich rybách. Prezentaci lze využít i na procvičení paměti.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5857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3" name="bomb.wav"/>
          </p:stSnd>
        </p:sndAc>
      </p:transition>
    </mc:Choice>
    <mc:Fallback>
      <p:transition spd="slow" advTm="5000">
        <p:split orient="vert"/>
        <p:sndAc>
          <p:stSnd>
            <p:snd r:embed="rId2" name="bomb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776864" cy="108012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atin typeface="Bradley Hand ITC" pitchFamily="66" charset="0"/>
              </a:rPr>
              <a:t>Naše ryby</a:t>
            </a:r>
            <a:endParaRPr lang="cs-CZ" sz="4000" b="1" u="sng" dirty="0">
              <a:latin typeface="Bradley Hand ITC" pitchFamily="66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209512" y="2979296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Bradley Hand ITC" pitchFamily="66" charset="0"/>
              </a:rPr>
              <a:t>nedravé</a:t>
            </a: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259632" y="2979296"/>
            <a:ext cx="2047892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Bradley Hand ITC" pitchFamily="66" charset="0"/>
              </a:rPr>
              <a:t>dravé </a:t>
            </a:r>
          </a:p>
        </p:txBody>
      </p:sp>
      <p:pic>
        <p:nvPicPr>
          <p:cNvPr id="1030" name="Picture 6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472716" y="4365104"/>
            <a:ext cx="1749773" cy="107996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hlinkClick r:id="rId6" tooltip="Maliník obecný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0" b="100000" l="3000" r="988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364088" y="4365104"/>
            <a:ext cx="2304256" cy="1055817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621646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9" name="bomb.wav"/>
          </p:stSnd>
        </p:sndAc>
      </p:transition>
    </mc:Choice>
    <mc:Fallback>
      <p:transition spd="slow" advTm="5000">
        <p:split orient="vert"/>
        <p:sndAc>
          <p:stSnd>
            <p:snd r:embed="rId2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25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25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625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776864" cy="108012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atin typeface="Bradley Hand ITC" pitchFamily="66" charset="0"/>
              </a:rPr>
              <a:t>Naše ryby</a:t>
            </a:r>
            <a:endParaRPr lang="cs-CZ" sz="4000" b="1" u="sng" dirty="0">
              <a:latin typeface="Bradley Hand ITC" pitchFamily="66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843808" y="1314284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Bradley Hand ITC" pitchFamily="66" charset="0"/>
              </a:rPr>
              <a:t>Dravé 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353" b="99412" l="4392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3264" y="3221651"/>
            <a:ext cx="1340424" cy="76983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974" b="89764" l="7356" r="8984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2996952"/>
            <a:ext cx="1573171" cy="105599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0000" l="4127" r="9619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83144" y="3079152"/>
            <a:ext cx="1809525" cy="9191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7066" r="8993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92503" y="2852895"/>
            <a:ext cx="1937979" cy="124030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7266" b="93080" l="1375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64288" y="3207515"/>
            <a:ext cx="1824202" cy="65899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0287" y="4407750"/>
            <a:ext cx="1341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Sumec velký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07704" y="4407750"/>
            <a:ext cx="12573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Okoun říční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13542" y="4430053"/>
            <a:ext cx="1606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Lipan podhorní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64088" y="4407750"/>
            <a:ext cx="15532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Pstruh potoční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236296" y="4407750"/>
            <a:ext cx="15850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Siven americký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7466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14" name="bomb.wav"/>
          </p:stSnd>
        </p:sndAc>
      </p:transition>
    </mc:Choice>
    <mc:Fallback>
      <p:transition spd="slow" advTm="5000">
        <p:split orient="vert"/>
        <p:sndAc>
          <p:stSnd>
            <p:snd r:embed="rId2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75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250"/>
                            </p:stCondLst>
                            <p:childTnLst>
                              <p:par>
                                <p:cTn id="34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5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0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776864" cy="108012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atin typeface="Bradley Hand ITC" pitchFamily="66" charset="0"/>
              </a:rPr>
              <a:t>Naše ryby</a:t>
            </a:r>
            <a:endParaRPr lang="cs-CZ" sz="4000" b="1" u="sng" dirty="0">
              <a:latin typeface="Bradley Hand ITC" pitchFamily="66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843808" y="1314284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Bradley Hand ITC" pitchFamily="66" charset="0"/>
              </a:rPr>
              <a:t>Nedravé 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3175" r="965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3264" y="3266145"/>
            <a:ext cx="1340424" cy="68085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7087" b="87008" l="4749" r="8997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3495" y="2996952"/>
            <a:ext cx="1381588" cy="105599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145" b="89593" l="459" r="993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83144" y="3148535"/>
            <a:ext cx="1809525" cy="78035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100000" l="0" r="987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69459" y="3007376"/>
            <a:ext cx="1506798" cy="94363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5000" b="100000" l="1905" r="9746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27694" y="3207515"/>
            <a:ext cx="1297390" cy="65899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0287" y="4407750"/>
            <a:ext cx="9548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Hrouzek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07704" y="4407750"/>
            <a:ext cx="1563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Plotice obecná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13542" y="4430053"/>
            <a:ext cx="1345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Kapr obecný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64088" y="4407750"/>
            <a:ext cx="11314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Cejn velký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236296" y="4407750"/>
            <a:ext cx="1418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Karas obecný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36869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14" name="bomb.wav"/>
          </p:stSnd>
        </p:sndAc>
      </p:transition>
    </mc:Choice>
    <mc:Fallback>
      <p:transition spd="slow" advTm="5000">
        <p:split orient="vert"/>
        <p:sndAc>
          <p:stSnd>
            <p:snd r:embed="rId2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75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250"/>
                            </p:stCondLst>
                            <p:childTnLst>
                              <p:par>
                                <p:cTn id="34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5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0" grpId="0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635896" y="77766"/>
            <a:ext cx="48189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Bradley Hand ITC" pitchFamily="66" charset="0"/>
              </a:rPr>
              <a:t>Použité obrázky v prezentaci z</a:t>
            </a:r>
            <a:endParaRPr lang="cs-CZ" sz="2800" b="1" dirty="0">
              <a:latin typeface="Bradley Hand ITC" pitchFamily="66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79512" y="188640"/>
            <a:ext cx="3528392" cy="4320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Bradley Hand ITC" pitchFamily="66" charset="0"/>
              </a:rPr>
              <a:t> Naše ryby</a:t>
            </a:r>
            <a:endParaRPr lang="cs-CZ" sz="4000" b="1" u="sng" dirty="0">
              <a:latin typeface="Bradley Hand ITC" pitchFamily="66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65901" y="620688"/>
            <a:ext cx="9001000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u="sng" dirty="0">
                <a:hlinkClick r:id="rId4"/>
              </a:rPr>
              <a:t>http://cs.wikipedia.org/wiki/Soubor:Hecht.jpg</a:t>
            </a:r>
            <a:endParaRPr lang="cs-CZ" sz="1400" dirty="0"/>
          </a:p>
          <a:p>
            <a:r>
              <a:rPr lang="cs-CZ" sz="1400" u="sng" dirty="0">
                <a:hlinkClick r:id="rId5"/>
              </a:rPr>
              <a:t>http://cs.wikipedia.org/wiki/Soubor:Common_carp.jpg</a:t>
            </a:r>
            <a:endParaRPr lang="cs-CZ" sz="1400" dirty="0"/>
          </a:p>
          <a:p>
            <a:r>
              <a:rPr lang="cs-CZ" sz="1400" u="sng" dirty="0">
                <a:hlinkClick r:id="rId6"/>
              </a:rPr>
              <a:t>http://www.google.cz/imgres?imgurl=http://atlas-ryb.rybarskeforum.cz/img/sumec_velky.jpg&amp;imgrefurl=http://atlas-ryb.rybarskeforum.cz/cesky-nazev/57-sumec-velky&amp;h=300&amp;w=595&amp;sz=32&amp;tbnid=2rFx45_HCWA89M:&amp;tbnh=63&amp;tbnw=125&amp;prev=/search%3Fq%3Dsumec%2Bvelk%25C3%25BD%26tbm%3Disch%26tbo%3Du&amp;zoom=1&amp;q=sumec+velk%C3%BD&amp;usg=__MWdB5T8VvPfYrmzdh4qjHYjRtHQ=&amp;docid=tDmowUE2eromdM&amp;sa=X&amp;ei=usSuUZvzHoqOtQbh9YGoBA&amp;sqi=2&amp;ved=0CD8Q9QEwAw&amp;dur=1804</a:t>
            </a:r>
            <a:endParaRPr lang="cs-CZ" sz="1400" dirty="0"/>
          </a:p>
          <a:p>
            <a:r>
              <a:rPr lang="cs-CZ" sz="1400" u="sng" dirty="0">
                <a:hlinkClick r:id="rId7"/>
              </a:rPr>
              <a:t>http://cs.wikipedia.org/wiki/Soubor:Perca_fluviatilis_Prague_Vltava_3.jpg</a:t>
            </a:r>
            <a:endParaRPr lang="cs-CZ" sz="1400" dirty="0"/>
          </a:p>
          <a:p>
            <a:r>
              <a:rPr lang="cs-CZ" sz="1400" u="sng" dirty="0">
                <a:hlinkClick r:id="rId8"/>
              </a:rPr>
              <a:t>http://www.google.cz/imgres?imgurl=http://www.rybarizatec.cz/page/priroda/img/ryby/lipan_podhorni.jpg&amp;imgrefurl=http://www.rybarizatec.cz/page/priroda/ryby.php?ryba%3Dlipan-podhorni&amp;h=289&amp;w=570&amp;sz=120&amp;tbnid=zmiUJX5iuN6d8M:&amp;tbnh=62&amp;tbnw=122&amp;prev=/search%3Fq%3Dlipan%2Bpodhorn%25C3%25AD%26tbm%3Disch%26tbo%3Du&amp;zoom=1&amp;q=lipan+podhorn%C3%AD&amp;usg=__07kg6mPlwLT3M4cKlhPCVmSY6Vc=&amp;docid=iGCG6jF_n5WhYM&amp;sa=X&amp;ei=KsWuUcWGE8_itQamu4HABA&amp;sqi=2&amp;ved=0CDQQ9QEwAg&amp;dur=782</a:t>
            </a:r>
            <a:endParaRPr lang="cs-CZ" sz="1400" dirty="0"/>
          </a:p>
          <a:p>
            <a:r>
              <a:rPr lang="cs-CZ" sz="1400" u="sng" dirty="0">
                <a:hlinkClick r:id="rId9"/>
              </a:rPr>
              <a:t>http://cs.wikipedia.org/wiki/Soubor:Salmo_trutta_Prague_Vltava_1.jpg</a:t>
            </a:r>
            <a:endParaRPr lang="cs-CZ" sz="1400" dirty="0"/>
          </a:p>
          <a:p>
            <a:r>
              <a:rPr lang="cs-CZ" sz="1400" u="sng" dirty="0">
                <a:hlinkClick r:id="rId10"/>
              </a:rPr>
              <a:t>http://cs.wikipedia.org/wiki/Soubor:Brook_Trout_Salvelinus_fontinalis_2900px.jpg</a:t>
            </a:r>
            <a:endParaRPr lang="cs-CZ" sz="1400" dirty="0"/>
          </a:p>
          <a:p>
            <a:r>
              <a:rPr lang="cs-CZ" sz="1400" u="sng" dirty="0">
                <a:hlinkClick r:id="rId11"/>
              </a:rPr>
              <a:t>http://www.google.cz/imgres?imgurl=http://www.rybarizatec.cz/page/priroda/img/ryby/hrouzek_beloploutvy.jpg&amp;imgrefurl=http://www.rybarizatec.cz/page/priroda/ryby.php?ryba%3Dhrouzek-beloploutvy&amp;h=289&amp;w=570&amp;sz=107&amp;tbnid=vmuY2Omf6UcnaM:&amp;tbnh=64&amp;tbnw=126&amp;prev=/search%3Fq%3Dhrouzek%26tbm%3Disch%26tbo%3Du&amp;zoom=1&amp;q=hrouzek&amp;usg=__VI6a9qd5Sj61TGPuaPuYxbhllLA=&amp;docid=Vx4PbZ4a514gNM&amp;sa=X&amp;ei=yMWuUfvdD4fXtAa-j4HwBQ&amp;ved=0CDQQ9QEwAg&amp;dur=318</a:t>
            </a:r>
            <a:endParaRPr lang="cs-CZ" sz="1400" dirty="0"/>
          </a:p>
          <a:p>
            <a:r>
              <a:rPr lang="cs-CZ" sz="1400" u="sng" dirty="0">
                <a:hlinkClick r:id="rId12"/>
              </a:rPr>
              <a:t>http://cs.wikipedia.org/wiki/Soubor:Rutilus_rutilus_Prague_Vltava_2.jpg</a:t>
            </a:r>
            <a:endParaRPr lang="cs-CZ" sz="1400" dirty="0"/>
          </a:p>
          <a:p>
            <a:r>
              <a:rPr lang="cs-CZ" sz="1400" u="sng" dirty="0">
                <a:hlinkClick r:id="rId13"/>
              </a:rPr>
              <a:t>http://cs.wikipedia.org/wiki/Soubor:Braxen,_Iduns_kokbok.jpg</a:t>
            </a:r>
            <a:endParaRPr lang="cs-CZ" sz="1400" dirty="0"/>
          </a:p>
          <a:p>
            <a:r>
              <a:rPr lang="cs-CZ" sz="1400" u="sng" dirty="0">
                <a:hlinkClick r:id="rId14"/>
              </a:rPr>
              <a:t>http://www.google.cz/imgres?imgurl=http://www.rybarizatec.cz/page/priroda/img/ryby/karas_obecny.jpg&amp;imgrefurl=http://www.rybarizatec.cz/obsah/2011/05/karas-obecny/&amp;h=289&amp;w=570&amp;sz=170&amp;tbnid=O4rx9oFRfSA3DM:&amp;tbnh=62&amp;tbnw=122&amp;prev=/search%3Fq%3Dkaras%2Bobecn%25C3%25BD%26tbm%3Disch%26tbo%3Du&amp;zoom=1&amp;q=karas+obecn%C3%BD&amp;usg=__hXMFpIbWMwYb-gdxn3ARcpsBqZo=&amp;docid=F0g88LTgcuXsvM&amp;sa=X&amp;ei=UcauUYD6E8bHswbWyoCABQ&amp;ved=0CEAQ9QEwAw&amp;dur=276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885725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15" name="bomb.wav"/>
          </p:stSnd>
        </p:sndAc>
      </p:transition>
    </mc:Choice>
    <mc:Fallback>
      <p:transition spd="slow" advTm="5000">
        <p:split orient="vert"/>
        <p:sndAc>
          <p:stSnd>
            <p:snd r:embed="rId2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338</TotalTime>
  <Words>221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 </vt:lpstr>
      <vt:lpstr>Naše ryby</vt:lpstr>
      <vt:lpstr>Naše ryby</vt:lpstr>
      <vt:lpstr>Naše ryby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NAŠE RYBY</dc:title>
  <dc:creator>Creator</dc:creator>
  <cp:lastModifiedBy>pc</cp:lastModifiedBy>
  <cp:revision>30</cp:revision>
  <dcterms:created xsi:type="dcterms:W3CDTF">2013-05-30T14:42:12Z</dcterms:created>
  <dcterms:modified xsi:type="dcterms:W3CDTF">2013-06-06T14:09:35Z</dcterms:modified>
</cp:coreProperties>
</file>