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303" r:id="rId4"/>
    <p:sldId id="304" r:id="rId5"/>
    <p:sldId id="278" r:id="rId6"/>
    <p:sldId id="302" r:id="rId7"/>
    <p:sldId id="305" r:id="rId8"/>
    <p:sldId id="274" r:id="rId9"/>
    <p:sldId id="271" r:id="rId10"/>
    <p:sldId id="29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75" d="100"/>
          <a:sy n="75" d="100"/>
        </p:scale>
        <p:origin x="-12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#hl=cs&amp;cp=12&amp;gs_id=25&amp;xhr=t&amp;q=obr%C3%A1zky+ucho&amp;pf=p&amp;sclient=psy-ab&amp;source=hp&amp;pbx=1&amp;oq=obr%C3%A1zky+ucho&amp;aq=f&amp;aqi=&amp;aql=&amp;gs_sm=&amp;gs_upl=&amp;bav=on.2,or.r_gc.r_pw.,cf.osb&amp;fp=4cee2d4f4ce68a37&amp;biw=1366&amp;bih=636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v-products.cz/naslouchadla-do-usi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VY_32_INOVACE_16_28_Sluch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SLUCH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SLUCH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Umožňuje komunikovat, poslouchat hudbu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UCHO  - orgán sluchu 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5580112" cy="3914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772" y="188640"/>
            <a:ext cx="870222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UCHO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tři části: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- vnější:  </a:t>
            </a:r>
            <a:r>
              <a:rPr lang="cs-CZ" sz="2800" dirty="0" smtClean="0">
                <a:solidFill>
                  <a:schemeClr val="bg1"/>
                </a:solidFill>
              </a:rPr>
              <a:t>boltec, vnější zvukovod, bubínek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- střední: </a:t>
            </a:r>
            <a:r>
              <a:rPr lang="cs-CZ" sz="2800" dirty="0" smtClean="0">
                <a:solidFill>
                  <a:schemeClr val="bg1"/>
                </a:solidFill>
              </a:rPr>
              <a:t>kladívko, kovadlinka, třmínek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vyústění Eustachovy trubice z nosohltanu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- vnitřní: </a:t>
            </a:r>
            <a:r>
              <a:rPr lang="cs-CZ" sz="2800" dirty="0" smtClean="0">
                <a:solidFill>
                  <a:schemeClr val="bg1"/>
                </a:solidFill>
              </a:rPr>
              <a:t>blanitý hlemýžď,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3polokruhové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kanálky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886" y="3339821"/>
            <a:ext cx="4171602" cy="3370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40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772" y="188640"/>
            <a:ext cx="870222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Rozsah slyšení: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- 16 Hz až 20 000 Hz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- vnější ucho:  </a:t>
            </a:r>
            <a:r>
              <a:rPr lang="cs-CZ" sz="2800" dirty="0" smtClean="0">
                <a:solidFill>
                  <a:schemeClr val="bg1"/>
                </a:solidFill>
              </a:rPr>
              <a:t>příjem zvuku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- střední ucho: </a:t>
            </a:r>
            <a:r>
              <a:rPr lang="cs-CZ" sz="2800" dirty="0" smtClean="0">
                <a:solidFill>
                  <a:schemeClr val="bg1"/>
                </a:solidFill>
              </a:rPr>
              <a:t>přenos zvuku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- vnitřní: </a:t>
            </a:r>
            <a:r>
              <a:rPr lang="cs-CZ" sz="2800" dirty="0" smtClean="0">
                <a:solidFill>
                  <a:schemeClr val="bg1"/>
                </a:solidFill>
              </a:rPr>
              <a:t>vnímání zvuku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Centrum sluchu </a:t>
            </a:r>
            <a:r>
              <a:rPr lang="cs-CZ" sz="2800" dirty="0" smtClean="0">
                <a:solidFill>
                  <a:schemeClr val="bg1"/>
                </a:solidFill>
              </a:rPr>
              <a:t>– spánkový lalok mozkové kůry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63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</a:t>
            </a:r>
            <a:r>
              <a:rPr lang="cs-CZ" sz="2800" dirty="0" smtClean="0">
                <a:solidFill>
                  <a:srgbClr val="FFFF00"/>
                </a:solidFill>
              </a:rPr>
              <a:t>          </a:t>
            </a:r>
            <a:r>
              <a:rPr lang="cs-CZ" sz="2800" dirty="0" smtClean="0">
                <a:solidFill>
                  <a:srgbClr val="FFFF00"/>
                </a:solidFill>
              </a:rPr>
              <a:t>V</a:t>
            </a:r>
            <a:r>
              <a:rPr lang="cs-CZ" sz="2800" dirty="0" smtClean="0">
                <a:solidFill>
                  <a:srgbClr val="FFFF00"/>
                </a:solidFill>
              </a:rPr>
              <a:t>nitřní ucho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centrum rovnovážné polohy a pohybů hlavy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Vzruchy  → do </a:t>
            </a:r>
            <a:r>
              <a:rPr lang="cs-CZ" sz="2800" dirty="0" smtClean="0">
                <a:solidFill>
                  <a:schemeClr val="bg1"/>
                </a:solidFill>
              </a:rPr>
              <a:t>mozečku = centrum rovnováhy a koordinace pohybů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353" y="2725441"/>
            <a:ext cx="5389293" cy="4149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120600" y="8057"/>
            <a:ext cx="9023400" cy="941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ONEMOCNĚNÍ  A  VADY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Zánět středního ucha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Nedoslýchavost, úplná hluchota – po úrazu, ve stáří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                   Naslouchadla do uší</a:t>
            </a: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56798"/>
            <a:ext cx="2592288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347017"/>
            <a:ext cx="9023400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                   </a:t>
            </a: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457200" marR="0" lvl="0" indent="-45720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0022"/>
            <a:ext cx="4680520" cy="6705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16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Sluch</a:t>
            </a:r>
          </a:p>
          <a:p>
            <a:pPr algn="ctr"/>
            <a:r>
              <a:rPr lang="pl-PL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</a:t>
            </a:r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části orgánu sluchu,</a:t>
            </a:r>
          </a:p>
          <a:p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definuje funkci sluchu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sluch, ucho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729308"/>
            <a:ext cx="903649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u="sng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http://www.google.cz/#hl=cs&amp;cp=12&amp;gs_id=25&amp;xhr=t&amp;q=obr%C3%A1zky+ucho&amp;pf=p&amp;sclient=psy-ab&amp;source=hp&amp;pbx=1&amp;oq=obr%C3%A1zky+ucho&amp;aq=f&amp;aqi=&amp;aql=&amp;gs_sm=&amp;gs_upl=&amp;bav=on.2,or.r_gc.r_pw.,</a:t>
            </a:r>
            <a:r>
              <a:rPr lang="cs-CZ" u="sng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cf.osb&amp;fp=4cee2d4f4ce68a37&amp;biw=1366&amp;bih=636</a:t>
            </a:r>
            <a:endParaRPr lang="cs-CZ" u="sng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http://www.google.cz/imgres?imgurl=http://img.mf.cz/308/755/1.jpg&amp;imgrefurl=http://www.zdn.cz/clanek/priloha-pacientske-listy/ucho-a-sluch-451316&amp;h=420&amp;w=600&amp;sz=38&amp;tbnid=smRGlhc6ka5zZM:&amp;tbnh=79&amp;tbnw=113&amp;prev=/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search%3Fq%3Dobr%25C3%25A1zky%2Bucho%26tbm%3Disch%26tbo%3Du&amp;zoom=1&amp;q=obr%C3%A1zky+ucho&amp;docid=js5UUfdsQSJt0M&amp;hl=cs&amp;sa=X&amp;ei=kcDjTo-sNqTj4QSZ382XBQ&amp;sqi=2&amp;ved=0CC0Q9QEwBA&amp;dur=374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www.vertigoacademy.cz/public/img/12.gif&amp;imgrefurl=http://www.vertigoacademy.cz/zavrat/zavrat/121/stavba-vnitrniho-ucha&amp;h=230&amp;w=299&amp;sz=10&amp;tbnid=IRoYuo0BTWP4wM:&amp;tbnh=90&amp;tbnw=117&amp;prev=/search%3Fq%3Dvnit%25C5%2599n%25C3%25AD%2Bucho%26tbm%3Disch%26tbo%3Du&amp;zoom=1&amp;q=vnit%C5%99n%C3%AD+ucho&amp;docid=UCDG_mK9W7uu2M&amp;hl=cs&amp;sa=X&amp;ei=dcvjTsrJCdLR4QT3tZmJBQ&amp;sqi=2&amp;ved=0CDIQ9QEwAQ&amp;dur=606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903649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chemeClr val="bg1"/>
                </a:solidFill>
                <a:hlinkClick r:id="rId2"/>
              </a:rPr>
              <a:t>www.tv-products.cz/naslouchadla-do-usi.html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http://www.scientia.cz/Produkty/Nastenne_tabule/Jazykove/4466.aspx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993</TotalTime>
  <Words>257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108</cp:revision>
  <dcterms:created xsi:type="dcterms:W3CDTF">2011-05-04T20:13:56Z</dcterms:created>
  <dcterms:modified xsi:type="dcterms:W3CDTF">2011-12-10T21:43:52Z</dcterms:modified>
</cp:coreProperties>
</file>