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78" r:id="rId4"/>
    <p:sldId id="283" r:id="rId5"/>
    <p:sldId id="282" r:id="rId6"/>
    <p:sldId id="281" r:id="rId7"/>
    <p:sldId id="270" r:id="rId8"/>
    <p:sldId id="284" r:id="rId9"/>
    <p:sldId id="285" r:id="rId10"/>
    <p:sldId id="274" r:id="rId11"/>
    <p:sldId id="27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9" autoAdjust="0"/>
    <p:restoredTop sz="90750" autoAdjust="0"/>
  </p:normalViewPr>
  <p:slideViewPr>
    <p:cSldViewPr>
      <p:cViewPr varScale="1">
        <p:scale>
          <a:sx n="54" d="100"/>
          <a:sy n="54" d="100"/>
        </p:scale>
        <p:origin x="-96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EB782-A346-48F8-8F40-D8266A01DD48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70BED-DD28-4BA6-8865-ACC2A504C8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5010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EB782-A346-48F8-8F40-D8266A01DD48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70BED-DD28-4BA6-8865-ACC2A504C8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6230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EB782-A346-48F8-8F40-D8266A01DD48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70BED-DD28-4BA6-8865-ACC2A504C8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3203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EB782-A346-48F8-8F40-D8266A01DD48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70BED-DD28-4BA6-8865-ACC2A504C8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6691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EB782-A346-48F8-8F40-D8266A01DD48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70BED-DD28-4BA6-8865-ACC2A504C8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3696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EB782-A346-48F8-8F40-D8266A01DD48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70BED-DD28-4BA6-8865-ACC2A504C8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2366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EB782-A346-48F8-8F40-D8266A01DD48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70BED-DD28-4BA6-8865-ACC2A504C8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2026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EB782-A346-48F8-8F40-D8266A01DD48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70BED-DD28-4BA6-8865-ACC2A504C8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1125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EB782-A346-48F8-8F40-D8266A01DD48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70BED-DD28-4BA6-8865-ACC2A504C8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1351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EB782-A346-48F8-8F40-D8266A01DD48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70BED-DD28-4BA6-8865-ACC2A504C8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0741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EB782-A346-48F8-8F40-D8266A01DD48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70BED-DD28-4BA6-8865-ACC2A504C8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6690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EB782-A346-48F8-8F40-D8266A01DD48}" type="datetimeFigureOut">
              <a:rPr lang="cs-CZ" smtClean="0"/>
              <a:t>4.12.2011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A70BED-DD28-4BA6-8865-ACC2A504C8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229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38" y="5013324"/>
            <a:ext cx="8518525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159732" y="2276872"/>
            <a:ext cx="4824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FF00"/>
                </a:solidFill>
              </a:rPr>
              <a:t>ŠABLONA  32</a:t>
            </a:r>
            <a:endParaRPr lang="cs-CZ" sz="3600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68016" y="3253626"/>
            <a:ext cx="655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FFFF00"/>
                </a:solidFill>
              </a:rPr>
              <a:t>VY_32_INOVACE_15_28_Smysly</a:t>
            </a:r>
            <a:endParaRPr lang="cs-CZ" sz="2400" dirty="0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096108" y="767408"/>
            <a:ext cx="4896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FF00"/>
                </a:solidFill>
              </a:rPr>
              <a:t>SMYSLY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60835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571" y="13173"/>
            <a:ext cx="8598877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2800" dirty="0" smtClean="0">
              <a:solidFill>
                <a:srgbClr val="FFFF00"/>
              </a:solidFill>
            </a:endParaRPr>
          </a:p>
          <a:p>
            <a:pPr algn="ctr"/>
            <a:r>
              <a:rPr lang="cs-CZ" sz="3600" dirty="0" smtClean="0">
                <a:solidFill>
                  <a:srgbClr val="FFFF00"/>
                </a:solidFill>
              </a:rPr>
              <a:t>                   ZÁKLADNÍ  SMYSLY</a:t>
            </a:r>
            <a:endParaRPr lang="cs-CZ" sz="3600" dirty="0">
              <a:solidFill>
                <a:srgbClr val="FFFF00"/>
              </a:solidFill>
            </a:endParaRPr>
          </a:p>
          <a:p>
            <a:pPr algn="ctr"/>
            <a:r>
              <a:rPr lang="cs-CZ" sz="2800" dirty="0">
                <a:solidFill>
                  <a:srgbClr val="FFFF00"/>
                </a:solidFill>
              </a:rPr>
              <a:t/>
            </a:r>
            <a:br>
              <a:rPr lang="cs-CZ" sz="2800" dirty="0">
                <a:solidFill>
                  <a:srgbClr val="FFFF00"/>
                </a:solidFill>
              </a:rPr>
            </a:br>
            <a:r>
              <a:rPr lang="cs-CZ" sz="3600" dirty="0">
                <a:solidFill>
                  <a:srgbClr val="FFFF00"/>
                </a:solidFill>
              </a:rPr>
              <a:t>· </a:t>
            </a:r>
            <a:r>
              <a:rPr lang="cs-CZ" sz="3600" dirty="0" smtClean="0">
                <a:solidFill>
                  <a:srgbClr val="FFFF00"/>
                </a:solidFill>
              </a:rPr>
              <a:t>čich</a:t>
            </a:r>
          </a:p>
          <a:p>
            <a:pPr algn="ctr"/>
            <a:endParaRPr lang="cs-CZ" sz="3600" dirty="0">
              <a:solidFill>
                <a:srgbClr val="FFFF00"/>
              </a:solidFill>
            </a:endParaRPr>
          </a:p>
          <a:p>
            <a:pPr algn="ctr"/>
            <a:r>
              <a:rPr lang="cs-CZ" sz="3600" dirty="0">
                <a:solidFill>
                  <a:srgbClr val="FFFF00"/>
                </a:solidFill>
              </a:rPr>
              <a:t>· </a:t>
            </a:r>
            <a:r>
              <a:rPr lang="cs-CZ" sz="3600" dirty="0" smtClean="0">
                <a:solidFill>
                  <a:srgbClr val="FFFF00"/>
                </a:solidFill>
              </a:rPr>
              <a:t>chuť  </a:t>
            </a:r>
          </a:p>
          <a:p>
            <a:pPr algn="ctr"/>
            <a:endParaRPr lang="cs-CZ" sz="3600" dirty="0">
              <a:solidFill>
                <a:srgbClr val="FFFF00"/>
              </a:solidFill>
            </a:endParaRPr>
          </a:p>
          <a:p>
            <a:pPr algn="ctr"/>
            <a:r>
              <a:rPr lang="cs-CZ" sz="3600" dirty="0">
                <a:solidFill>
                  <a:srgbClr val="FFFF00"/>
                </a:solidFill>
              </a:rPr>
              <a:t>· </a:t>
            </a:r>
            <a:r>
              <a:rPr lang="cs-CZ" sz="3600" dirty="0" smtClean="0">
                <a:solidFill>
                  <a:srgbClr val="FFFF00"/>
                </a:solidFill>
              </a:rPr>
              <a:t>hmat</a:t>
            </a:r>
          </a:p>
          <a:p>
            <a:pPr algn="ctr"/>
            <a:endParaRPr lang="cs-CZ" sz="3600" dirty="0">
              <a:solidFill>
                <a:srgbClr val="FFFF00"/>
              </a:solidFill>
            </a:endParaRPr>
          </a:p>
          <a:p>
            <a:pPr algn="ctr"/>
            <a:r>
              <a:rPr lang="cs-CZ" sz="3600" dirty="0">
                <a:solidFill>
                  <a:srgbClr val="FFFF00"/>
                </a:solidFill>
              </a:rPr>
              <a:t>· </a:t>
            </a:r>
            <a:r>
              <a:rPr lang="cs-CZ" sz="3600" dirty="0" smtClean="0">
                <a:solidFill>
                  <a:srgbClr val="FFFF00"/>
                </a:solidFill>
              </a:rPr>
              <a:t>zrak</a:t>
            </a:r>
          </a:p>
          <a:p>
            <a:pPr algn="ctr"/>
            <a:endParaRPr lang="cs-CZ" sz="3600" dirty="0">
              <a:solidFill>
                <a:srgbClr val="FFFF00"/>
              </a:solidFill>
            </a:endParaRPr>
          </a:p>
          <a:p>
            <a:pPr algn="ctr"/>
            <a:r>
              <a:rPr lang="cs-CZ" sz="3600" dirty="0">
                <a:solidFill>
                  <a:srgbClr val="FFFF00"/>
                </a:solidFill>
              </a:rPr>
              <a:t>· sluch</a:t>
            </a:r>
          </a:p>
          <a:p>
            <a:endParaRPr lang="cs-CZ" sz="3600" dirty="0" smtClean="0">
              <a:solidFill>
                <a:srgbClr val="FFFF00"/>
              </a:solidFill>
            </a:endParaRPr>
          </a:p>
        </p:txBody>
      </p:sp>
      <p:pic>
        <p:nvPicPr>
          <p:cNvPr id="3" name="Picture 5" descr="9-06 19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674" y="260648"/>
            <a:ext cx="3080366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9-06 19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867249"/>
            <a:ext cx="3240360" cy="3163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9-06 19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1" y="4290830"/>
            <a:ext cx="3264469" cy="2567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6509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260648"/>
            <a:ext cx="903649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3600" dirty="0" smtClean="0">
              <a:solidFill>
                <a:srgbClr val="FFFF00"/>
              </a:solidFill>
            </a:endParaRPr>
          </a:p>
          <a:p>
            <a:pPr algn="ctr"/>
            <a:r>
              <a:rPr lang="cs-CZ" sz="3600" dirty="0" smtClean="0">
                <a:solidFill>
                  <a:srgbClr val="FFFF00"/>
                </a:solidFill>
              </a:rPr>
              <a:t>ČIDLA = smyslové orgány</a:t>
            </a:r>
          </a:p>
          <a:p>
            <a:pPr algn="ctr"/>
            <a:endParaRPr lang="cs-CZ" sz="3600" dirty="0" smtClean="0">
              <a:solidFill>
                <a:srgbClr val="FFFF00"/>
              </a:solidFill>
            </a:endParaRPr>
          </a:p>
          <a:p>
            <a:pPr algn="ctr"/>
            <a:r>
              <a:rPr lang="cs-CZ" sz="3600" dirty="0">
                <a:solidFill>
                  <a:schemeClr val="bg1"/>
                </a:solidFill>
              </a:rPr>
              <a:t>zachycují i</a:t>
            </a:r>
            <a:r>
              <a:rPr lang="cs-CZ" sz="3600" dirty="0" smtClean="0">
                <a:solidFill>
                  <a:schemeClr val="bg1"/>
                </a:solidFill>
              </a:rPr>
              <a:t>nformace </a:t>
            </a:r>
            <a:r>
              <a:rPr lang="cs-CZ" sz="3600" dirty="0">
                <a:solidFill>
                  <a:schemeClr val="bg1"/>
                </a:solidFill>
              </a:rPr>
              <a:t>o změnách </a:t>
            </a:r>
            <a:r>
              <a:rPr lang="cs-CZ" sz="3600" dirty="0" smtClean="0">
                <a:solidFill>
                  <a:schemeClr val="bg1"/>
                </a:solidFill>
              </a:rPr>
              <a:t>vnitřního i </a:t>
            </a:r>
            <a:r>
              <a:rPr lang="cs-CZ" sz="3600" dirty="0">
                <a:solidFill>
                  <a:schemeClr val="bg1"/>
                </a:solidFill>
              </a:rPr>
              <a:t>vnějšího </a:t>
            </a:r>
            <a:r>
              <a:rPr lang="cs-CZ" sz="3600" dirty="0" smtClean="0">
                <a:solidFill>
                  <a:schemeClr val="bg1"/>
                </a:solidFill>
              </a:rPr>
              <a:t>prostředí</a:t>
            </a:r>
          </a:p>
          <a:p>
            <a:pPr algn="ctr"/>
            <a:endParaRPr lang="cs-CZ" sz="3600" dirty="0" smtClean="0">
              <a:solidFill>
                <a:schemeClr val="bg1"/>
              </a:solidFill>
            </a:endParaRPr>
          </a:p>
          <a:p>
            <a:r>
              <a:rPr lang="cs-CZ" sz="3600" dirty="0" smtClean="0">
                <a:solidFill>
                  <a:srgbClr val="FFFF00"/>
                </a:solidFill>
              </a:rPr>
              <a:t>RECEPTORY = buňky smyslových orgánů</a:t>
            </a:r>
            <a:endParaRPr lang="cs-CZ" sz="3600" dirty="0">
              <a:solidFill>
                <a:srgbClr val="FFFF00"/>
              </a:solidFill>
            </a:endParaRPr>
          </a:p>
          <a:p>
            <a:pPr algn="ctr"/>
            <a:endParaRPr lang="cs-CZ" sz="3600" dirty="0" smtClean="0">
              <a:solidFill>
                <a:schemeClr val="bg1"/>
              </a:solidFill>
            </a:endParaRPr>
          </a:p>
          <a:p>
            <a:r>
              <a:rPr lang="cs-CZ" sz="3600" dirty="0" smtClean="0">
                <a:solidFill>
                  <a:schemeClr val="bg1"/>
                </a:solidFill>
              </a:rPr>
              <a:t>reagují </a:t>
            </a:r>
            <a:r>
              <a:rPr lang="cs-CZ" sz="3600" dirty="0">
                <a:solidFill>
                  <a:schemeClr val="bg1"/>
                </a:solidFill>
              </a:rPr>
              <a:t>na podráždění </a:t>
            </a:r>
          </a:p>
        </p:txBody>
      </p:sp>
    </p:spTree>
    <p:extLst>
      <p:ext uri="{BB962C8B-B14F-4D97-AF65-F5344CB8AC3E}">
        <p14:creationId xmlns:p14="http://schemas.microsoft.com/office/powerpoint/2010/main" val="2731029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87824" y="339914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676" y="0"/>
            <a:ext cx="9144000" cy="7602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sz="3600" dirty="0" smtClean="0">
              <a:solidFill>
                <a:srgbClr val="FFFF00"/>
              </a:solidFill>
            </a:endParaRPr>
          </a:p>
          <a:p>
            <a:pPr algn="ctr"/>
            <a:r>
              <a:rPr lang="cs-CZ" sz="3600" dirty="0" smtClean="0">
                <a:solidFill>
                  <a:srgbClr val="FFFF00"/>
                </a:solidFill>
              </a:rPr>
              <a:t>ČICH</a:t>
            </a:r>
          </a:p>
          <a:p>
            <a:r>
              <a:rPr lang="cs-CZ" sz="3200" dirty="0" smtClean="0">
                <a:solidFill>
                  <a:srgbClr val="FFFF00"/>
                </a:solidFill>
              </a:rPr>
              <a:t/>
            </a:r>
            <a:br>
              <a:rPr lang="cs-CZ" sz="3200" dirty="0" smtClean="0">
                <a:solidFill>
                  <a:srgbClr val="FFFF00"/>
                </a:solidFill>
              </a:rPr>
            </a:br>
            <a:r>
              <a:rPr lang="cs-CZ" sz="3200" dirty="0" smtClean="0">
                <a:solidFill>
                  <a:srgbClr val="FFFF00"/>
                </a:solidFill>
              </a:rPr>
              <a:t>- čichové buňky – </a:t>
            </a:r>
          </a:p>
          <a:p>
            <a:r>
              <a:rPr lang="cs-CZ" sz="3200" dirty="0" smtClean="0">
                <a:solidFill>
                  <a:schemeClr val="bg1"/>
                </a:solidFill>
              </a:rPr>
              <a:t>v horní části dutiny nosní </a:t>
            </a:r>
          </a:p>
          <a:p>
            <a:endParaRPr lang="cs-CZ" sz="3200" dirty="0" smtClean="0">
              <a:solidFill>
                <a:srgbClr val="FFFF00"/>
              </a:solidFill>
            </a:endParaRPr>
          </a:p>
          <a:p>
            <a:r>
              <a:rPr lang="cs-CZ" sz="3200" dirty="0" smtClean="0">
                <a:solidFill>
                  <a:srgbClr val="FFFF00"/>
                </a:solidFill>
              </a:rPr>
              <a:t>– centrum čichu – </a:t>
            </a:r>
          </a:p>
          <a:p>
            <a:r>
              <a:rPr lang="cs-CZ" sz="3200" dirty="0" smtClean="0">
                <a:solidFill>
                  <a:schemeClr val="bg1"/>
                </a:solidFill>
              </a:rPr>
              <a:t>spodní části čelních laloků                 </a:t>
            </a:r>
          </a:p>
          <a:p>
            <a:r>
              <a:rPr lang="cs-CZ" sz="3200" dirty="0" smtClean="0">
                <a:solidFill>
                  <a:schemeClr val="bg1"/>
                </a:solidFill>
              </a:rPr>
              <a:t> koncového  mozku</a:t>
            </a:r>
          </a:p>
          <a:p>
            <a:endParaRPr lang="cs-CZ" sz="3200" dirty="0" smtClean="0">
              <a:solidFill>
                <a:schemeClr val="bg1"/>
              </a:solidFill>
            </a:endParaRPr>
          </a:p>
          <a:p>
            <a:endParaRPr lang="cs-CZ" sz="3200" dirty="0">
              <a:solidFill>
                <a:schemeClr val="bg1"/>
              </a:solidFill>
            </a:endParaRPr>
          </a:p>
          <a:p>
            <a:r>
              <a:rPr lang="cs-CZ" sz="3200" dirty="0" smtClean="0">
                <a:solidFill>
                  <a:schemeClr val="bg1"/>
                </a:solidFill>
              </a:rPr>
              <a:t>- Dlouhotrvající podráždění otupuje vnímání vdechovaných látek </a:t>
            </a:r>
          </a:p>
          <a:p>
            <a:r>
              <a:rPr lang="cs-CZ" sz="3200" dirty="0">
                <a:solidFill>
                  <a:srgbClr val="FFFF00"/>
                </a:solidFill>
              </a:rPr>
              <a:t/>
            </a:r>
            <a:br>
              <a:rPr lang="cs-CZ" sz="3200" dirty="0">
                <a:solidFill>
                  <a:srgbClr val="FFFF00"/>
                </a:solidFill>
              </a:rPr>
            </a:b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65178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363" y="48961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2800" dirty="0" smtClean="0">
              <a:solidFill>
                <a:srgbClr val="FFFF00"/>
              </a:solidFill>
            </a:endParaRPr>
          </a:p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ULOŽENÍ  ČICHOVÝCH BUNĚK – DUTINA NOSNÍ</a:t>
            </a:r>
            <a:endParaRPr lang="cs-CZ" sz="2800" dirty="0">
              <a:solidFill>
                <a:srgbClr val="FFFF00"/>
              </a:solidFill>
            </a:endParaRPr>
          </a:p>
          <a:p>
            <a:pPr algn="ctr"/>
            <a:endParaRPr lang="cs-CZ" sz="2800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181" y="1353966"/>
            <a:ext cx="8363970" cy="5465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9970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2392" y="548680"/>
            <a:ext cx="8676456" cy="7971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3200" dirty="0" smtClean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>
                <a:solidFill>
                  <a:schemeClr val="bg1"/>
                </a:solidFill>
              </a:rPr>
              <a:t>člověk rozlišuje až 1000 </a:t>
            </a:r>
            <a:r>
              <a:rPr lang="cs-CZ" sz="3200" dirty="0" smtClean="0">
                <a:solidFill>
                  <a:schemeClr val="bg1"/>
                </a:solidFill>
              </a:rPr>
              <a:t>pachů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3200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endParaRPr lang="cs-CZ" sz="3200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bg1"/>
                </a:solidFill>
              </a:rPr>
              <a:t>vliv </a:t>
            </a:r>
            <a:r>
              <a:rPr lang="cs-CZ" sz="3200" dirty="0">
                <a:solidFill>
                  <a:schemeClr val="bg1"/>
                </a:solidFill>
              </a:rPr>
              <a:t>na vyměšování slin a žaludeční </a:t>
            </a:r>
            <a:r>
              <a:rPr lang="cs-CZ" sz="3200" dirty="0" smtClean="0">
                <a:solidFill>
                  <a:schemeClr val="bg1"/>
                </a:solidFill>
              </a:rPr>
              <a:t>šťávy</a:t>
            </a:r>
          </a:p>
          <a:p>
            <a:endParaRPr lang="cs-CZ" sz="3200" dirty="0" smtClean="0">
              <a:solidFill>
                <a:schemeClr val="bg1"/>
              </a:solidFill>
            </a:endParaRPr>
          </a:p>
          <a:p>
            <a:endParaRPr lang="cs-CZ" sz="3200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cs-CZ" sz="3200" dirty="0">
                <a:solidFill>
                  <a:schemeClr val="bg1"/>
                </a:solidFill>
              </a:rPr>
              <a:t>hraje úlohu v mezilidských </a:t>
            </a:r>
            <a:r>
              <a:rPr lang="cs-CZ" sz="3200" dirty="0" smtClean="0">
                <a:solidFill>
                  <a:schemeClr val="bg1"/>
                </a:solidFill>
              </a:rPr>
              <a:t>vztazích</a:t>
            </a:r>
          </a:p>
          <a:p>
            <a:endParaRPr lang="cs-CZ" sz="3200" dirty="0" smtClean="0">
              <a:solidFill>
                <a:schemeClr val="bg1"/>
              </a:solidFill>
            </a:endParaRPr>
          </a:p>
          <a:p>
            <a:endParaRPr lang="cs-CZ" sz="3200" dirty="0" smtClean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cs-CZ" sz="3200" dirty="0">
                <a:solidFill>
                  <a:schemeClr val="bg1"/>
                </a:solidFill>
              </a:rPr>
              <a:t>význam hygienický</a:t>
            </a:r>
          </a:p>
          <a:p>
            <a:r>
              <a:rPr lang="cs-CZ" sz="3200" dirty="0">
                <a:solidFill>
                  <a:srgbClr val="FFFF00"/>
                </a:solidFill>
              </a:rPr>
              <a:t/>
            </a:r>
            <a:br>
              <a:rPr lang="cs-CZ" sz="3200" dirty="0">
                <a:solidFill>
                  <a:srgbClr val="FFFF00"/>
                </a:solidFill>
              </a:rPr>
            </a:br>
            <a:r>
              <a:rPr lang="cs-CZ" sz="3200" dirty="0">
                <a:solidFill>
                  <a:srgbClr val="FFFF00"/>
                </a:solidFill>
              </a:rPr>
              <a:t/>
            </a:r>
            <a:br>
              <a:rPr lang="cs-CZ" sz="3200" dirty="0">
                <a:solidFill>
                  <a:srgbClr val="FFFF00"/>
                </a:solidFill>
              </a:rPr>
            </a:br>
            <a:r>
              <a:rPr lang="cs-CZ" sz="3200" b="1" u="sng" dirty="0"/>
              <a:t/>
            </a:r>
            <a:br>
              <a:rPr lang="cs-CZ" sz="3200" b="1" u="sng" dirty="0"/>
            </a:br>
            <a:endParaRPr lang="cs-CZ" sz="3200" dirty="0" smtClean="0">
              <a:solidFill>
                <a:schemeClr val="bg1"/>
              </a:solidFill>
            </a:endParaRPr>
          </a:p>
          <a:p>
            <a:pPr marL="457200" indent="-457200">
              <a:buFontTx/>
              <a:buChar char="-"/>
            </a:pPr>
            <a:r>
              <a:rPr lang="cs-CZ" sz="3200" dirty="0" smtClean="0">
                <a:solidFill>
                  <a:schemeClr val="bg1"/>
                </a:solidFill>
              </a:rPr>
              <a:t>Stah = </a:t>
            </a:r>
            <a:r>
              <a:rPr lang="cs-CZ" sz="3200" dirty="0" smtClean="0">
                <a:solidFill>
                  <a:srgbClr val="FFFF00"/>
                </a:solidFill>
              </a:rPr>
              <a:t>SYSTOLA</a:t>
            </a:r>
            <a:endParaRPr lang="cs-CZ" sz="3200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1466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0"/>
            <a:ext cx="9288016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FF00"/>
                </a:solidFill>
              </a:rPr>
              <a:t>CHUŤ</a:t>
            </a:r>
          </a:p>
          <a:p>
            <a:pPr marL="457200" indent="-457200">
              <a:buFontTx/>
              <a:buChar char="-"/>
            </a:pPr>
            <a:r>
              <a:rPr lang="cs-CZ" sz="3200" dirty="0">
                <a:solidFill>
                  <a:srgbClr val="FFFF00"/>
                </a:solidFill>
              </a:rPr>
              <a:t>ústředí </a:t>
            </a:r>
            <a:r>
              <a:rPr lang="cs-CZ" sz="3200" dirty="0" smtClean="0">
                <a:solidFill>
                  <a:srgbClr val="FFFF00"/>
                </a:solidFill>
              </a:rPr>
              <a:t>v </a:t>
            </a:r>
            <a:r>
              <a:rPr lang="cs-CZ" sz="3200" dirty="0">
                <a:solidFill>
                  <a:srgbClr val="FFFF00"/>
                </a:solidFill>
              </a:rPr>
              <a:t>koncovém mozku – </a:t>
            </a:r>
          </a:p>
          <a:p>
            <a:r>
              <a:rPr lang="cs-CZ" sz="3200" dirty="0" smtClean="0">
                <a:solidFill>
                  <a:srgbClr val="FFFF00"/>
                </a:solidFill>
              </a:rPr>
              <a:t>přední </a:t>
            </a:r>
            <a:r>
              <a:rPr lang="cs-CZ" sz="3200" dirty="0">
                <a:solidFill>
                  <a:srgbClr val="FFFF00"/>
                </a:solidFill>
              </a:rPr>
              <a:t>postranní část temenního laloku</a:t>
            </a:r>
          </a:p>
          <a:p>
            <a:r>
              <a:rPr lang="cs-CZ" sz="3200" dirty="0">
                <a:solidFill>
                  <a:srgbClr val="FFFF00"/>
                </a:solidFill>
              </a:rPr>
              <a:t/>
            </a:r>
            <a:br>
              <a:rPr lang="cs-CZ" sz="3200" dirty="0">
                <a:solidFill>
                  <a:srgbClr val="FFFF00"/>
                </a:solidFill>
              </a:rPr>
            </a:br>
            <a:r>
              <a:rPr lang="cs-CZ" sz="3200" dirty="0">
                <a:solidFill>
                  <a:srgbClr val="FFFF00"/>
                </a:solidFill>
              </a:rPr>
              <a:t>Chuťové pohárky (papily) na povrchu jazyka – vjem 4 základních chutí</a:t>
            </a:r>
            <a:r>
              <a:rPr lang="cs-CZ" sz="3200" dirty="0" smtClean="0">
                <a:solidFill>
                  <a:srgbClr val="FFFF00"/>
                </a:solidFill>
              </a:rPr>
              <a:t>:</a:t>
            </a:r>
          </a:p>
          <a:p>
            <a:endParaRPr lang="cs-CZ" sz="3200" dirty="0" smtClean="0">
              <a:solidFill>
                <a:srgbClr val="FFFF00"/>
              </a:solidFill>
            </a:endParaRPr>
          </a:p>
          <a:p>
            <a:endParaRPr lang="cs-CZ" sz="3200" dirty="0" smtClean="0">
              <a:solidFill>
                <a:srgbClr val="FFFF00"/>
              </a:solidFill>
            </a:endParaRPr>
          </a:p>
          <a:p>
            <a:r>
              <a:rPr lang="cs-CZ" sz="3200" dirty="0">
                <a:solidFill>
                  <a:schemeClr val="bg1"/>
                </a:solidFill>
              </a:rPr>
              <a:t> </a:t>
            </a:r>
            <a:r>
              <a:rPr lang="cs-CZ" sz="3200" dirty="0" smtClean="0">
                <a:solidFill>
                  <a:schemeClr val="bg1"/>
                </a:solidFill>
              </a:rPr>
              <a:t> - sladkost </a:t>
            </a:r>
            <a:r>
              <a:rPr lang="cs-CZ" sz="3200" dirty="0">
                <a:solidFill>
                  <a:schemeClr val="bg1"/>
                </a:solidFill>
              </a:rPr>
              <a:t>– špička </a:t>
            </a:r>
            <a:r>
              <a:rPr lang="cs-CZ" sz="3200" dirty="0" smtClean="0">
                <a:solidFill>
                  <a:schemeClr val="bg1"/>
                </a:solidFill>
              </a:rPr>
              <a:t>jazyka</a:t>
            </a:r>
          </a:p>
          <a:p>
            <a:r>
              <a:rPr lang="cs-CZ" sz="3200" dirty="0" smtClean="0">
                <a:solidFill>
                  <a:schemeClr val="bg1"/>
                </a:solidFill>
              </a:rPr>
              <a:t>  - </a:t>
            </a:r>
            <a:r>
              <a:rPr lang="cs-CZ" sz="3200" dirty="0">
                <a:solidFill>
                  <a:schemeClr val="bg1"/>
                </a:solidFill>
              </a:rPr>
              <a:t>slanost – špička </a:t>
            </a:r>
            <a:r>
              <a:rPr lang="cs-CZ" sz="3200" dirty="0" smtClean="0">
                <a:solidFill>
                  <a:schemeClr val="bg1"/>
                </a:solidFill>
              </a:rPr>
              <a:t>jazyka</a:t>
            </a:r>
            <a:r>
              <a:rPr lang="cs-CZ" sz="3200" dirty="0">
                <a:solidFill>
                  <a:schemeClr val="bg1"/>
                </a:solidFill>
              </a:rPr>
              <a:t/>
            </a:r>
            <a:br>
              <a:rPr lang="cs-CZ" sz="3200" dirty="0">
                <a:solidFill>
                  <a:schemeClr val="bg1"/>
                </a:solidFill>
              </a:rPr>
            </a:br>
            <a:r>
              <a:rPr lang="cs-CZ" sz="3200" dirty="0" smtClean="0">
                <a:solidFill>
                  <a:schemeClr val="bg1"/>
                </a:solidFill>
              </a:rPr>
              <a:t>  - </a:t>
            </a:r>
            <a:r>
              <a:rPr lang="cs-CZ" sz="3200" dirty="0">
                <a:solidFill>
                  <a:schemeClr val="bg1"/>
                </a:solidFill>
              </a:rPr>
              <a:t>kyselost – po </a:t>
            </a:r>
            <a:r>
              <a:rPr lang="cs-CZ" sz="3200" dirty="0" smtClean="0">
                <a:solidFill>
                  <a:schemeClr val="bg1"/>
                </a:solidFill>
              </a:rPr>
              <a:t>stranách</a:t>
            </a:r>
            <a:r>
              <a:rPr lang="cs-CZ" sz="3200" dirty="0">
                <a:solidFill>
                  <a:schemeClr val="bg1"/>
                </a:solidFill>
              </a:rPr>
              <a:t/>
            </a:r>
            <a:br>
              <a:rPr lang="cs-CZ" sz="3200" dirty="0">
                <a:solidFill>
                  <a:schemeClr val="bg1"/>
                </a:solidFill>
              </a:rPr>
            </a:br>
            <a:r>
              <a:rPr lang="cs-CZ" sz="3200" dirty="0" smtClean="0">
                <a:solidFill>
                  <a:schemeClr val="bg1"/>
                </a:solidFill>
              </a:rPr>
              <a:t>  - </a:t>
            </a:r>
            <a:r>
              <a:rPr lang="cs-CZ" sz="3200" dirty="0">
                <a:solidFill>
                  <a:schemeClr val="bg1"/>
                </a:solidFill>
              </a:rPr>
              <a:t>hořkost – kořen jazyka</a:t>
            </a:r>
          </a:p>
          <a:p>
            <a:r>
              <a:rPr lang="cs-CZ" sz="3200" dirty="0">
                <a:solidFill>
                  <a:srgbClr val="FFFF00"/>
                </a:solidFill>
              </a:rPr>
              <a:t/>
            </a:r>
            <a:br>
              <a:rPr lang="cs-CZ" sz="3200" dirty="0">
                <a:solidFill>
                  <a:srgbClr val="FFFF00"/>
                </a:solidFill>
              </a:rPr>
            </a:br>
            <a:endParaRPr lang="cs-CZ" sz="3200" dirty="0">
              <a:solidFill>
                <a:srgbClr val="FFFF00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endParaRPr lang="cs-CZ" sz="3200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4337" y="3212976"/>
            <a:ext cx="3974386" cy="3603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353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9850"/>
            <a:ext cx="9144000" cy="8463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FF00"/>
                </a:solidFill>
              </a:rPr>
              <a:t>HMAT</a:t>
            </a:r>
          </a:p>
          <a:p>
            <a:pPr algn="ctr"/>
            <a:endParaRPr lang="cs-CZ" sz="3200" dirty="0">
              <a:solidFill>
                <a:srgbClr val="FFFF00"/>
              </a:solidFill>
            </a:endParaRPr>
          </a:p>
          <a:p>
            <a:r>
              <a:rPr lang="cs-CZ" sz="3200" dirty="0">
                <a:solidFill>
                  <a:srgbClr val="FFFF00"/>
                </a:solidFill>
              </a:rPr>
              <a:t>- </a:t>
            </a:r>
            <a:r>
              <a:rPr lang="cs-CZ" sz="3200" dirty="0" smtClean="0">
                <a:solidFill>
                  <a:srgbClr val="FFFF00"/>
                </a:solidFill>
              </a:rPr>
              <a:t>ústředí </a:t>
            </a:r>
            <a:r>
              <a:rPr lang="cs-CZ" sz="3200" dirty="0">
                <a:solidFill>
                  <a:srgbClr val="FFFF00"/>
                </a:solidFill>
              </a:rPr>
              <a:t>-</a:t>
            </a:r>
            <a:r>
              <a:rPr lang="cs-CZ" sz="3200" dirty="0" smtClean="0">
                <a:solidFill>
                  <a:srgbClr val="FFFF00"/>
                </a:solidFill>
              </a:rPr>
              <a:t> temenní lalok koncového </a:t>
            </a:r>
            <a:r>
              <a:rPr lang="cs-CZ" sz="3200" dirty="0">
                <a:solidFill>
                  <a:srgbClr val="FFFF00"/>
                </a:solidFill>
              </a:rPr>
              <a:t>mozku</a:t>
            </a:r>
            <a:endParaRPr lang="cs-CZ" sz="3200" dirty="0"/>
          </a:p>
          <a:p>
            <a:r>
              <a:rPr lang="cs-CZ" sz="3200" dirty="0">
                <a:solidFill>
                  <a:srgbClr val="FFFF00"/>
                </a:solidFill>
              </a:rPr>
              <a:t/>
            </a:r>
            <a:br>
              <a:rPr lang="cs-CZ" sz="3200" dirty="0">
                <a:solidFill>
                  <a:srgbClr val="FFFF00"/>
                </a:solidFill>
              </a:rPr>
            </a:br>
            <a:r>
              <a:rPr lang="cs-CZ" sz="3200" dirty="0">
                <a:solidFill>
                  <a:schemeClr val="bg1"/>
                </a:solidFill>
              </a:rPr>
              <a:t>- kožní čidla (</a:t>
            </a:r>
            <a:r>
              <a:rPr lang="cs-CZ" sz="3200" i="1" dirty="0">
                <a:solidFill>
                  <a:schemeClr val="bg1"/>
                </a:solidFill>
              </a:rPr>
              <a:t>receptory</a:t>
            </a:r>
            <a:r>
              <a:rPr lang="cs-CZ" sz="3200" dirty="0">
                <a:solidFill>
                  <a:schemeClr val="bg1"/>
                </a:solidFill>
              </a:rPr>
              <a:t>)</a:t>
            </a:r>
          </a:p>
          <a:p>
            <a:r>
              <a:rPr lang="cs-CZ" sz="3200" dirty="0" smtClean="0">
                <a:solidFill>
                  <a:schemeClr val="bg1"/>
                </a:solidFill>
              </a:rPr>
              <a:t/>
            </a:r>
            <a:br>
              <a:rPr lang="cs-CZ" sz="3200" dirty="0" smtClean="0">
                <a:solidFill>
                  <a:schemeClr val="bg1"/>
                </a:solidFill>
              </a:rPr>
            </a:br>
            <a:r>
              <a:rPr lang="cs-CZ" sz="3200" dirty="0" smtClean="0">
                <a:solidFill>
                  <a:schemeClr val="bg1"/>
                </a:solidFill>
              </a:rPr>
              <a:t>- receptory teploty - </a:t>
            </a:r>
            <a:r>
              <a:rPr lang="cs-CZ" sz="3200" i="1" dirty="0" smtClean="0">
                <a:solidFill>
                  <a:schemeClr val="bg1"/>
                </a:solidFill>
              </a:rPr>
              <a:t>termoreceptory</a:t>
            </a:r>
            <a:r>
              <a:rPr lang="cs-CZ" sz="3200" dirty="0" smtClean="0">
                <a:solidFill>
                  <a:schemeClr val="bg1"/>
                </a:solidFill>
              </a:rPr>
              <a:t> (chladové a tepelné) </a:t>
            </a:r>
          </a:p>
          <a:p>
            <a:endParaRPr lang="cs-CZ" sz="3200" dirty="0" smtClean="0">
              <a:solidFill>
                <a:schemeClr val="bg1"/>
              </a:solidFill>
            </a:endParaRPr>
          </a:p>
          <a:p>
            <a:pPr marL="457200" indent="-457200">
              <a:buFontTx/>
              <a:buChar char="-"/>
            </a:pPr>
            <a:r>
              <a:rPr lang="cs-CZ" sz="3200" dirty="0" smtClean="0">
                <a:solidFill>
                  <a:schemeClr val="bg1"/>
                </a:solidFill>
              </a:rPr>
              <a:t>receptory </a:t>
            </a:r>
            <a:r>
              <a:rPr lang="cs-CZ" sz="3200" i="1" dirty="0">
                <a:solidFill>
                  <a:schemeClr val="bg1"/>
                </a:solidFill>
              </a:rPr>
              <a:t>bolesti</a:t>
            </a:r>
            <a:r>
              <a:rPr lang="cs-CZ" sz="3200" dirty="0">
                <a:solidFill>
                  <a:schemeClr val="bg1"/>
                </a:solidFill>
              </a:rPr>
              <a:t>- kůže, </a:t>
            </a:r>
            <a:r>
              <a:rPr lang="cs-CZ" sz="3200" dirty="0" smtClean="0">
                <a:solidFill>
                  <a:schemeClr val="bg1"/>
                </a:solidFill>
              </a:rPr>
              <a:t>orgány</a:t>
            </a:r>
          </a:p>
          <a:p>
            <a:r>
              <a:rPr lang="cs-CZ" sz="3200" dirty="0">
                <a:solidFill>
                  <a:schemeClr val="bg1"/>
                </a:solidFill>
              </a:rPr>
              <a:t/>
            </a:r>
            <a:br>
              <a:rPr lang="cs-CZ" sz="3200" dirty="0">
                <a:solidFill>
                  <a:schemeClr val="bg1"/>
                </a:solidFill>
              </a:rPr>
            </a:br>
            <a:r>
              <a:rPr lang="cs-CZ" sz="3200" dirty="0">
                <a:solidFill>
                  <a:schemeClr val="bg1"/>
                </a:solidFill>
              </a:rPr>
              <a:t>- receptory dotyku a tlaku (</a:t>
            </a:r>
            <a:r>
              <a:rPr lang="cs-CZ" sz="3200" i="1" dirty="0" err="1">
                <a:solidFill>
                  <a:schemeClr val="bg1"/>
                </a:solidFill>
              </a:rPr>
              <a:t>mechanoreceptory</a:t>
            </a:r>
            <a:r>
              <a:rPr lang="cs-CZ" sz="3200" dirty="0">
                <a:solidFill>
                  <a:schemeClr val="bg1"/>
                </a:solidFill>
              </a:rPr>
              <a:t>) </a:t>
            </a:r>
            <a:r>
              <a:rPr lang="cs-CZ" sz="3200" dirty="0" smtClean="0">
                <a:solidFill>
                  <a:schemeClr val="bg1"/>
                </a:solidFill>
              </a:rPr>
              <a:t>–na </a:t>
            </a:r>
            <a:r>
              <a:rPr lang="cs-CZ" sz="3200" dirty="0">
                <a:solidFill>
                  <a:schemeClr val="bg1"/>
                </a:solidFill>
              </a:rPr>
              <a:t>dlaních, konečcích prstů, rtech, jazyku a na čele, nejméně na zádech</a:t>
            </a:r>
          </a:p>
          <a:p>
            <a:endParaRPr lang="cs-CZ" sz="3200" dirty="0">
              <a:solidFill>
                <a:srgbClr val="FFFF00"/>
              </a:solidFill>
            </a:endParaRPr>
          </a:p>
          <a:p>
            <a:r>
              <a:rPr lang="cs-CZ" sz="3200" dirty="0">
                <a:solidFill>
                  <a:srgbClr val="FFFF00"/>
                </a:solidFill>
              </a:rPr>
              <a:t/>
            </a:r>
            <a:br>
              <a:rPr lang="cs-CZ" sz="3200" dirty="0">
                <a:solidFill>
                  <a:srgbClr val="FFFF00"/>
                </a:solidFill>
              </a:rPr>
            </a:br>
            <a:endParaRPr lang="cs-CZ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8786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1179" y="332656"/>
            <a:ext cx="882047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1"/>
                </a:solidFill>
              </a:rPr>
              <a:t>30000 </a:t>
            </a:r>
            <a:r>
              <a:rPr lang="cs-CZ" sz="3600" dirty="0">
                <a:solidFill>
                  <a:schemeClr val="bg1"/>
                </a:solidFill>
              </a:rPr>
              <a:t>tepelných receptorů</a:t>
            </a:r>
          </a:p>
          <a:p>
            <a:r>
              <a:rPr lang="cs-CZ" sz="3600" dirty="0" smtClean="0">
                <a:solidFill>
                  <a:schemeClr val="bg1"/>
                </a:solidFill>
              </a:rPr>
              <a:t>250000 </a:t>
            </a:r>
            <a:r>
              <a:rPr lang="cs-CZ" sz="3600" dirty="0">
                <a:solidFill>
                  <a:schemeClr val="bg1"/>
                </a:solidFill>
              </a:rPr>
              <a:t>chladových </a:t>
            </a:r>
            <a:r>
              <a:rPr lang="cs-CZ" sz="3600" dirty="0" smtClean="0">
                <a:solidFill>
                  <a:schemeClr val="bg1"/>
                </a:solidFill>
              </a:rPr>
              <a:t>receptorů</a:t>
            </a:r>
          </a:p>
          <a:p>
            <a:r>
              <a:rPr lang="cs-CZ" sz="3600" dirty="0" smtClean="0">
                <a:solidFill>
                  <a:schemeClr val="bg1"/>
                </a:solidFill>
              </a:rPr>
              <a:t>500000 </a:t>
            </a:r>
            <a:r>
              <a:rPr lang="cs-CZ" sz="3600" dirty="0">
                <a:solidFill>
                  <a:schemeClr val="bg1"/>
                </a:solidFill>
              </a:rPr>
              <a:t>dotykových </a:t>
            </a:r>
            <a:r>
              <a:rPr lang="cs-CZ" sz="3600" dirty="0" smtClean="0">
                <a:solidFill>
                  <a:schemeClr val="bg1"/>
                </a:solidFill>
              </a:rPr>
              <a:t>receptorů</a:t>
            </a:r>
          </a:p>
          <a:p>
            <a:endParaRPr lang="cs-CZ" sz="3600" dirty="0">
              <a:solidFill>
                <a:srgbClr val="FFFF00"/>
              </a:solidFill>
            </a:endParaRPr>
          </a:p>
          <a:p>
            <a:r>
              <a:rPr lang="cs-CZ" sz="4000" dirty="0" smtClean="0">
                <a:solidFill>
                  <a:srgbClr val="FFFF00"/>
                </a:solidFill>
              </a:rPr>
              <a:t>  Braillovo </a:t>
            </a:r>
            <a:r>
              <a:rPr lang="cs-CZ" sz="4000" dirty="0">
                <a:solidFill>
                  <a:srgbClr val="FFFF00"/>
                </a:solidFill>
              </a:rPr>
              <a:t>písmo</a:t>
            </a:r>
            <a:r>
              <a:rPr lang="cs-CZ" sz="3600" b="1" dirty="0">
                <a:solidFill>
                  <a:srgbClr val="FFFF00"/>
                </a:solidFill>
              </a:rPr>
              <a:t> </a:t>
            </a:r>
            <a:endParaRPr lang="cs-CZ" sz="3600" b="1" dirty="0" smtClean="0">
              <a:solidFill>
                <a:srgbClr val="FFFF00"/>
              </a:solidFill>
            </a:endParaRPr>
          </a:p>
          <a:p>
            <a:r>
              <a:rPr lang="cs-CZ" sz="3600" dirty="0" smtClean="0">
                <a:solidFill>
                  <a:schemeClr val="bg1"/>
                </a:solidFill>
              </a:rPr>
              <a:t>- zrakově postižení </a:t>
            </a:r>
          </a:p>
          <a:p>
            <a:endParaRPr lang="cs-CZ" sz="3600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132856"/>
            <a:ext cx="4283968" cy="4719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0680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1034604"/>
            <a:ext cx="802838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SMYSLY</a:t>
            </a:r>
          </a:p>
          <a:p>
            <a:r>
              <a:rPr lang="pl-PL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Anotace : </a:t>
            </a:r>
            <a:r>
              <a:rPr lang="pl-PL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Prezentace, </a:t>
            </a:r>
            <a:r>
              <a:rPr lang="pl-PL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která </a:t>
            </a:r>
            <a:r>
              <a:rPr lang="pl-PL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může sloužit jako </a:t>
            </a:r>
            <a:r>
              <a:rPr lang="cs-CZ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výkladové učivo </a:t>
            </a:r>
          </a:p>
          <a:p>
            <a:r>
              <a:rPr lang="cs-CZ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Autor: </a:t>
            </a:r>
            <a:r>
              <a:rPr lang="cs-CZ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Mgr. Lenka </a:t>
            </a:r>
            <a:r>
              <a:rPr lang="cs-CZ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Senohrábková</a:t>
            </a:r>
            <a:endParaRPr lang="cs-CZ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Jazyk: </a:t>
            </a:r>
            <a:r>
              <a:rPr lang="cs-CZ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Čeština</a:t>
            </a:r>
          </a:p>
          <a:p>
            <a:r>
              <a:rPr lang="cs-CZ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Očekávaný </a:t>
            </a:r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výstup:</a:t>
            </a:r>
            <a:r>
              <a:rPr lang="cs-CZ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popíše smysly, jejich význam a jejich orgány</a:t>
            </a:r>
          </a:p>
          <a:p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Speciální </a:t>
            </a:r>
            <a:r>
              <a:rPr lang="cs-CZ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vzdělávací potřeby: </a:t>
            </a:r>
            <a:r>
              <a:rPr lang="cs-CZ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přistup k internetu, interaktivní tabule</a:t>
            </a:r>
          </a:p>
          <a:p>
            <a:r>
              <a:rPr lang="cs-CZ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Klíčová slova: </a:t>
            </a:r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čich</a:t>
            </a:r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cs-CZ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chuť, hmat, </a:t>
            </a:r>
            <a:endParaRPr lang="cs-CZ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Druh učebního materiálu: </a:t>
            </a:r>
            <a:r>
              <a:rPr lang="cs-CZ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Prezentace</a:t>
            </a:r>
          </a:p>
          <a:p>
            <a:r>
              <a:rPr lang="cs-CZ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Druh interaktivity: </a:t>
            </a:r>
            <a:r>
              <a:rPr lang="cs-CZ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Aktivita</a:t>
            </a:r>
          </a:p>
          <a:p>
            <a:r>
              <a:rPr lang="cs-CZ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Cílová skupina: </a:t>
            </a:r>
            <a:r>
              <a:rPr lang="cs-CZ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Žák</a:t>
            </a:r>
          </a:p>
          <a:p>
            <a:r>
              <a:rPr lang="cs-CZ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Stupeň a typ vzdělávání </a:t>
            </a:r>
            <a:r>
              <a:rPr lang="cs-CZ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základní vzdělávání – druhý stupeň</a:t>
            </a:r>
          </a:p>
          <a:p>
            <a:r>
              <a:rPr lang="cs-CZ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Typická věková skupina </a:t>
            </a:r>
            <a:r>
              <a:rPr lang="cs-CZ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12 - 15 let</a:t>
            </a:r>
          </a:p>
          <a:p>
            <a:endParaRPr lang="cs-CZ" sz="2000" dirty="0" smtClean="0">
              <a:solidFill>
                <a:schemeClr val="bg1"/>
              </a:solidFill>
            </a:endParaRPr>
          </a:p>
          <a:p>
            <a:endParaRPr lang="cs-CZ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821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504254"/>
            <a:ext cx="71287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Zdroje: </a:t>
            </a:r>
          </a:p>
          <a:p>
            <a:endParaRPr lang="cs-CZ" sz="2800" dirty="0">
              <a:solidFill>
                <a:schemeClr val="bg1"/>
              </a:solidFill>
            </a:endParaRPr>
          </a:p>
          <a:p>
            <a:endParaRPr lang="cs-CZ" sz="2800" dirty="0" smtClean="0">
              <a:solidFill>
                <a:schemeClr val="bg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07504" y="1196751"/>
            <a:ext cx="903649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VANĚČKOVÁ</a:t>
            </a:r>
            <a:r>
              <a:rPr lang="cs-CZ" dirty="0">
                <a:solidFill>
                  <a:schemeClr val="bg1"/>
                </a:solidFill>
                <a:latin typeface="Arial" charset="0"/>
                <a:cs typeface="Arial" charset="0"/>
              </a:rPr>
              <a:t>, Ivana, et al. </a:t>
            </a:r>
            <a:r>
              <a:rPr lang="cs-CZ" i="1" dirty="0">
                <a:solidFill>
                  <a:schemeClr val="bg1"/>
                </a:solidFill>
                <a:latin typeface="Arial" charset="0"/>
                <a:cs typeface="Arial" charset="0"/>
              </a:rPr>
              <a:t>Přírodopis8 : učebnice pro základní školy a víceletá gymnázia</a:t>
            </a:r>
            <a:r>
              <a:rPr lang="cs-CZ" dirty="0">
                <a:solidFill>
                  <a:schemeClr val="bg1"/>
                </a:solidFill>
                <a:latin typeface="Arial" charset="0"/>
                <a:cs typeface="Arial" charset="0"/>
              </a:rPr>
              <a:t>. nakladatelství Fraus, Plzeň 2006. Plzeň : Fraus, 2006. 128 s</a:t>
            </a:r>
            <a:r>
              <a:rPr lang="cs-CZ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.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dirty="0">
                <a:solidFill>
                  <a:schemeClr val="bg1"/>
                </a:solidFill>
                <a:latin typeface="Arial" charset="0"/>
                <a:cs typeface="Arial" charset="0"/>
              </a:rPr>
              <a:t>http://www.google.cz/#pq=obr%C3%A1zky+ulo%C5%BEen%C3%AD+%C4%8Dichov%C3%BDch+bun%C4%9Bk+&amp;hl=cs&amp;cp=21&amp;gs_id=9f&amp;xhr=t&amp;q=obr%C3%A1zky+%C4%8Dichov%C3%A9+bu%C5%88ky&amp;pf=p&amp;sclient=psy-ab&amp;source=hp&amp;pbx=1&amp;oq=obr%C3%A1zky+%C4%8Dichov%C3%A9+bu%C5%88ky&amp;aq=f&amp;aqi=&amp;aql=&amp;gs_sm=&amp;gs_upl=&amp;bav=on.2,or.r_gc.r_pw.,</a:t>
            </a:r>
            <a:r>
              <a:rPr lang="cs-CZ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cf.osb&amp;fp=e08faa0a9fbf8264&amp;biw=1366&amp;bih=636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dirty="0">
                <a:solidFill>
                  <a:schemeClr val="bg1"/>
                </a:solidFill>
                <a:latin typeface="Arial" charset="0"/>
                <a:cs typeface="Arial" charset="0"/>
              </a:rPr>
              <a:t>http://www.google.cz/imgres?imgurl=http://www.lidsketelo-puchnerova.estranky.cz/img/mid/23/jazyk.jpg&amp;imgrefurl=http://www.lidsketelo-puchnerova.estranky.cz/fotoalbum/smyslova-ustroji/jazyk.jpg.html&amp;h=418&amp;w=460&amp;sz=28&amp;tbnid=CBFrnsR04DhGwM:&amp;tbnh=87&amp;tbnw=96&amp;prev=/</a:t>
            </a:r>
            <a:r>
              <a:rPr lang="cs-CZ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search%3Fq%3Dobr%25C3%25A1zek%2Bjazyk%2Bchu%25C5%25A5%2Bobr%25C3%25A1zek%26tbm%3Disch%26tbo%3Du&amp;zoom=1&amp;q=obr%C3%A1zek+jazyk+chu%C5%A5+obr%C3%A1zek&amp;docid=NogsDnMz80Gb9M&amp;hl=cs&amp;sa=X&amp;ei=qMzbTsmkD-Lh0QHpzv3fDQ&amp;sqi=2&amp;ved=0CC8Q9QEwBQ&amp;dur=388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dirty="0">
                <a:solidFill>
                  <a:schemeClr val="bg1"/>
                </a:solidFill>
                <a:latin typeface="Arial" charset="0"/>
                <a:cs typeface="Arial" charset="0"/>
              </a:rPr>
              <a:t>http://withfriendship.com/images/d/15716/oct-18-2007braille-tattoos.gif</a:t>
            </a:r>
            <a:endParaRPr lang="cs-CZ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lvl="0"/>
            <a:endParaRPr lang="cs-CZ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lvl="0"/>
            <a:endParaRPr lang="cs-CZ" dirty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dirty="0" smtClean="0">
              <a:solidFill>
                <a:schemeClr val="bg1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3974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Základní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830</TotalTime>
  <Words>194</Words>
  <Application>Microsoft Office PowerPoint</Application>
  <PresentationFormat>Předvádění na obrazovce (4:3)</PresentationFormat>
  <Paragraphs>93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Admin</cp:lastModifiedBy>
  <cp:revision>79</cp:revision>
  <dcterms:created xsi:type="dcterms:W3CDTF">2011-05-04T20:13:56Z</dcterms:created>
  <dcterms:modified xsi:type="dcterms:W3CDTF">2011-12-04T20:29:39Z</dcterms:modified>
</cp:coreProperties>
</file>