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7" r:id="rId4"/>
    <p:sldId id="263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2040144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básní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přirovnáním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VY_12_INOVACE_02_TEČKA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báseň, funkce, interpunkce, přirovnání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uvědomění si úlohy a důležitosti tečky ve čteném textu. Žáci se seznamují s novými a obtížně čtenými slovy. Uvědomují si formu a obsah básně. Autor básně zároveň nabádá </a:t>
            </a:r>
            <a:r>
              <a:rPr lang="cs-CZ" dirty="0" smtClean="0"/>
              <a:t>                         k </a:t>
            </a:r>
            <a:r>
              <a:rPr lang="cs-CZ" dirty="0" smtClean="0"/>
              <a:t>zamyšlení se nad dalšími přirovnáními.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Pozor, než začneš číst: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772816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básni jsou pro tebe neznámá slova:</a:t>
            </a:r>
          </a:p>
          <a:p>
            <a:r>
              <a:rPr lang="cs-CZ" sz="3200" b="1" dirty="0" smtClean="0"/>
              <a:t>funkce</a:t>
            </a:r>
            <a:r>
              <a:rPr lang="cs-CZ" sz="3200" dirty="0" smtClean="0"/>
              <a:t> – volné vyjádření pro úkol</a:t>
            </a:r>
          </a:p>
          <a:p>
            <a:r>
              <a:rPr lang="cs-CZ" sz="3200" b="1" dirty="0"/>
              <a:t>i</a:t>
            </a:r>
            <a:r>
              <a:rPr lang="cs-CZ" sz="3200" b="1" dirty="0" smtClean="0"/>
              <a:t>nterpunkce</a:t>
            </a:r>
            <a:r>
              <a:rPr lang="cs-CZ" sz="3200" dirty="0" smtClean="0"/>
              <a:t> – rozdělovací znaménko ve větě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4077072"/>
            <a:ext cx="770485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Nyní se tato dvě slova naučíme číst.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643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Báseň: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1196752"/>
            <a:ext cx="331227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Tečka na konci věty</a:t>
            </a:r>
          </a:p>
          <a:p>
            <a:r>
              <a:rPr lang="cs-CZ" sz="2000" dirty="0" smtClean="0"/>
              <a:t>Tečka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á zvláštní funkci.</a:t>
            </a:r>
          </a:p>
          <a:p>
            <a:r>
              <a:rPr lang="cs-CZ" sz="2000" dirty="0" smtClean="0"/>
              <a:t>Na konci věty </a:t>
            </a:r>
          </a:p>
          <a:p>
            <a:r>
              <a:rPr lang="cs-CZ" sz="2000" dirty="0" smtClean="0"/>
              <a:t>dělá interpunkci.</a:t>
            </a:r>
          </a:p>
          <a:p>
            <a:r>
              <a:rPr lang="cs-CZ" sz="2000" dirty="0" smtClean="0"/>
              <a:t>Važte si tečky.</a:t>
            </a:r>
          </a:p>
          <a:p>
            <a:r>
              <a:rPr lang="cs-CZ" sz="2000" dirty="0" smtClean="0"/>
              <a:t>Je důležitá.</a:t>
            </a:r>
          </a:p>
          <a:p>
            <a:r>
              <a:rPr lang="cs-CZ" sz="2000" dirty="0" smtClean="0"/>
              <a:t>Bez tečky by věta končila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ěkde až na konci světa.</a:t>
            </a:r>
          </a:p>
          <a:p>
            <a:r>
              <a:rPr lang="cs-CZ" sz="2000" dirty="0" smtClean="0"/>
              <a:t>Všechno má nějaký konec.</a:t>
            </a:r>
          </a:p>
          <a:p>
            <a:r>
              <a:rPr lang="cs-CZ" sz="2000" dirty="0" smtClean="0"/>
              <a:t>Třeba ulice má na konci rohy.</a:t>
            </a:r>
          </a:p>
          <a:p>
            <a:r>
              <a:rPr lang="cs-CZ" sz="2000" dirty="0" smtClean="0"/>
              <a:t>A lidi mají na konci </a:t>
            </a:r>
          </a:p>
          <a:p>
            <a:r>
              <a:rPr lang="cs-CZ" sz="2000" dirty="0" smtClean="0"/>
              <a:t>hlavu nebo nohy.</a:t>
            </a:r>
          </a:p>
          <a:p>
            <a:r>
              <a:rPr lang="cs-CZ" sz="2000" dirty="0" smtClean="0"/>
              <a:t>Pejsek na konci </a:t>
            </a:r>
          </a:p>
          <a:p>
            <a:r>
              <a:rPr lang="cs-CZ" sz="2000" dirty="0" smtClean="0"/>
              <a:t>má ocásek až u zadečku.</a:t>
            </a:r>
          </a:p>
          <a:p>
            <a:r>
              <a:rPr lang="cs-CZ" sz="2000" dirty="0" smtClean="0"/>
              <a:t>A tahle básnička má na konci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ečku.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24039" y="6165304"/>
            <a:ext cx="29524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(M. Černík-Neplašte nám švestky)</a:t>
            </a:r>
            <a:endParaRPr lang="cs-CZ" sz="1600" i="1" dirty="0"/>
          </a:p>
        </p:txBody>
      </p:sp>
    </p:spTree>
    <p:extLst>
      <p:ext uri="{BB962C8B-B14F-4D97-AF65-F5344CB8AC3E}">
        <p14:creationId xmlns="" xmlns:p14="http://schemas.microsoft.com/office/powerpoint/2010/main" val="313971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Pokyny k práci s básní: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640871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Nejdříve si přečti báseň potichu.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420888"/>
            <a:ext cx="640871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Jak poznáš, že je to báseň?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068960"/>
            <a:ext cx="640871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Proč v druhé sloce básník říká o tečce, že je důležitá?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03648" y="3717032"/>
            <a:ext cx="6408712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Ve 3. a 4. sloce básník trochu žertuje, chce, aby si každý uvědomil, že bez tečky to při čtení a psaní nejde. S kým    a s čím srovnává větu a tečku za ní?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Vymysli podobná přirovnání.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6596" y="5229200"/>
            <a:ext cx="640871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Dovedeš si představit, že bys četl/a pohádku a nikde by nebyla za větami tečka? </a:t>
            </a:r>
          </a:p>
        </p:txBody>
      </p:sp>
    </p:spTree>
    <p:extLst>
      <p:ext uri="{BB962C8B-B14F-4D97-AF65-F5344CB8AC3E}">
        <p14:creationId xmlns="" xmlns:p14="http://schemas.microsoft.com/office/powerpoint/2010/main" val="25374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VYKOPAL, Zdeněk. </a:t>
            </a:r>
            <a:r>
              <a:rPr lang="cs-CZ" i="1" dirty="0" smtClean="0"/>
              <a:t>Docvičujeme čtení: pro zábavu a poučení</a:t>
            </a:r>
            <a:r>
              <a:rPr lang="cs-CZ" dirty="0" smtClean="0"/>
              <a:t>. 1. vyd. Praha: 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Blug</a:t>
            </a:r>
            <a:r>
              <a:rPr lang="cs-CZ" dirty="0" smtClean="0"/>
              <a:t>, 1993. ISBN 80-85635-25-9.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343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Pozor, než začneš číst:</vt:lpstr>
      <vt:lpstr>Báseň:</vt:lpstr>
      <vt:lpstr>Pokyny k práci s básní: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14</cp:revision>
  <dcterms:created xsi:type="dcterms:W3CDTF">2013-04-08T11:36:48Z</dcterms:created>
  <dcterms:modified xsi:type="dcterms:W3CDTF">2013-06-06T18:03:42Z</dcterms:modified>
</cp:coreProperties>
</file>