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9" r:id="rId2"/>
    <p:sldId id="280" r:id="rId3"/>
    <p:sldId id="278" r:id="rId4"/>
    <p:sldId id="302" r:id="rId5"/>
    <p:sldId id="303" r:id="rId6"/>
    <p:sldId id="306" r:id="rId7"/>
    <p:sldId id="305" r:id="rId8"/>
    <p:sldId id="304" r:id="rId9"/>
    <p:sldId id="274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0750" autoAdjust="0"/>
  </p:normalViewPr>
  <p:slideViewPr>
    <p:cSldViewPr>
      <p:cViewPr varScale="1">
        <p:scale>
          <a:sx n="99" d="100"/>
          <a:sy n="99" d="100"/>
        </p:scale>
        <p:origin x="-3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C201CB-92F3-42E1-A85E-0F964018531A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CA20EB-1E1E-4AB7-8844-DFEA0A9FF5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0554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CA20EB-1E1E-4AB7-8844-DFEA0A9FF5B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47314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010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230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3203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6691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3696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236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026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125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1351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0741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6690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CEB782-A346-48F8-8F40-D8266A01DD48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A70BED-DD28-4BA6-8865-ACC2A504C8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29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Clovek-a-priroda/Ilustrace-a-obrazky/contentInd/7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738" y="5013324"/>
            <a:ext cx="8518525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59732" y="2276872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ŠABLONA  32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8582" y="3768517"/>
            <a:ext cx="88312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VY_32_INOVACE_14_28_Obvodová nervová soustava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03648" y="767408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Obvodová nervová  soustava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0835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pPr algn="ctr"/>
            <a:r>
              <a:rPr lang="cs-CZ" sz="2800" dirty="0" smtClean="0">
                <a:solidFill>
                  <a:srgbClr val="FFFF00"/>
                </a:solidFill>
              </a:rPr>
              <a:t>OBVODOVÁ  NERVOVÁ   SOUSTAVA</a:t>
            </a:r>
          </a:p>
          <a:p>
            <a:pPr algn="ctr"/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 12 párů mozkových nervů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FF00"/>
                </a:solidFill>
              </a:rPr>
              <a:t> 31 párů míšních nervů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>
                <a:solidFill>
                  <a:srgbClr val="FFFF00"/>
                </a:solidFill>
              </a:rPr>
              <a:t> </a:t>
            </a:r>
            <a:r>
              <a:rPr lang="cs-CZ" sz="2800" dirty="0" smtClean="0">
                <a:solidFill>
                  <a:srgbClr val="FFFF00"/>
                </a:solidFill>
              </a:rPr>
              <a:t>útrobní nervy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FF00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Nervová vlákna dostředivá (smyslová, senzorická)</a:t>
            </a:r>
          </a:p>
          <a:p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- vedou vzruchy z receptorů do CNS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rgbClr val="FFFF00"/>
                </a:solidFill>
              </a:rPr>
              <a:t>Nervová vlákna odstředivá (motorická)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- vedou odpověď k výkonným orgánům např. sval, žláza</a:t>
            </a:r>
          </a:p>
          <a:p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650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204" y="-12700"/>
            <a:ext cx="9144000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Mozkové nervy</a:t>
            </a: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FF00"/>
                </a:solidFill>
              </a:rPr>
              <a:t>12 párů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514350" indent="-514350">
              <a:buAutoNum type="romanUcPeriod"/>
            </a:pPr>
            <a:r>
              <a:rPr lang="cs-CZ" sz="2400" dirty="0" smtClean="0">
                <a:solidFill>
                  <a:schemeClr val="bg1"/>
                </a:solidFill>
              </a:rPr>
              <a:t>Čichový nerv</a:t>
            </a:r>
          </a:p>
          <a:p>
            <a:pPr marL="514350" indent="-514350">
              <a:buAutoNum type="romanUcPeriod"/>
            </a:pPr>
            <a:r>
              <a:rPr lang="cs-CZ" sz="2400" dirty="0" smtClean="0">
                <a:solidFill>
                  <a:schemeClr val="bg1"/>
                </a:solidFill>
              </a:rPr>
              <a:t>Zrakový nerv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III.,IV.,VI. Okohybné nervy</a:t>
            </a:r>
          </a:p>
          <a:p>
            <a:pPr marL="514350" indent="-514350">
              <a:buAutoNum type="romanUcPeriod" startAt="5"/>
            </a:pPr>
            <a:r>
              <a:rPr lang="cs-CZ" sz="2400" dirty="0" smtClean="0">
                <a:solidFill>
                  <a:schemeClr val="bg1"/>
                </a:solidFill>
              </a:rPr>
              <a:t>Trojklanný nerv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VII. Lícní nerv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VIII</a:t>
            </a:r>
            <a:r>
              <a:rPr lang="cs-CZ" sz="2400" dirty="0" smtClean="0">
                <a:solidFill>
                  <a:schemeClr val="bg1"/>
                </a:solidFill>
              </a:rPr>
              <a:t>. Sluchově </a:t>
            </a:r>
            <a:r>
              <a:rPr lang="cs-CZ" sz="2400" dirty="0" smtClean="0">
                <a:solidFill>
                  <a:schemeClr val="bg1"/>
                </a:solidFill>
              </a:rPr>
              <a:t>rovnovážný nerv</a:t>
            </a:r>
          </a:p>
          <a:p>
            <a:pPr marL="514350" indent="-514350">
              <a:buAutoNum type="romanUcPeriod" startAt="9"/>
            </a:pPr>
            <a:r>
              <a:rPr lang="cs-CZ" sz="2400" dirty="0" smtClean="0">
                <a:solidFill>
                  <a:schemeClr val="bg1"/>
                </a:solidFill>
              </a:rPr>
              <a:t>Jazykohltanový nerv</a:t>
            </a:r>
          </a:p>
          <a:p>
            <a:pPr marL="514350" indent="-514350">
              <a:buAutoNum type="romanUcPeriod" startAt="9"/>
            </a:pPr>
            <a:r>
              <a:rPr lang="cs-CZ" sz="2400" dirty="0" smtClean="0">
                <a:solidFill>
                  <a:schemeClr val="bg1"/>
                </a:solidFill>
              </a:rPr>
              <a:t>Bloudivý nerv</a:t>
            </a:r>
          </a:p>
          <a:p>
            <a:pPr marL="514350" indent="-514350">
              <a:buAutoNum type="romanUcPeriod" startAt="9"/>
            </a:pPr>
            <a:r>
              <a:rPr lang="cs-CZ" sz="2400" dirty="0" smtClean="0">
                <a:solidFill>
                  <a:schemeClr val="bg1"/>
                </a:solidFill>
              </a:rPr>
              <a:t>Přídatný nerv</a:t>
            </a:r>
          </a:p>
          <a:p>
            <a:pPr marL="514350" indent="-514350">
              <a:buAutoNum type="romanUcPeriod" startAt="9"/>
            </a:pPr>
            <a:r>
              <a:rPr lang="cs-CZ" sz="2400" dirty="0" smtClean="0">
                <a:solidFill>
                  <a:schemeClr val="bg1"/>
                </a:solidFill>
              </a:rPr>
              <a:t>Podjazykový nerv </a:t>
            </a: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>
              <a:solidFill>
                <a:srgbClr val="FFFF00"/>
              </a:solidFill>
            </a:endParaRPr>
          </a:p>
          <a:p>
            <a:endParaRPr lang="cs-CZ" sz="2400" dirty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 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576921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4200" y="689140"/>
            <a:ext cx="4467868" cy="54597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31029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5284"/>
            <a:ext cx="8964488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Míšní</a:t>
            </a:r>
            <a:r>
              <a:rPr kumimoji="0" lang="cs-CZ" sz="3200" b="0" i="0" u="none" strike="noStrike" cap="none" normalizeH="0" dirty="0" smtClean="0">
                <a:ln>
                  <a:noFill/>
                </a:ln>
                <a:solidFill>
                  <a:srgbClr val="FFFF00"/>
                </a:solidFill>
                <a:effectLst/>
                <a:latin typeface="Arial" charset="0"/>
                <a:cs typeface="Arial" charset="0"/>
              </a:rPr>
              <a:t> nervy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340768"/>
            <a:ext cx="842493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FF00"/>
                </a:solidFill>
              </a:rPr>
              <a:t>31 párů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FF00"/>
                </a:solidFill>
              </a:rPr>
              <a:t>Krční</a:t>
            </a:r>
            <a:r>
              <a:rPr lang="cs-CZ" sz="2400" dirty="0" smtClean="0">
                <a:solidFill>
                  <a:schemeClr val="bg1"/>
                </a:solidFill>
              </a:rPr>
              <a:t> –     8 párů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FF00"/>
                </a:solidFill>
              </a:rPr>
              <a:t>Hrudní</a:t>
            </a:r>
            <a:r>
              <a:rPr lang="cs-CZ" sz="2400" dirty="0" smtClean="0">
                <a:solidFill>
                  <a:schemeClr val="bg1"/>
                </a:solidFill>
              </a:rPr>
              <a:t> -  12 párů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FF00"/>
                </a:solidFill>
              </a:rPr>
              <a:t>Bederní</a:t>
            </a:r>
            <a:r>
              <a:rPr lang="cs-CZ" sz="2400" dirty="0" smtClean="0">
                <a:solidFill>
                  <a:schemeClr val="bg1"/>
                </a:solidFill>
              </a:rPr>
              <a:t> -  5 párů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FF00"/>
                </a:solidFill>
              </a:rPr>
              <a:t>Křížové</a:t>
            </a:r>
            <a:r>
              <a:rPr lang="cs-CZ" sz="2400" dirty="0" smtClean="0">
                <a:solidFill>
                  <a:schemeClr val="bg1"/>
                </a:solidFill>
              </a:rPr>
              <a:t> –  5 párů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400" dirty="0" smtClean="0">
                <a:solidFill>
                  <a:srgbClr val="FFFF00"/>
                </a:solidFill>
              </a:rPr>
              <a:t>Kostrční</a:t>
            </a:r>
            <a:r>
              <a:rPr lang="cs-CZ" sz="2400" dirty="0" smtClean="0">
                <a:solidFill>
                  <a:schemeClr val="bg1"/>
                </a:solidFill>
              </a:rPr>
              <a:t> – 1 pár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70175"/>
            <a:ext cx="2917650" cy="29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8463" y="295275"/>
            <a:ext cx="2486025" cy="626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96649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5284"/>
            <a:ext cx="8964488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2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Útrobní (vegetativní, autonomní ) nervy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10017" y="836280"/>
            <a:ext cx="896448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     </a:t>
            </a:r>
          </a:p>
          <a:p>
            <a:r>
              <a:rPr lang="cs-CZ" sz="2400" dirty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FF00"/>
                </a:solidFill>
              </a:rPr>
              <a:t>                             Nelze ovládat vůlí</a:t>
            </a:r>
          </a:p>
          <a:p>
            <a:endParaRPr lang="cs-CZ" sz="2400" dirty="0" smtClean="0">
              <a:solidFill>
                <a:srgbClr val="FFFF00"/>
              </a:solidFill>
            </a:endParaRPr>
          </a:p>
          <a:p>
            <a:r>
              <a:rPr lang="cs-CZ" sz="2400" dirty="0" smtClean="0">
                <a:solidFill>
                  <a:srgbClr val="FFFF00"/>
                </a:solidFill>
              </a:rPr>
              <a:t>Většinou působí proti sobě, ale někdy mohou působit v souladu.</a:t>
            </a:r>
            <a:endParaRPr lang="cs-CZ" sz="2400" dirty="0">
              <a:solidFill>
                <a:srgbClr val="FFFF00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   </a:t>
            </a:r>
            <a:r>
              <a:rPr lang="cs-CZ" sz="2400" dirty="0" smtClean="0">
                <a:solidFill>
                  <a:schemeClr val="bg1"/>
                </a:solidFill>
              </a:rPr>
              <a:t>Řídí činnost orgánů a hladkého svalstva</a:t>
            </a:r>
          </a:p>
          <a:p>
            <a:endParaRPr lang="cs-CZ" sz="24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   – Útrobní nervy se dělí  </a:t>
            </a:r>
            <a:r>
              <a:rPr lang="cs-CZ" sz="2400" dirty="0">
                <a:solidFill>
                  <a:schemeClr val="bg1"/>
                </a:solidFill>
              </a:rPr>
              <a:t>na:</a:t>
            </a:r>
          </a:p>
          <a:p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a) </a:t>
            </a:r>
            <a:r>
              <a:rPr lang="cs-CZ" sz="2400" b="1" dirty="0" smtClean="0">
                <a:solidFill>
                  <a:srgbClr val="00B0F0"/>
                </a:solidFill>
              </a:rPr>
              <a:t>SYMPATIKUS </a:t>
            </a:r>
            <a:r>
              <a:rPr lang="cs-CZ" sz="2400" dirty="0" smtClean="0">
                <a:solidFill>
                  <a:schemeClr val="bg1"/>
                </a:solidFill>
              </a:rPr>
              <a:t>– organismus aktivuje, připravuje na námahu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b</a:t>
            </a:r>
            <a:r>
              <a:rPr lang="cs-CZ" sz="2400" dirty="0">
                <a:solidFill>
                  <a:schemeClr val="bg1"/>
                </a:solidFill>
              </a:rPr>
              <a:t>) </a:t>
            </a:r>
            <a:r>
              <a:rPr lang="cs-CZ" sz="2400" b="1" dirty="0" smtClean="0">
                <a:solidFill>
                  <a:srgbClr val="00B0F0"/>
                </a:solidFill>
              </a:rPr>
              <a:t>PARASYMPATIKUS </a:t>
            </a:r>
            <a:r>
              <a:rPr lang="cs-CZ" sz="2400" dirty="0" smtClean="0">
                <a:solidFill>
                  <a:schemeClr val="bg1"/>
                </a:solidFill>
              </a:rPr>
              <a:t>– organismus tlumí, uvolňuje</a:t>
            </a: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344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-517936"/>
            <a:ext cx="8964488" cy="2123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Funkce útrobních nervů</a:t>
            </a:r>
            <a:endParaRPr lang="cs-CZ" sz="32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1196752"/>
            <a:ext cx="815899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  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 SYMPATIKUS </a:t>
            </a: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 Aktivuje organismus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Zvyšuje srdeční činnost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Rozšiřuje průdušky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Rozšiřuje zornici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Zvyšuje svalové napětí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Vyvolává produkci slin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Vyvolává pocení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Vyvolává produkci hormonů kůry nadledvin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Zeslabuje peristaltiku střev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Snižuje průtok krve kůží</a:t>
            </a:r>
            <a:r>
              <a:rPr lang="cs-CZ" sz="2400" dirty="0">
                <a:solidFill>
                  <a:schemeClr val="bg1"/>
                </a:solidFill>
              </a:rPr>
              <a:t/>
            </a:r>
            <a:br>
              <a:rPr lang="cs-CZ" sz="2400" dirty="0">
                <a:solidFill>
                  <a:schemeClr val="bg1"/>
                </a:solidFill>
              </a:rPr>
            </a:b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3173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-56272"/>
            <a:ext cx="8964488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20836" y="404664"/>
            <a:ext cx="8522816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Funkce </a:t>
            </a:r>
            <a:r>
              <a:rPr lang="cs-CZ" sz="3200" dirty="0">
                <a:solidFill>
                  <a:srgbClr val="FFFF00"/>
                </a:solidFill>
                <a:latin typeface="Arial" charset="0"/>
                <a:cs typeface="Arial" charset="0"/>
              </a:rPr>
              <a:t>útrobních nervů</a:t>
            </a:r>
          </a:p>
          <a:p>
            <a:pPr algn="ctr"/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400" b="1" dirty="0" smtClean="0">
                <a:solidFill>
                  <a:srgbClr val="FFFF00"/>
                </a:solidFill>
              </a:rPr>
              <a:t>   PARASYMPATIKUS</a:t>
            </a:r>
          </a:p>
          <a:p>
            <a:endParaRPr lang="cs-CZ" sz="2400" b="1" dirty="0" smtClean="0">
              <a:solidFill>
                <a:srgbClr val="FFFF00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Tlumí organismus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Zpomaluje srdeční činnost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Zužuje průdušky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Zužuje zornici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Zesiluje peristaltiku střev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Snižuje svalové napětí močového měchýře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Zajišťuje akomodaci oka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Způsobuje erekci pohlavních orgánů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Vyvolává produkci slin a trávicích žláz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Wingdings" pitchFamily="2" charset="2"/>
              <a:buChar char="Ø"/>
            </a:pP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613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0" y="-1041156"/>
            <a:ext cx="8964488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dirty="0" smtClean="0">
              <a:solidFill>
                <a:srgbClr val="FFFF00"/>
              </a:solidFill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dirty="0">
              <a:solidFill>
                <a:srgbClr val="FFFF00"/>
              </a:solidFill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3200" dirty="0" smtClean="0">
                <a:solidFill>
                  <a:srgbClr val="FFFF00"/>
                </a:solidFill>
              </a:rPr>
              <a:t>Vady </a:t>
            </a:r>
            <a:r>
              <a:rPr lang="cs-CZ" sz="3200" dirty="0">
                <a:solidFill>
                  <a:srgbClr val="FFFF00"/>
                </a:solidFill>
              </a:rPr>
              <a:t>a </a:t>
            </a:r>
            <a:r>
              <a:rPr lang="cs-CZ" sz="3200" dirty="0" smtClean="0">
                <a:solidFill>
                  <a:srgbClr val="FFFF00"/>
                </a:solidFill>
              </a:rPr>
              <a:t>onemocnění</a:t>
            </a:r>
            <a:endParaRPr lang="cs-CZ" sz="3200" dirty="0">
              <a:solidFill>
                <a:srgbClr val="FFFF00"/>
              </a:solidFill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3200" dirty="0">
              <a:solidFill>
                <a:srgbClr val="FFFF00"/>
              </a:solidFill>
              <a:latin typeface="Arial" charset="0"/>
              <a:cs typeface="Arial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rgbClr val="FFFF00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412776"/>
            <a:ext cx="936002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Při úrazech – </a:t>
            </a:r>
            <a:r>
              <a:rPr lang="cs-CZ" sz="2400" dirty="0" smtClean="0">
                <a:solidFill>
                  <a:srgbClr val="FFFF00"/>
                </a:solidFill>
              </a:rPr>
              <a:t>přerušení nervů </a:t>
            </a:r>
            <a:r>
              <a:rPr lang="cs-CZ" sz="2400" dirty="0" smtClean="0">
                <a:solidFill>
                  <a:schemeClr val="bg1"/>
                </a:solidFill>
              </a:rPr>
              <a:t>– možná regenerace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Výhřez meziobratlové ploténky </a:t>
            </a:r>
            <a:r>
              <a:rPr lang="cs-CZ" sz="2400" dirty="0" smtClean="0">
                <a:solidFill>
                  <a:schemeClr val="bg1"/>
                </a:solidFill>
              </a:rPr>
              <a:t>– nejčastěji bederní část páteře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Obrna lícního nervu </a:t>
            </a:r>
            <a:r>
              <a:rPr lang="cs-CZ" sz="2400" dirty="0" smtClean="0">
                <a:solidFill>
                  <a:schemeClr val="bg1"/>
                </a:solidFill>
              </a:rPr>
              <a:t>– ochrnutí mimických svalů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</a:rPr>
              <a:t>Bolest trojklanného nervu</a:t>
            </a:r>
            <a:r>
              <a:rPr lang="cs-CZ" sz="2400" dirty="0" smtClean="0">
                <a:solidFill>
                  <a:schemeClr val="bg1"/>
                </a:solidFill>
              </a:rPr>
              <a:t> – jedna z největších bolestí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rgbClr val="FFFF00"/>
                </a:solidFill>
              </a:rPr>
              <a:t>M</a:t>
            </a:r>
            <a:r>
              <a:rPr lang="cs-CZ" sz="2400" dirty="0" smtClean="0">
                <a:solidFill>
                  <a:srgbClr val="FFFF00"/>
                </a:solidFill>
              </a:rPr>
              <a:t>alomocenství ( lepra) </a:t>
            </a:r>
            <a:r>
              <a:rPr lang="cs-CZ" sz="2400" dirty="0" smtClean="0">
                <a:solidFill>
                  <a:schemeClr val="bg1"/>
                </a:solidFill>
              </a:rPr>
              <a:t>– tropy – infekční onemocnění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                - postihuje periferní nervy – znecitlivění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                                            kůže v oblasti postiženého nervu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97152"/>
            <a:ext cx="2873401" cy="1939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504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034604"/>
            <a:ext cx="88569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Obvodová  nervová  soustava</a:t>
            </a:r>
          </a:p>
          <a:p>
            <a:r>
              <a:rPr lang="pl-PL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 : </a:t>
            </a:r>
            <a:r>
              <a:rPr lang="pl-PL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Prezentace, ktera může sloužit jako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výkladové učivo 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Mgr. Lenka </a:t>
            </a:r>
            <a:r>
              <a:rPr lang="cs-CZ" sz="20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Senohrábková</a:t>
            </a:r>
            <a:endParaRPr lang="cs-CZ" sz="20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Jazyk: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Čeština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Očekávaný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výstup: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vyjmenuje 12 párů hlavových nervů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rozdělí </a:t>
            </a: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míšní nervy podle oddílů páteře, popíše funkce útrobních nervů</a:t>
            </a:r>
          </a:p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Speciální </a:t>
            </a:r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potřeby: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přistup k internetu, interaktivní tabule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mozkové a míšní nervy, sympatikus, parasympatikus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učebního materiálu: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Prezentace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Druh interaktivity: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Aktivita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Cílová 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Žák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Stupeň a typ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vzdělávání: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základní vzdělávání – druhý stupeň</a:t>
            </a:r>
          </a:p>
          <a:p>
            <a:r>
              <a:rPr lang="cs-CZ" sz="20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Typická věková </a:t>
            </a:r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skupina: </a:t>
            </a:r>
            <a:r>
              <a:rPr lang="cs-CZ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12 - 15 let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4821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8108" y="188640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Zdroje: </a:t>
            </a:r>
          </a:p>
          <a:p>
            <a:endParaRPr lang="cs-CZ" sz="2800" dirty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98352" y="729308"/>
            <a:ext cx="7933332" cy="6617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>
              <a:buFont typeface="Arial" pitchFamily="34" charset="0"/>
              <a:buChar char="•"/>
            </a:pP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VANĚČKOVÁ</a:t>
            </a: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, Ivana, et al. </a:t>
            </a:r>
            <a:r>
              <a:rPr lang="cs-CZ" sz="1600" i="1" dirty="0">
                <a:solidFill>
                  <a:schemeClr val="bg1"/>
                </a:solidFill>
                <a:latin typeface="Arial" charset="0"/>
                <a:cs typeface="Arial" charset="0"/>
              </a:rPr>
              <a:t>Přírodopis8 : učebnice pro základní školy a víceletá gymnázia</a:t>
            </a: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. nakladatelství Fraus, Plzeň 2006. Plzeň : Fraus, 2006. 128 s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  <a:hlinkClick r:id="rId2"/>
              </a:rPr>
              <a:t>www.datakabinet.cz/cs/Vyukove-materialy-a-data/Clovek-a-priroda/Ilustrace-a-obrazky/contentInd/7.html</a:t>
            </a:r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http://www.google.cz/imgres?imgurl=http://medicina.bloguje.cz/img/nn_craniales.jpg&amp;imgrefurl=http://medicina.bloguje.cz/493586_item.php&amp;h=611&amp;w=500&amp;sz=108&amp;tbnid=0cevS0sMh_mzeM:&amp;tbnh=90&amp;tbnw=74&amp;prev=/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search%3Fq%3Dhlavov%25C3%25A9%2Bnervy%26tbm%3Disch%26tbo%3Du&amp;zoom=1&amp;q=hlavov%C3%A9+nervy&amp;docid=ZY1RM9UzqVBJ3M&amp;hl=cs&amp;sa=X&amp;ei=j17RTu3fLo-gOobUhZgP&amp;sqi=2&amp;ved=0CEkQ9QEwBw&amp;dur=1513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http://www.google.cz/imgres?imgurl=http://medicina.bloguje.cz/img/nn_craniales.jpg&amp;imgrefurl=http://medicina.bloguje.cz/493586_item.php&amp;h=611&amp;w=500&amp;sz=108&amp;tbnid=0cevS0sMh_mzeM:&amp;tbnh=90&amp;tbnw=74&amp;prev=/</a:t>
            </a:r>
            <a:r>
              <a:rPr lang="cs-CZ" sz="16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search%3Fq%3Dhlavov%25C3%25A9%2Bnervy%26tbm%3Disch%26tbo%3Du&amp;zoom=1&amp;q=hlavov%C3%A9+nervy&amp;docid=ZY1RM9UzqVBJ3M&amp;hl=cs&amp;sa=X&amp;ei=j17RTu3fLo-gOobUhZgP&amp;sqi=2&amp;ved=0CEkQ9QEwBw&amp;dur=2025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1600" dirty="0">
                <a:solidFill>
                  <a:schemeClr val="bg1"/>
                </a:solidFill>
                <a:latin typeface="Arial" charset="0"/>
                <a:cs typeface="Arial" charset="0"/>
              </a:rPr>
              <a:t>http://www.google.cz/imgres?imgurl=http://www.tyden.cz/obrazek/ilustracni-foto-4768d556d98f4_280x189.jpg&amp;imgrefurl=http://m.tyden.cz/rubriky/zahranici/asie-a-oceanie/utrpeni-a-nadeje-ostrova-malomocnych_35595.html&amp;h=189&amp;w=280&amp;sz=13&amp;tbnid=WJLcPv8ILc5XaM:&amp;tbnh=90&amp;tbnw=133&amp;prev=/search%3Fq%3Dobr%25C3%25A1zek%2Bmalomocenstv%25C3%25AD%26tbm%3Disch%26tbo%3Du&amp;zoom=1&amp;q=obr%C3%A1zek+malomocenstv%C3%AD&amp;docid=REDQ8jf5up8Y1M&amp;hl=cs&amp;sa=X&amp;ei=Em7RTrPDDYjqOYCehJIP&amp;sqi=2&amp;ved=0CCMQ9QEwAQ&amp;dur=453</a:t>
            </a:r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sz="16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endParaRPr lang="cs-CZ" sz="12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lvl="0"/>
            <a:endParaRPr lang="cs-CZ" sz="12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397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10 vylučovací soustav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10 vylučovací soustava</Template>
  <TotalTime>390</TotalTime>
  <Words>389</Words>
  <Application>Microsoft Office PowerPoint</Application>
  <PresentationFormat>Předvádění na obrazovce (4:3)</PresentationFormat>
  <Paragraphs>125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10 vylučovací soustava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32</cp:revision>
  <dcterms:created xsi:type="dcterms:W3CDTF">2011-11-18T20:04:28Z</dcterms:created>
  <dcterms:modified xsi:type="dcterms:W3CDTF">2012-03-18T16:50:01Z</dcterms:modified>
</cp:coreProperties>
</file>