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1" r:id="rId3"/>
    <p:sldId id="259" r:id="rId4"/>
    <p:sldId id="263" r:id="rId5"/>
    <p:sldId id="264" r:id="rId6"/>
    <p:sldId id="265" r:id="rId7"/>
    <p:sldId id="266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96158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0846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2716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67576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4127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4852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5093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55684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38361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10096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0443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938CC-2EF6-49F5-9F58-843C9416F6BD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E33E5-F15E-4312-85F6-EFC6498094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2339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00062867"/>
              </p:ext>
            </p:extLst>
          </p:nvPr>
        </p:nvGraphicFramePr>
        <p:xfrm>
          <a:off x="114300" y="764704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Mgr. Zbyněk Jícha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Správná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výslovnost 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VY_12_INOVACE_04_VÝSLOVNOST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Český jazyk a literatura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 a 5. 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21.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9. 2012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zet,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em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dé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pé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ef,vé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jazykolam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38120118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916832"/>
            <a:ext cx="7560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Prezentace je určena pro čtení ve 3. a 5. ročníku. Cílem je v úvodní části procvičení výslovnosti na jazykolamu. V hlavní části prezentace mají žáci za úkol odhalit správná slova, jejichž význam je naznačen pouze počátečním písmenem. Žáci na konec báseň přepíší do sešitu.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44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Na úvod: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59632" y="3789040"/>
            <a:ext cx="6480720" cy="12003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N</a:t>
            </a:r>
            <a:r>
              <a:rPr lang="cs-CZ" sz="2400" dirty="0" smtClean="0"/>
              <a:t>ásledující větu čti nejprve pomalu a zaměř se na správné vyslovení hlásky „m“. Rychlost čtení můžeš pomalu zvyšovat, ale musí ti být stále rozumět.  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763688" y="2276872"/>
            <a:ext cx="5544616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Dám vám ten rám sám.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537420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Co zažil Karlík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059832" y="1484784"/>
            <a:ext cx="30963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Kam dohlédl s „zet“,</a:t>
            </a:r>
          </a:p>
          <a:p>
            <a:endParaRPr lang="cs-CZ" sz="2400" dirty="0"/>
          </a:p>
          <a:p>
            <a:r>
              <a:rPr lang="cs-CZ" sz="2400" dirty="0"/>
              <a:t>v</a:t>
            </a:r>
            <a:r>
              <a:rPr lang="cs-CZ" sz="2400" dirty="0" smtClean="0"/>
              <a:t>šude šedý s „</a:t>
            </a:r>
            <a:r>
              <a:rPr lang="cs-CZ" sz="2400" dirty="0" err="1" smtClean="0"/>
              <a:t>em</a:t>
            </a:r>
            <a:r>
              <a:rPr lang="cs-CZ" sz="2400" dirty="0" smtClean="0"/>
              <a:t>“.</a:t>
            </a:r>
          </a:p>
          <a:p>
            <a:endParaRPr lang="cs-CZ" sz="2400" dirty="0"/>
          </a:p>
          <a:p>
            <a:r>
              <a:rPr lang="cs-CZ" sz="2400" dirty="0" smtClean="0"/>
              <a:t>Letěl k němu s „</a:t>
            </a:r>
            <a:r>
              <a:rPr lang="cs-CZ" sz="2400" dirty="0" err="1" smtClean="0"/>
              <a:t>dé</a:t>
            </a:r>
            <a:r>
              <a:rPr lang="cs-CZ" sz="2400" dirty="0" smtClean="0"/>
              <a:t>“.</a:t>
            </a:r>
          </a:p>
          <a:p>
            <a:endParaRPr lang="cs-CZ" sz="2400" dirty="0"/>
          </a:p>
          <a:p>
            <a:r>
              <a:rPr lang="cs-CZ" sz="2400" dirty="0" smtClean="0"/>
              <a:t>Karlík chytil s „</a:t>
            </a:r>
            <a:r>
              <a:rPr lang="cs-CZ" sz="2400" dirty="0" err="1" smtClean="0"/>
              <a:t>pé</a:t>
            </a:r>
            <a:r>
              <a:rPr lang="cs-CZ" sz="2400" dirty="0" smtClean="0"/>
              <a:t>“,</a:t>
            </a:r>
          </a:p>
          <a:p>
            <a:endParaRPr lang="cs-CZ" sz="2400" dirty="0"/>
          </a:p>
          <a:p>
            <a:r>
              <a:rPr lang="cs-CZ" sz="2400" dirty="0"/>
              <a:t>n</a:t>
            </a:r>
            <a:r>
              <a:rPr lang="cs-CZ" sz="2400" dirty="0" smtClean="0"/>
              <a:t>atrhl mu s „</a:t>
            </a:r>
            <a:r>
              <a:rPr lang="cs-CZ" sz="2400" dirty="0" err="1" smtClean="0"/>
              <a:t>ef</a:t>
            </a:r>
            <a:r>
              <a:rPr lang="cs-CZ" sz="2400" dirty="0" smtClean="0"/>
              <a:t>“.</a:t>
            </a:r>
          </a:p>
          <a:p>
            <a:endParaRPr lang="cs-CZ" sz="2400" dirty="0"/>
          </a:p>
          <a:p>
            <a:r>
              <a:rPr lang="cs-CZ" sz="2400" dirty="0" smtClean="0"/>
              <a:t>Tak z něho zbyl s „</a:t>
            </a:r>
            <a:r>
              <a:rPr lang="cs-CZ" sz="2400" dirty="0" err="1" smtClean="0"/>
              <a:t>vé</a:t>
            </a:r>
            <a:r>
              <a:rPr lang="cs-CZ" sz="2400" dirty="0" smtClean="0"/>
              <a:t>“. 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779912" y="6061938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/>
              <a:t>J</a:t>
            </a:r>
            <a:r>
              <a:rPr lang="cs-CZ" i="1" dirty="0" smtClean="0"/>
              <a:t>. Hiršal, B. </a:t>
            </a:r>
            <a:r>
              <a:rPr lang="cs-CZ" i="1" dirty="0" err="1" smtClean="0"/>
              <a:t>Grögorová</a:t>
            </a:r>
            <a:r>
              <a:rPr lang="cs-CZ" i="1" dirty="0" smtClean="0"/>
              <a:t>: Co se slovy všechno poví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xmlns="" val="313971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Pokyny k práci s básní 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8" y="1772816"/>
            <a:ext cx="6408712" cy="10156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 smtClean="0"/>
              <a:t>Vylušti jedno slovo a zaměňuj jeho počáteční písmeno za písmena v uvozovkách, např. s „zet“ znamená, že slovo začíná písmenem „z“ atd. 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403648" y="3068960"/>
            <a:ext cx="6408712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 smtClean="0"/>
              <a:t>Zjisti v kterých hláskách – písmenech jsou skoro všechna slova, která jsi právě přečetl/a, stejná a v čem se liší.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403648" y="4005064"/>
            <a:ext cx="6408712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 smtClean="0"/>
              <a:t>Pak básničku opiš do sešitu a připrav si ji ke čtení.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403648" y="4658460"/>
            <a:ext cx="6408712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 smtClean="0"/>
              <a:t>Báseň přečti nahlas, s důrazem na koncová slova ve verších.</a:t>
            </a:r>
          </a:p>
        </p:txBody>
      </p:sp>
    </p:spTree>
    <p:extLst>
      <p:ext uri="{BB962C8B-B14F-4D97-AF65-F5344CB8AC3E}">
        <p14:creationId xmlns:p14="http://schemas.microsoft.com/office/powerpoint/2010/main" xmlns="" val="408255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059832" y="1772816"/>
            <a:ext cx="30963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Kam dohlédl „</a:t>
            </a:r>
            <a:r>
              <a:rPr lang="cs-CZ" sz="2400" dirty="0" smtClean="0">
                <a:solidFill>
                  <a:srgbClr val="FF0000"/>
                </a:solidFill>
              </a:rPr>
              <a:t>z</a:t>
            </a:r>
            <a:r>
              <a:rPr lang="cs-CZ" sz="2400" dirty="0" smtClean="0"/>
              <a:t>rak“,</a:t>
            </a:r>
          </a:p>
          <a:p>
            <a:endParaRPr lang="cs-CZ" sz="2400" dirty="0"/>
          </a:p>
          <a:p>
            <a:r>
              <a:rPr lang="cs-CZ" sz="2400" dirty="0"/>
              <a:t>v</a:t>
            </a:r>
            <a:r>
              <a:rPr lang="cs-CZ" sz="2400" dirty="0" smtClean="0"/>
              <a:t>šude šedý „</a:t>
            </a:r>
            <a:r>
              <a:rPr lang="cs-CZ" sz="2400" dirty="0" smtClean="0">
                <a:solidFill>
                  <a:srgbClr val="FF0000"/>
                </a:solidFill>
              </a:rPr>
              <a:t>m</a:t>
            </a:r>
            <a:r>
              <a:rPr lang="cs-CZ" sz="2400" dirty="0" smtClean="0"/>
              <a:t>rak“.</a:t>
            </a:r>
          </a:p>
          <a:p>
            <a:endParaRPr lang="cs-CZ" sz="2400" dirty="0"/>
          </a:p>
          <a:p>
            <a:r>
              <a:rPr lang="cs-CZ" sz="2400" dirty="0" smtClean="0"/>
              <a:t>Letěl k němu „</a:t>
            </a:r>
            <a:r>
              <a:rPr lang="cs-CZ" sz="2400" dirty="0" smtClean="0">
                <a:solidFill>
                  <a:srgbClr val="FF0000"/>
                </a:solidFill>
              </a:rPr>
              <a:t>d</a:t>
            </a:r>
            <a:r>
              <a:rPr lang="cs-CZ" sz="2400" dirty="0" smtClean="0"/>
              <a:t>rak“.</a:t>
            </a:r>
          </a:p>
          <a:p>
            <a:endParaRPr lang="cs-CZ" sz="2400" dirty="0"/>
          </a:p>
          <a:p>
            <a:r>
              <a:rPr lang="cs-CZ" sz="2400" dirty="0" smtClean="0"/>
              <a:t>Karlík chytil „</a:t>
            </a:r>
            <a:r>
              <a:rPr lang="cs-CZ" sz="2400" dirty="0" smtClean="0">
                <a:solidFill>
                  <a:srgbClr val="FF0000"/>
                </a:solidFill>
              </a:rPr>
              <a:t>p</a:t>
            </a:r>
            <a:r>
              <a:rPr lang="cs-CZ" sz="2400" dirty="0" smtClean="0"/>
              <a:t>rak“,</a:t>
            </a:r>
          </a:p>
          <a:p>
            <a:endParaRPr lang="cs-CZ" sz="2400" dirty="0"/>
          </a:p>
          <a:p>
            <a:r>
              <a:rPr lang="cs-CZ" sz="2400" dirty="0"/>
              <a:t>n</a:t>
            </a:r>
            <a:r>
              <a:rPr lang="cs-CZ" sz="2400" dirty="0" smtClean="0"/>
              <a:t>atrhl mu „</a:t>
            </a:r>
            <a:r>
              <a:rPr lang="cs-CZ" sz="2400" dirty="0" smtClean="0">
                <a:solidFill>
                  <a:srgbClr val="FF0000"/>
                </a:solidFill>
              </a:rPr>
              <a:t>f</a:t>
            </a:r>
            <a:r>
              <a:rPr lang="cs-CZ" sz="2400" dirty="0" smtClean="0"/>
              <a:t>rak“.</a:t>
            </a:r>
          </a:p>
          <a:p>
            <a:endParaRPr lang="cs-CZ" sz="2400" dirty="0"/>
          </a:p>
          <a:p>
            <a:r>
              <a:rPr lang="cs-CZ" sz="2400" dirty="0" smtClean="0"/>
              <a:t>Tak z něho zbyl „</a:t>
            </a:r>
            <a:r>
              <a:rPr lang="cs-CZ" sz="2400" dirty="0" smtClean="0">
                <a:solidFill>
                  <a:srgbClr val="FF0000"/>
                </a:solidFill>
              </a:rPr>
              <a:t>v</a:t>
            </a:r>
            <a:r>
              <a:rPr lang="cs-CZ" sz="2400" dirty="0" smtClean="0"/>
              <a:t>rak“.  </a:t>
            </a:r>
          </a:p>
        </p:txBody>
      </p:sp>
    </p:spTree>
    <p:extLst>
      <p:ext uri="{BB962C8B-B14F-4D97-AF65-F5344CB8AC3E}">
        <p14:creationId xmlns:p14="http://schemas.microsoft.com/office/powerpoint/2010/main" xmlns="" val="272324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Procvič si ještě svůj jazýček  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8" y="1772816"/>
            <a:ext cx="6408712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000" dirty="0" smtClean="0"/>
              <a:t>Říkej pomalu a pak postupně zrychluj tak, aby ti bylo stále rozumět.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115616" y="3068960"/>
            <a:ext cx="6984776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Strč prst skrz krk.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115616" y="4005064"/>
            <a:ext cx="6984776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Šel pštros s pštrosicí a </a:t>
            </a:r>
            <a:r>
              <a:rPr lang="cs-CZ" sz="3600" dirty="0" err="1" smtClean="0"/>
              <a:t>pštrosáčaty</a:t>
            </a:r>
            <a:r>
              <a:rPr lang="cs-CZ" sz="3600" dirty="0" smtClean="0"/>
              <a:t>.</a:t>
            </a:r>
            <a:r>
              <a:rPr lang="cs-CZ" sz="3200" dirty="0" smtClean="0"/>
              <a:t> 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115616" y="5044460"/>
            <a:ext cx="6984776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Nenaolejuje-li mě Julie, nenaolejuji já </a:t>
            </a:r>
            <a:r>
              <a:rPr lang="cs-CZ" sz="3200" dirty="0" smtClean="0"/>
              <a:t>ji. </a:t>
            </a:r>
          </a:p>
        </p:txBody>
      </p:sp>
    </p:spTree>
    <p:extLst>
      <p:ext uri="{BB962C8B-B14F-4D97-AF65-F5344CB8AC3E}">
        <p14:creationId xmlns:p14="http://schemas.microsoft.com/office/powerpoint/2010/main" xmlns="" val="2854502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988840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VYKOPAL, Zdeněk. </a:t>
            </a:r>
            <a:r>
              <a:rPr lang="cs-CZ" i="1" dirty="0" smtClean="0"/>
              <a:t>Docvičujeme čtení: pro zábavu a poučení</a:t>
            </a:r>
            <a:r>
              <a:rPr lang="cs-CZ" dirty="0" smtClean="0"/>
              <a:t>. 1. vyd. Praha: </a:t>
            </a:r>
            <a:r>
              <a:rPr lang="cs-CZ" dirty="0" err="1" smtClean="0"/>
              <a:t>fi</a:t>
            </a:r>
            <a:r>
              <a:rPr lang="cs-CZ" dirty="0" smtClean="0"/>
              <a:t> </a:t>
            </a:r>
            <a:r>
              <a:rPr lang="cs-CZ" dirty="0" err="1" smtClean="0"/>
              <a:t>Blug</a:t>
            </a:r>
            <a:r>
              <a:rPr lang="cs-CZ" dirty="0" smtClean="0"/>
              <a:t>, 1993. ISBN 80-85635-25-9.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1440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385</Words>
  <Application>Microsoft Office PowerPoint</Application>
  <PresentationFormat>Předvádění na obrazovce (4:3)</PresentationFormat>
  <Paragraphs>61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Anotace </vt:lpstr>
      <vt:lpstr>Na úvod:</vt:lpstr>
      <vt:lpstr>Co zažil Karlík</vt:lpstr>
      <vt:lpstr>Pokyny k práci s básní :</vt:lpstr>
      <vt:lpstr>Řešení:</vt:lpstr>
      <vt:lpstr>Procvič si ještě svůj jazýček  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Čj-lit.</dc:title>
  <dc:creator>Zbyněk Jícha</dc:creator>
  <cp:lastModifiedBy>pc</cp:lastModifiedBy>
  <cp:revision>26</cp:revision>
  <dcterms:created xsi:type="dcterms:W3CDTF">2013-04-08T11:36:48Z</dcterms:created>
  <dcterms:modified xsi:type="dcterms:W3CDTF">2013-06-06T17:06:09Z</dcterms:modified>
</cp:coreProperties>
</file>