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78" r:id="rId4"/>
    <p:sldId id="302" r:id="rId5"/>
    <p:sldId id="303" r:id="rId6"/>
    <p:sldId id="306" r:id="rId7"/>
    <p:sldId id="305" r:id="rId8"/>
    <p:sldId id="304" r:id="rId9"/>
    <p:sldId id="274" r:id="rId10"/>
    <p:sldId id="271" r:id="rId11"/>
    <p:sldId id="29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99" d="100"/>
          <a:sy n="99" d="100"/>
        </p:scale>
        <p:origin x="-3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ld.lf3.cuni.cz/histologie/atlas/demo/51/ipage00002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8582" y="3768517"/>
            <a:ext cx="88312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VY_32_INOVACE_13_28_Centrální nervová soustava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767408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Centrální nervová  soustava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CENTRÁLNÍ  NERVOVÁ   SOUSTAVA</a:t>
            </a:r>
            <a:endParaRPr lang="cs-CZ" sz="2800" dirty="0">
              <a:solidFill>
                <a:srgbClr val="FFFF00"/>
              </a:solidFill>
            </a:endParaRP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 mozek – </a:t>
            </a:r>
            <a:r>
              <a:rPr lang="cs-CZ" sz="2800" dirty="0" smtClean="0">
                <a:solidFill>
                  <a:schemeClr val="bg1"/>
                </a:solidFill>
              </a:rPr>
              <a:t>nejdokonalejší orgán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 mícha  -  </a:t>
            </a:r>
            <a:r>
              <a:rPr lang="cs-CZ" sz="2800" dirty="0" smtClean="0">
                <a:solidFill>
                  <a:schemeClr val="bg1"/>
                </a:solidFill>
              </a:rPr>
              <a:t>40 – 50 cm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6087" y="2132856"/>
            <a:ext cx="3846329" cy="3846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5419" y="2996953"/>
            <a:ext cx="610237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204" y="-12700"/>
            <a:ext cx="9144000" cy="9941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 smtClean="0">
              <a:solidFill>
                <a:srgbClr val="FFFF00"/>
              </a:solidFill>
            </a:endParaRPr>
          </a:p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MÍCHA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- je chráněna páteřním kanálem </a:t>
            </a: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- šedá hmota uvnitř, bílá na povrchu</a:t>
            </a:r>
          </a:p>
          <a:p>
            <a:r>
              <a:rPr lang="cs-CZ" sz="2800" u="sng" dirty="0">
                <a:solidFill>
                  <a:schemeClr val="bg1"/>
                </a:solidFill>
              </a:rPr>
              <a:t/>
            </a:r>
            <a:br>
              <a:rPr lang="cs-CZ" sz="2800" u="sng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Z hřbetní míchy </a:t>
            </a:r>
            <a:r>
              <a:rPr lang="cs-CZ" sz="2800" dirty="0" smtClean="0">
                <a:solidFill>
                  <a:schemeClr val="bg1"/>
                </a:solidFill>
              </a:rPr>
              <a:t>– vystupují míšní nervy</a:t>
            </a:r>
            <a:endParaRPr lang="cs-CZ" sz="2800" i="1" dirty="0">
              <a:solidFill>
                <a:schemeClr val="bg1"/>
              </a:solidFill>
            </a:endParaRP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-vlákna </a:t>
            </a:r>
            <a:r>
              <a:rPr lang="cs-CZ" sz="28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dostředivá </a:t>
            </a:r>
            <a:r>
              <a:rPr lang="cs-CZ" sz="2800" dirty="0">
                <a:solidFill>
                  <a:schemeClr val="bg1"/>
                </a:solidFill>
              </a:rPr>
              <a:t>– vzruchy z orgánů do míchy</a:t>
            </a: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- vlákna </a:t>
            </a:r>
            <a:r>
              <a:rPr lang="cs-CZ" sz="28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odstředivá </a:t>
            </a:r>
            <a:r>
              <a:rPr lang="cs-CZ" sz="2800" dirty="0">
                <a:solidFill>
                  <a:schemeClr val="bg1"/>
                </a:solidFill>
              </a:rPr>
              <a:t>– vzruchy z míchy do orgánů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Porušení - </a:t>
            </a:r>
            <a:r>
              <a:rPr lang="cs-CZ" sz="2800" dirty="0">
                <a:solidFill>
                  <a:schemeClr val="bg1"/>
                </a:solidFill>
              </a:rPr>
              <a:t>ztráta </a:t>
            </a:r>
            <a:r>
              <a:rPr lang="cs-CZ" sz="2800" dirty="0" smtClean="0">
                <a:solidFill>
                  <a:schemeClr val="bg1"/>
                </a:solidFill>
              </a:rPr>
              <a:t>hybnosti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pPr algn="ctr"/>
            <a:endParaRPr lang="cs-CZ" sz="2400" dirty="0" smtClean="0">
              <a:solidFill>
                <a:srgbClr val="FFFF00"/>
              </a:solidFill>
            </a:endParaRPr>
          </a:p>
          <a:p>
            <a:pPr algn="ctr"/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6632"/>
            <a:ext cx="3024336" cy="3044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5284"/>
            <a:ext cx="896448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Mozek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1340768"/>
            <a:ext cx="896448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· Z mozku vychází 12 mozkových (hlavových) </a:t>
            </a:r>
            <a:r>
              <a:rPr lang="cs-CZ" sz="2800" dirty="0" smtClean="0">
                <a:solidFill>
                  <a:schemeClr val="bg1"/>
                </a:solidFill>
              </a:rPr>
              <a:t>nervů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· Přijímá , třídí a zpracovává informace z </a:t>
            </a:r>
            <a:r>
              <a:rPr lang="cs-CZ" sz="2800" dirty="0" smtClean="0">
                <a:solidFill>
                  <a:schemeClr val="bg1"/>
                </a:solidFill>
              </a:rPr>
              <a:t>receptorů   orgánů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· Důležité informace </a:t>
            </a:r>
            <a:r>
              <a:rPr lang="cs-CZ" sz="2800" dirty="0" smtClean="0">
                <a:solidFill>
                  <a:schemeClr val="bg1"/>
                </a:solidFill>
              </a:rPr>
              <a:t>ukládá do paměti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· Je uložen v </a:t>
            </a:r>
            <a:r>
              <a:rPr lang="cs-CZ" sz="2800" dirty="0" smtClean="0">
                <a:solidFill>
                  <a:schemeClr val="bg1"/>
                </a:solidFill>
              </a:rPr>
              <a:t>lebce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· Je chráněn proti otřesům 3 mozkovými plenami, vznáší se </a:t>
            </a:r>
            <a:r>
              <a:rPr lang="cs-CZ" sz="2800" dirty="0" smtClean="0">
                <a:solidFill>
                  <a:schemeClr val="bg1"/>
                </a:solidFill>
              </a:rPr>
              <a:t>v mozkomíšním moku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664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251505"/>
            <a:ext cx="8964488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Části  mozku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0017" y="836280"/>
            <a:ext cx="8964488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1.</a:t>
            </a:r>
            <a:r>
              <a:rPr lang="cs-CZ" sz="2800" dirty="0" smtClean="0">
                <a:solidFill>
                  <a:srgbClr val="FFFF00"/>
                </a:solidFill>
              </a:rPr>
              <a:t>zadní mozek     2. střední mozek      3.přední </a:t>
            </a:r>
            <a:r>
              <a:rPr lang="cs-CZ" sz="2800" dirty="0">
                <a:solidFill>
                  <a:srgbClr val="FFFF00"/>
                </a:solidFill>
              </a:rPr>
              <a:t>mozek</a:t>
            </a: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1) </a:t>
            </a:r>
            <a:r>
              <a:rPr lang="cs-CZ" sz="2400" b="1" u="sng" dirty="0">
                <a:solidFill>
                  <a:srgbClr val="FFFF00"/>
                </a:solidFill>
              </a:rPr>
              <a:t>Zadní mozek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– dělí se na:</a:t>
            </a: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a) </a:t>
            </a:r>
            <a:r>
              <a:rPr lang="cs-CZ" sz="2400" b="1" dirty="0">
                <a:solidFill>
                  <a:srgbClr val="00B0F0"/>
                </a:solidFill>
              </a:rPr>
              <a:t>Prodloužená mícha</a:t>
            </a:r>
            <a:r>
              <a:rPr lang="cs-CZ" sz="2400" dirty="0">
                <a:solidFill>
                  <a:schemeClr val="bg1"/>
                </a:solidFill>
              </a:rPr>
              <a:t> – řídí základní činnosti organismu, centrum nepodmíněných reflexů (srdeční činnost, dýchání, polykání, sání, slinění, kašel, kýchání, zvracení)</a:t>
            </a: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b) </a:t>
            </a:r>
            <a:r>
              <a:rPr lang="cs-CZ" sz="2400" b="1" dirty="0">
                <a:solidFill>
                  <a:srgbClr val="00B0F0"/>
                </a:solidFill>
              </a:rPr>
              <a:t>Varolův most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– soubor nervových vláken – propojení mozečku a míchy s ostatními částmi mozku</a:t>
            </a: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c) </a:t>
            </a:r>
            <a:r>
              <a:rPr lang="cs-CZ" sz="2400" b="1" dirty="0">
                <a:solidFill>
                  <a:srgbClr val="00B0F0"/>
                </a:solidFill>
              </a:rPr>
              <a:t>Mozeček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– pohybová koordinace</a:t>
            </a: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Tyto části společně tvoří tzv. </a:t>
            </a:r>
            <a:r>
              <a:rPr lang="cs-CZ" sz="2400" i="1" dirty="0">
                <a:solidFill>
                  <a:srgbClr val="FFFF00"/>
                </a:solidFill>
              </a:rPr>
              <a:t>mozkový </a:t>
            </a:r>
            <a:r>
              <a:rPr lang="cs-CZ" sz="2400" i="1" dirty="0" smtClean="0">
                <a:solidFill>
                  <a:srgbClr val="FFFF00"/>
                </a:solidFill>
              </a:rPr>
              <a:t>kmen</a:t>
            </a: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344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-333270"/>
            <a:ext cx="8964488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Části  </a:t>
            </a:r>
            <a:r>
              <a:rPr lang="cs-CZ" sz="3200" dirty="0">
                <a:solidFill>
                  <a:srgbClr val="FFFF00"/>
                </a:solidFill>
                <a:latin typeface="Arial" charset="0"/>
                <a:cs typeface="Arial" charset="0"/>
              </a:rPr>
              <a:t>mozku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1692" y="1080839"/>
            <a:ext cx="89644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2) </a:t>
            </a:r>
            <a:r>
              <a:rPr lang="cs-CZ" sz="2400" b="1" u="sng" dirty="0">
                <a:solidFill>
                  <a:srgbClr val="FFFF00"/>
                </a:solidFill>
              </a:rPr>
              <a:t>Střední mozek</a:t>
            </a:r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– zrakové a sluchové reflexy, nervy řízení pohybu očí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3) </a:t>
            </a:r>
            <a:r>
              <a:rPr lang="cs-CZ" sz="2400" b="1" u="sng" dirty="0">
                <a:solidFill>
                  <a:srgbClr val="FFFF00"/>
                </a:solidFill>
              </a:rPr>
              <a:t>Přední mozek</a:t>
            </a:r>
            <a:r>
              <a:rPr lang="cs-CZ" sz="2400" dirty="0">
                <a:solidFill>
                  <a:schemeClr val="bg1"/>
                </a:solidFill>
              </a:rPr>
              <a:t> – dělí se na:</a:t>
            </a: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a) </a:t>
            </a:r>
            <a:r>
              <a:rPr lang="cs-CZ" sz="2400" b="1" dirty="0">
                <a:solidFill>
                  <a:srgbClr val="00B0F0"/>
                </a:solidFill>
              </a:rPr>
              <a:t>Mezimozek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– řídí činnost vnitřních orgánů, tělesnou teplotu a funkci pohlavních žláz</a:t>
            </a: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b) </a:t>
            </a:r>
            <a:r>
              <a:rPr lang="cs-CZ" sz="2400" b="1" dirty="0">
                <a:solidFill>
                  <a:srgbClr val="00B0F0"/>
                </a:solidFill>
              </a:rPr>
              <a:t>Koncový mozek</a:t>
            </a: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>
                <a:solidFill>
                  <a:schemeClr val="bg1"/>
                </a:solidFill>
              </a:rPr>
              <a:t>– 2 polokoule (hemisféry), na povrchu šedá kůra mozková (závity a laloky) – důležitá centra vnímání a duševní činnosti</a:t>
            </a: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Koncový mozek je rozdělen na mozkové laloky (</a:t>
            </a:r>
            <a:r>
              <a:rPr lang="cs-CZ" sz="2400" dirty="0">
                <a:solidFill>
                  <a:srgbClr val="FFFF00"/>
                </a:solidFill>
              </a:rPr>
              <a:t>čelní, spánkový, temenní a týlní</a:t>
            </a:r>
            <a:r>
              <a:rPr lang="cs-CZ" sz="2400" dirty="0">
                <a:solidFill>
                  <a:schemeClr val="bg1"/>
                </a:solidFill>
              </a:rPr>
              <a:t>. V jejich kůře jsou centra různých činností.</a:t>
            </a:r>
          </a:p>
          <a:p>
            <a:endParaRPr lang="cs-CZ" sz="2400" dirty="0"/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3173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-56272"/>
            <a:ext cx="8964488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59932"/>
            <a:ext cx="3993386" cy="3365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836712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MOZKOVÉ  LALOKY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5" y="2492896"/>
            <a:ext cx="4623925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613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-548714"/>
            <a:ext cx="8964488" cy="218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srgbClr val="FFFF00"/>
                </a:solidFill>
              </a:rPr>
              <a:t>Vady </a:t>
            </a:r>
            <a:r>
              <a:rPr lang="cs-CZ" sz="3200" dirty="0">
                <a:solidFill>
                  <a:srgbClr val="FFFF00"/>
                </a:solidFill>
              </a:rPr>
              <a:t>a </a:t>
            </a:r>
            <a:r>
              <a:rPr lang="cs-CZ" sz="3200" dirty="0" smtClean="0">
                <a:solidFill>
                  <a:srgbClr val="FFFF00"/>
                </a:solidFill>
              </a:rPr>
              <a:t>onemocnění</a:t>
            </a:r>
            <a:endParaRPr lang="cs-CZ" sz="3200" dirty="0">
              <a:solidFill>
                <a:srgbClr val="FFFF00"/>
              </a:solidFill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48680"/>
            <a:ext cx="896448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Následky </a:t>
            </a:r>
            <a:r>
              <a:rPr lang="cs-CZ" sz="2400" dirty="0">
                <a:solidFill>
                  <a:srgbClr val="FFFF00"/>
                </a:solidFill>
              </a:rPr>
              <a:t>poškození v období vývoje plodu, při porodu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- dětská mozková obrna</a:t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- LMD – lehká mozková </a:t>
            </a:r>
            <a:r>
              <a:rPr lang="cs-CZ" sz="2400" dirty="0" smtClean="0">
                <a:solidFill>
                  <a:schemeClr val="bg1"/>
                </a:solidFill>
              </a:rPr>
              <a:t>dysfunkce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Onemocnění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- encefalitidy – způsobené viry (klíšťová encefalitida)</a:t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- meningitidy – zánět mozkomíšních </a:t>
            </a:r>
            <a:r>
              <a:rPr lang="cs-CZ" sz="2400" dirty="0" smtClean="0">
                <a:solidFill>
                  <a:schemeClr val="bg1"/>
                </a:solidFill>
              </a:rPr>
              <a:t>plen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- epilepsie (padoucnice)</a:t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- </a:t>
            </a:r>
            <a:r>
              <a:rPr lang="cs-CZ" sz="2400" dirty="0" smtClean="0">
                <a:solidFill>
                  <a:schemeClr val="bg1"/>
                </a:solidFill>
              </a:rPr>
              <a:t>tetanus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Rozpad </a:t>
            </a:r>
            <a:r>
              <a:rPr lang="cs-CZ" sz="2400" dirty="0">
                <a:solidFill>
                  <a:srgbClr val="FFFF00"/>
                </a:solidFill>
              </a:rPr>
              <a:t>nervové tkáně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- dětská obrna</a:t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- roztroušená </a:t>
            </a:r>
            <a:r>
              <a:rPr lang="cs-CZ" sz="2400" dirty="0" smtClean="0">
                <a:solidFill>
                  <a:schemeClr val="bg1"/>
                </a:solidFill>
              </a:rPr>
              <a:t>skleróza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Duševní choroby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- Parkinsonova </a:t>
            </a:r>
            <a:r>
              <a:rPr lang="cs-CZ" sz="2400" dirty="0">
                <a:solidFill>
                  <a:schemeClr val="bg1"/>
                </a:solidFill>
              </a:rPr>
              <a:t>nemoc – degenerativní změny v neuronech – </a:t>
            </a:r>
            <a:r>
              <a:rPr lang="cs-CZ" sz="2400" dirty="0" smtClean="0">
                <a:solidFill>
                  <a:schemeClr val="bg1"/>
                </a:solidFill>
              </a:rPr>
              <a:t> klidový třes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- Alzheimerova </a:t>
            </a:r>
            <a:r>
              <a:rPr lang="cs-CZ" sz="2400" dirty="0">
                <a:solidFill>
                  <a:schemeClr val="bg1"/>
                </a:solidFill>
              </a:rPr>
              <a:t>nemoc – poruchy paměti až úplná ztráta paměti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04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34604"/>
            <a:ext cx="80283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smtClean="0">
                <a:solidFill>
                  <a:schemeClr val="bg1"/>
                </a:solidFill>
              </a:rPr>
              <a:t>Centrální  nervová  </a:t>
            </a:r>
            <a:r>
              <a:rPr lang="cs-CZ" sz="2800" dirty="0" smtClean="0">
                <a:solidFill>
                  <a:schemeClr val="bg1"/>
                </a:solidFill>
              </a:rPr>
              <a:t>soustava</a:t>
            </a:r>
          </a:p>
          <a:p>
            <a:r>
              <a:rPr lang="pl-PL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0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popíše jednotlivé orgány nervové soustavy, definuje funkci nervové soustavy a jednotlivých orgánů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mozek, mícha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vzdělávání: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98352" y="729308"/>
            <a:ext cx="7933332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sz="1600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lvl="0"/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www.datakabinet.cz/files/img/products/ilo_mozek_micha_cz.jpg&amp;imgrefurl=http://www.datakabinet.cz/cs/Vyukove-materialy-a-data/Clovek-a-priroda/Ilustrace-a-obrazky/Mozek-micha.html&amp;h=800&amp;w=800&amp;sz=42&amp;tbnid=-v4z28ald3R59M:&amp;tbnh=90&amp;tbnw=90&amp;prev=/search%3Fq%3Dobr%25C3%25A1zek%255C%2B-%2Bmozek,%2Bm%25C3%25ADcha%26tbm%3Disch%26tbo%3Du&amp;zoom=1&amp;q=obr%C3%A1zek\+-+mozek,+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m%C3%ADcha&amp;docid=QDGSO2ZzFhqjYM&amp;hl=cs&amp;sa=X&amp;ei=7KfOTrazG4-gOobUhZgP&amp;ved=0CDIQ9QEwAQ&amp;dur=548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skolajecna.cz/biologie/Images/Textbook/Medium/0090000/00331.jpg&amp;imgrefurl=http://skolajecna.cz/biologie/Sources/Textbook_Textbook.php%3FintSectionId%3D91200&amp;h=118&amp;w=200&amp;sz=22&amp;tbnid=k3c9gQ6f5JBF-M:&amp;tbnh=70&amp;tbnw=119&amp;prev=/search%3Fq%3Dobr%25C3%25A1zek%255C%2B-%2Bmozek,%2Bm%25C3%25ADcha%26tbm%3Disch%26tbo%3Du&amp;zoom=1&amp;q=obr%C3%A1zek\+-+mozek,+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m%C3%ADcha&amp;docid=OhIO2GPBdT4jNM&amp;hl=cs&amp;sa=X&amp;ei=7KfOTrazG4-gOobUhZgP&amp;ved=0CC8Q9QEwAA&amp;dur=375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cs-CZ" sz="12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sz="12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9036496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Zdroje: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u="sng" dirty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http://old.lf3.cuni.cz/histologie/atlas/demo/51/ipage00002.htm</a:t>
            </a:r>
            <a:endParaRPr lang="cs-CZ" sz="2000" u="sng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skolajecna.cz/biologie/Images/Textbook/Medium/0090000/00335.jpg&amp;imgrefurl=http://skolajecna.cz/biologie/Sources/Textbook_Textbook.php%3FintSectionId%3D91200&amp;h=150&amp;w=178&amp;sz=25&amp;tbnid=WFpW1DANS3N08M:&amp;tbnh=90&amp;tbnw=107&amp;prev=/search%3Fq%3Dobr%25C3%25A1zky%2Blaloky%2Bmozku%2Bs%2Bcentry%26tbm%3Disch%26tbo%3Du&amp;zoom=1&amp;q=obr%C3%A1zky+laloky+mozku+s+centry&amp;docid=OhIO2GPBdT4jNM&amp;hl=cs&amp;sa=X&amp;ei=NrTOTsrUMceZOsib1Y8P&amp;ved=0CC0Q9QEwAA&amp;dur=574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.google.cz/</a:t>
            </a:r>
            <a:r>
              <a:rPr lang="cs-CZ" sz="2000" dirty="0" err="1">
                <a:solidFill>
                  <a:schemeClr val="bg1"/>
                </a:solidFill>
                <a:latin typeface="Arial" charset="0"/>
                <a:cs typeface="Arial" charset="0"/>
              </a:rPr>
              <a:t>imgres?q</a:t>
            </a: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=</a:t>
            </a:r>
            <a:r>
              <a:rPr lang="cs-CZ" sz="2000" dirty="0" err="1">
                <a:solidFill>
                  <a:schemeClr val="bg1"/>
                </a:solidFill>
                <a:latin typeface="Arial" charset="0"/>
                <a:cs typeface="Arial" charset="0"/>
              </a:rPr>
              <a:t>mozek+obrazky&amp;hl</a:t>
            </a: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=</a:t>
            </a:r>
            <a:r>
              <a:rPr lang="cs-CZ" sz="2000" dirty="0" err="1">
                <a:solidFill>
                  <a:schemeClr val="bg1"/>
                </a:solidFill>
                <a:latin typeface="Arial" charset="0"/>
                <a:cs typeface="Arial" charset="0"/>
              </a:rPr>
              <a:t>cs&amp;biw</a:t>
            </a: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=1366&amp;bih=636&amp;gbv=2&amp;tbm=</a:t>
            </a:r>
            <a:r>
              <a:rPr lang="cs-CZ" sz="2000" dirty="0" err="1">
                <a:solidFill>
                  <a:schemeClr val="bg1"/>
                </a:solidFill>
                <a:latin typeface="Arial" charset="0"/>
                <a:cs typeface="Arial" charset="0"/>
              </a:rPr>
              <a:t>isch&amp;tbnid</a:t>
            </a: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=</a:t>
            </a:r>
            <a:r>
              <a:rPr lang="cs-CZ" sz="2000" dirty="0" err="1">
                <a:solidFill>
                  <a:schemeClr val="bg1"/>
                </a:solidFill>
                <a:latin typeface="Arial" charset="0"/>
                <a:cs typeface="Arial" charset="0"/>
              </a:rPr>
              <a:t>sjJoauBLVWVudM</a:t>
            </a: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:&amp;</a:t>
            </a:r>
            <a:r>
              <a:rPr lang="cs-CZ" sz="2000" dirty="0" err="1">
                <a:solidFill>
                  <a:schemeClr val="bg1"/>
                </a:solidFill>
                <a:latin typeface="Arial" charset="0"/>
                <a:cs typeface="Arial" charset="0"/>
              </a:rPr>
              <a:t>imgrefurl</a:t>
            </a:r>
            <a:r>
              <a:rPr lang="cs-CZ" sz="2000" dirty="0">
                <a:solidFill>
                  <a:schemeClr val="bg1"/>
                </a:solidFill>
                <a:latin typeface="Arial" charset="0"/>
                <a:cs typeface="Arial" charset="0"/>
              </a:rPr>
              <a:t>=http://www.knihovnakolin.cz/fotogalerie/fotka/mozek/1&amp;docid=h5GT4yWpa4NbWM&amp;imgurl=http://www.knihovnakolin.cz/img/galerie/f/14111b_mozek_barevny.jpg&amp;w=400&amp;h=299&amp;ei=OLfOTsW8Lc2SOof6gaUP&amp;zoom=1&amp;iact=hc&amp;vpx=384&amp;vpy=297&amp;dur=734&amp;hovh=194&amp;hovw=260&amp;tx=166&amp;ty=107&amp;sig=117801061299942515333&amp;page=1&amp;tbnh=135&amp;tbnw=181&amp;start=0&amp;ndsp=18&amp;ved=1t:429,r:7,s:0</a:t>
            </a:r>
          </a:p>
          <a:p>
            <a:pPr marL="285750" lvl="0" indent="-285750">
              <a:buFont typeface="Arial" pitchFamily="34" charset="0"/>
              <a:buChar char="•"/>
            </a:pPr>
            <a:endParaRPr lang="cs-CZ" sz="20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sz="20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 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785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10 vylučovací soustav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10 vylučovací soustava</Template>
  <TotalTime>280</TotalTime>
  <Words>216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šablona 10 vylučovací soustava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21</cp:revision>
  <dcterms:created xsi:type="dcterms:W3CDTF">2011-11-18T20:04:28Z</dcterms:created>
  <dcterms:modified xsi:type="dcterms:W3CDTF">2012-03-15T08:14:13Z</dcterms:modified>
</cp:coreProperties>
</file>