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80" r:id="rId3"/>
    <p:sldId id="278" r:id="rId4"/>
    <p:sldId id="302" r:id="rId5"/>
    <p:sldId id="303" r:id="rId6"/>
    <p:sldId id="304" r:id="rId7"/>
    <p:sldId id="274" r:id="rId8"/>
    <p:sldId id="271" r:id="rId9"/>
    <p:sldId id="29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90750" autoAdjust="0"/>
  </p:normalViewPr>
  <p:slideViewPr>
    <p:cSldViewPr>
      <p:cViewPr>
        <p:scale>
          <a:sx n="73" d="100"/>
          <a:sy n="73" d="100"/>
        </p:scale>
        <p:origin x="-127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0100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2304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32034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6691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3696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2366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026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1258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351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0741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6902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CEB782-A346-48F8-8F40-D8266A01DD48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29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zruch" TargetMode="External"/><Relationship Id="rId2" Type="http://schemas.openxmlformats.org/officeDocument/2006/relationships/hyperlink" Target="http://cs.wikipedia.org/wiki/Neuron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hyperlink" Target="http://cs.wikipedia.org/wiki/Synaptick%C3%A1_%C5%A1t%C4%9Brbina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lysvet.cz/images.php?fotka=i-p-pavlov_1&amp;dd=2000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738" y="5013324"/>
            <a:ext cx="8518525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59732" y="2276872"/>
            <a:ext cx="4824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ŠABLONA  32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68016" y="3253626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VY_32_INOVACE_12_28_Nervová soustava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96108" y="767408"/>
            <a:ext cx="489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Nervová  soustava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08351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784976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NERVOVÁ   SOUSTAVA</a:t>
            </a:r>
            <a:endParaRPr lang="cs-CZ" sz="2800" dirty="0">
              <a:solidFill>
                <a:srgbClr val="FFFF00"/>
              </a:solidFill>
            </a:endParaRP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rgbClr val="FFFF00"/>
                </a:solidFill>
              </a:rPr>
              <a:t>C</a:t>
            </a:r>
            <a:r>
              <a:rPr lang="cs-CZ" sz="2800" dirty="0" smtClean="0">
                <a:solidFill>
                  <a:srgbClr val="FFFF00"/>
                </a:solidFill>
              </a:rPr>
              <a:t>entrální nervová soustava – CNS – mozek</a:t>
            </a:r>
          </a:p>
          <a:p>
            <a:r>
              <a:rPr lang="cs-CZ" sz="2800" dirty="0">
                <a:solidFill>
                  <a:srgbClr val="FFFF00"/>
                </a:solidFill>
              </a:rPr>
              <a:t> </a:t>
            </a:r>
            <a:r>
              <a:rPr lang="cs-CZ" sz="2800" dirty="0" smtClean="0">
                <a:solidFill>
                  <a:srgbClr val="FFFF00"/>
                </a:solidFill>
              </a:rPr>
              <a:t>                                                             - mícha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FF00"/>
                </a:solidFill>
              </a:rPr>
              <a:t>Obvodová (periferní) nervová soustava - nervy</a:t>
            </a:r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rgbClr val="FFFF00"/>
                </a:solidFill>
              </a:rPr>
              <a:t>                                                                    - uzliny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NEURON = nervová buňka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dendrity – krátké výběžky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neurity   – dlouhé výběžky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neurit  = axon</a:t>
            </a:r>
          </a:p>
          <a:p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2590" y="4005064"/>
            <a:ext cx="4465510" cy="2393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6509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-315416"/>
            <a:ext cx="914400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r>
              <a:rPr lang="cs-CZ" sz="2800" dirty="0">
                <a:solidFill>
                  <a:srgbClr val="FFFF00"/>
                </a:solidFill>
              </a:rPr>
              <a:t> </a:t>
            </a:r>
            <a:r>
              <a:rPr lang="cs-CZ" sz="2800" dirty="0" smtClean="0">
                <a:solidFill>
                  <a:srgbClr val="FFFF00"/>
                </a:solidFill>
              </a:rPr>
              <a:t>         </a:t>
            </a:r>
            <a:r>
              <a:rPr lang="cs-CZ" sz="3200" dirty="0" smtClean="0">
                <a:solidFill>
                  <a:srgbClr val="FFFF00"/>
                </a:solidFill>
              </a:rPr>
              <a:t>Nervový zápoj – synapse</a:t>
            </a:r>
          </a:p>
          <a:p>
            <a:pPr algn="ctr"/>
            <a:endParaRPr lang="cs-CZ" sz="3200" dirty="0" smtClean="0">
              <a:solidFill>
                <a:srgbClr val="FFFF00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 spojení </a:t>
            </a:r>
            <a:r>
              <a:rPr lang="cs-CZ" sz="2800" dirty="0">
                <a:solidFill>
                  <a:schemeClr val="bg1"/>
                </a:solidFill>
              </a:rPr>
              <a:t>dvou </a:t>
            </a:r>
            <a:r>
              <a:rPr lang="cs-CZ" sz="2800" dirty="0">
                <a:solidFill>
                  <a:schemeClr val="bg1"/>
                </a:solidFill>
                <a:hlinkClick r:id="rId2" tooltip="Neuron"/>
              </a:rPr>
              <a:t>neuronů</a:t>
            </a:r>
            <a:r>
              <a:rPr lang="cs-CZ" sz="2800" dirty="0">
                <a:solidFill>
                  <a:schemeClr val="bg1"/>
                </a:solidFill>
              </a:rPr>
              <a:t> (nebo smyslové buňky </a:t>
            </a:r>
            <a:r>
              <a:rPr lang="cs-CZ" sz="2800" dirty="0" smtClean="0">
                <a:solidFill>
                  <a:schemeClr val="bg1"/>
                </a:solidFill>
              </a:rPr>
              <a:t>a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neuronu)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 slouží </a:t>
            </a:r>
            <a:r>
              <a:rPr lang="cs-CZ" sz="2800" dirty="0">
                <a:solidFill>
                  <a:schemeClr val="bg1"/>
                </a:solidFill>
              </a:rPr>
              <a:t>k předávání </a:t>
            </a:r>
            <a:r>
              <a:rPr lang="cs-CZ" sz="2800" dirty="0" smtClean="0">
                <a:solidFill>
                  <a:schemeClr val="bg1"/>
                </a:solidFill>
                <a:hlinkClick r:id="rId3" tooltip="Vzruch"/>
              </a:rPr>
              <a:t>vzruchů</a:t>
            </a:r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     mezi neurony </a:t>
            </a:r>
            <a:r>
              <a:rPr lang="cs-CZ" sz="2800" dirty="0">
                <a:solidFill>
                  <a:schemeClr val="bg1"/>
                </a:solidFill>
              </a:rPr>
              <a:t>mezera </a:t>
            </a:r>
            <a:r>
              <a:rPr lang="cs-CZ" sz="2800" dirty="0" smtClean="0">
                <a:solidFill>
                  <a:schemeClr val="bg1"/>
                </a:solidFill>
              </a:rPr>
              <a:t>–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     </a:t>
            </a:r>
            <a:r>
              <a:rPr lang="cs-CZ" sz="2800" dirty="0" smtClean="0">
                <a:solidFill>
                  <a:schemeClr val="bg1"/>
                </a:solidFill>
                <a:hlinkClick r:id="rId4" tooltip="Synaptická štěrbina"/>
              </a:rPr>
              <a:t>synaptická štěrbina</a:t>
            </a:r>
            <a:r>
              <a:rPr lang="cs-CZ" sz="2800" dirty="0" smtClean="0">
                <a:solidFill>
                  <a:schemeClr val="bg1"/>
                </a:solidFill>
              </a:rPr>
              <a:t> –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     šířka </a:t>
            </a:r>
            <a:r>
              <a:rPr lang="cs-CZ" sz="2800" dirty="0">
                <a:solidFill>
                  <a:schemeClr val="bg1"/>
                </a:solidFill>
              </a:rPr>
              <a:t>asi 20nm.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400" dirty="0" smtClean="0">
              <a:solidFill>
                <a:srgbClr val="FFFF00"/>
              </a:solidFill>
            </a:endParaRPr>
          </a:p>
          <a:p>
            <a:endParaRPr lang="cs-CZ" sz="2800" dirty="0">
              <a:solidFill>
                <a:srgbClr val="FFFF00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   </a:t>
            </a: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835857"/>
            <a:ext cx="3974211" cy="49628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791" y="4141934"/>
            <a:ext cx="4286250" cy="2638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1029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ChangeArrowheads="1"/>
          </p:cNvSpPr>
          <p:nvPr/>
        </p:nvSpPr>
        <p:spPr bwMode="auto">
          <a:xfrm>
            <a:off x="0" y="251505"/>
            <a:ext cx="8964488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Arial" charset="0"/>
                <a:cs typeface="Arial" charset="0"/>
              </a:rPr>
              <a:t>REFLEXNÍ  OBLOUK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0" y="1124744"/>
            <a:ext cx="896448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VZRUCHY – impulzy </a:t>
            </a:r>
            <a:r>
              <a:rPr lang="cs-CZ" sz="3200" dirty="0" smtClean="0">
                <a:solidFill>
                  <a:schemeClr val="bg1"/>
                </a:solidFill>
              </a:rPr>
              <a:t>= signály přenášené neurony</a:t>
            </a:r>
          </a:p>
          <a:p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  -  mohou vznikat podrážděním </a:t>
            </a:r>
            <a:r>
              <a:rPr lang="cs-CZ" sz="3200" dirty="0" smtClean="0">
                <a:solidFill>
                  <a:srgbClr val="FFFF00"/>
                </a:solidFill>
              </a:rPr>
              <a:t>čidel – receptorů</a:t>
            </a:r>
          </a:p>
          <a:p>
            <a:endParaRPr lang="cs-CZ" sz="3200" dirty="0">
              <a:solidFill>
                <a:schemeClr val="bg1"/>
              </a:solidFill>
            </a:endParaRPr>
          </a:p>
          <a:p>
            <a:r>
              <a:rPr lang="cs-CZ" sz="3200" dirty="0" smtClean="0">
                <a:solidFill>
                  <a:schemeClr val="bg1"/>
                </a:solidFill>
              </a:rPr>
              <a:t>Podráždění → dostředivé nervy → ústředí </a:t>
            </a:r>
            <a:r>
              <a:rPr lang="cs-CZ" sz="3200" dirty="0" smtClean="0">
                <a:solidFill>
                  <a:schemeClr val="bg1"/>
                </a:solidFill>
              </a:rPr>
              <a:t>(mozek</a:t>
            </a:r>
            <a:r>
              <a:rPr lang="cs-CZ" sz="3200" dirty="0" smtClean="0">
                <a:solidFill>
                  <a:schemeClr val="bg1"/>
                </a:solidFill>
              </a:rPr>
              <a:t>, mícha) </a:t>
            </a:r>
            <a:r>
              <a:rPr lang="cs-CZ" sz="3200" dirty="0" smtClean="0">
                <a:solidFill>
                  <a:schemeClr val="bg1"/>
                </a:solidFill>
              </a:rPr>
              <a:t>→ odstředivé </a:t>
            </a:r>
            <a:r>
              <a:rPr lang="cs-CZ" sz="3200" dirty="0" smtClean="0">
                <a:solidFill>
                  <a:schemeClr val="bg1"/>
                </a:solidFill>
              </a:rPr>
              <a:t>nervy → výkonný orgán ( sval, žláza)</a:t>
            </a:r>
          </a:p>
          <a:p>
            <a:endParaRPr lang="cs-CZ" sz="3200" dirty="0">
              <a:solidFill>
                <a:schemeClr val="bg1"/>
              </a:solidFill>
            </a:endParaRPr>
          </a:p>
          <a:p>
            <a:r>
              <a:rPr lang="cs-CZ" sz="3200" dirty="0" smtClean="0">
                <a:solidFill>
                  <a:srgbClr val="FFFF00"/>
                </a:solidFill>
              </a:rPr>
              <a:t>REFLEX</a:t>
            </a:r>
            <a:r>
              <a:rPr lang="cs-CZ" sz="3200" dirty="0" smtClean="0">
                <a:solidFill>
                  <a:schemeClr val="bg1"/>
                </a:solidFill>
              </a:rPr>
              <a:t> = odpověď na podnět</a:t>
            </a:r>
            <a:endParaRPr lang="cs-CZ" sz="28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6649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ChangeArrowheads="1"/>
          </p:cNvSpPr>
          <p:nvPr/>
        </p:nvSpPr>
        <p:spPr bwMode="auto">
          <a:xfrm>
            <a:off x="0" y="251505"/>
            <a:ext cx="8964488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Arial" charset="0"/>
                <a:cs typeface="Arial" charset="0"/>
              </a:rPr>
              <a:t>REFLEXY  - 1. signální soustava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-10017" y="836280"/>
            <a:ext cx="8964488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200" dirty="0" smtClean="0">
                <a:solidFill>
                  <a:srgbClr val="FFFF00"/>
                </a:solidFill>
              </a:rPr>
              <a:t>VROZENÉ = nepodmíněné</a:t>
            </a:r>
          </a:p>
          <a:p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  -  např. sací, polykací, dýchací</a:t>
            </a:r>
          </a:p>
          <a:p>
            <a:r>
              <a:rPr lang="cs-CZ" sz="3200" dirty="0" smtClean="0">
                <a:solidFill>
                  <a:srgbClr val="FFFF00"/>
                </a:solidFill>
              </a:rPr>
              <a:t>2. PODMÍNĚNÉ </a:t>
            </a:r>
            <a:r>
              <a:rPr lang="cs-CZ" sz="3200" dirty="0" smtClean="0">
                <a:solidFill>
                  <a:schemeClr val="bg1"/>
                </a:solidFill>
              </a:rPr>
              <a:t>– vznikly učením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    </a:t>
            </a:r>
          </a:p>
          <a:p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 Vyhasínání reflexu – organismus nedostává </a:t>
            </a:r>
          </a:p>
          <a:p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                                   podněty a zapomíná jej</a:t>
            </a:r>
          </a:p>
          <a:p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</a:p>
          <a:p>
            <a:r>
              <a:rPr lang="cs-CZ" sz="3200" dirty="0" smtClean="0">
                <a:solidFill>
                  <a:srgbClr val="FFFF00"/>
                </a:solidFill>
              </a:rPr>
              <a:t>2. Signální soustava </a:t>
            </a:r>
            <a:r>
              <a:rPr lang="cs-CZ" sz="3200" dirty="0" smtClean="0">
                <a:solidFill>
                  <a:schemeClr val="bg1"/>
                </a:solidFill>
              </a:rPr>
              <a:t>– pouze u člověka</a:t>
            </a:r>
          </a:p>
          <a:p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                               - podmíněné reflexy</a:t>
            </a:r>
          </a:p>
          <a:p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                               - podnětem je psané, mluvené nebo myšlené slovo = </a:t>
            </a:r>
            <a:r>
              <a:rPr lang="cs-CZ" sz="3200" dirty="0" smtClean="0">
                <a:solidFill>
                  <a:srgbClr val="FFFF00"/>
                </a:solidFill>
              </a:rPr>
              <a:t>vyšší nervová činnost</a:t>
            </a:r>
          </a:p>
          <a:p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3440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ChangeArrowheads="1"/>
          </p:cNvSpPr>
          <p:nvPr/>
        </p:nvSpPr>
        <p:spPr bwMode="auto">
          <a:xfrm>
            <a:off x="0" y="220727"/>
            <a:ext cx="8964488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Arial" charset="0"/>
                <a:cs typeface="Arial" charset="0"/>
              </a:rPr>
              <a:t>Ivan Petrovič </a:t>
            </a:r>
            <a:r>
              <a:rPr lang="cs-CZ" sz="3600" dirty="0">
                <a:solidFill>
                  <a:srgbClr val="FFFF00"/>
                </a:solidFill>
                <a:latin typeface="Arial" charset="0"/>
                <a:cs typeface="Arial" charset="0"/>
              </a:rPr>
              <a:t>P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Arial" charset="0"/>
                <a:cs typeface="Arial" charset="0"/>
              </a:rPr>
              <a:t>avlov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51692" y="1080839"/>
            <a:ext cx="896448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První prozkoumal a popsal  podmíněný reflex – pokusy se psy</a:t>
            </a:r>
          </a:p>
          <a:p>
            <a:endParaRPr lang="cs-CZ" sz="3200" dirty="0">
              <a:solidFill>
                <a:schemeClr val="bg1"/>
              </a:solidFill>
            </a:endParaRPr>
          </a:p>
          <a:p>
            <a:endParaRPr lang="cs-CZ" sz="3200" dirty="0" smtClean="0">
              <a:solidFill>
                <a:schemeClr val="bg1"/>
              </a:solidFill>
            </a:endParaRPr>
          </a:p>
          <a:p>
            <a:r>
              <a:rPr lang="cs-CZ" sz="3200" dirty="0" smtClean="0">
                <a:solidFill>
                  <a:schemeClr val="bg1"/>
                </a:solidFill>
              </a:rPr>
              <a:t>Nobelova cena </a:t>
            </a:r>
          </a:p>
          <a:p>
            <a:r>
              <a:rPr lang="cs-CZ" sz="3200" dirty="0">
                <a:solidFill>
                  <a:schemeClr val="bg1"/>
                </a:solidFill>
              </a:rPr>
              <a:t>z</a:t>
            </a:r>
            <a:r>
              <a:rPr lang="cs-CZ" sz="3200" dirty="0" smtClean="0">
                <a:solidFill>
                  <a:schemeClr val="bg1"/>
                </a:solidFill>
              </a:rPr>
              <a:t>a fyziologii – r.1904</a:t>
            </a:r>
            <a:endParaRPr lang="cs-CZ" sz="3200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2244" y="1818106"/>
            <a:ext cx="4018227" cy="49915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5040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8424936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Nervová  soustava</a:t>
            </a:r>
          </a:p>
          <a:p>
            <a:r>
              <a:rPr lang="pl-PL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Anotace : </a:t>
            </a:r>
            <a:r>
              <a:rPr lang="pl-PL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Prezentace, ktera může sloužit jako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výkladové učivo 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Mgr. Lenka </a:t>
            </a:r>
            <a:r>
              <a:rPr lang="cs-CZ" sz="24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Senohrábková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Jazyk: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Čeština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Očekávaný </a:t>
            </a: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výstup: 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popíše jednotlivé orgány nervové soustavy, definuje funkci nervové soustavy a jednotlivých orgánů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Speciální </a:t>
            </a:r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vzdělávací potřeby: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přistup k internetu, interaktivní tabule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mozek, mícha, neuron, reflex</a:t>
            </a:r>
            <a:endParaRPr lang="cs-CZ" sz="2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Druh učebního materiálu: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Prezentace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Druh interaktivity: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Aktivita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Cílová skupina: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Žák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Stupeň a typ </a:t>
            </a: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vzdělávání: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základní vzdělávání – druhý stupeň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Typická věková </a:t>
            </a: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skupina: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12 - 15 let</a:t>
            </a: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4821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88108" y="188640"/>
            <a:ext cx="712879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Zdroje: 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98352" y="729308"/>
            <a:ext cx="7933332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VANĚČKOVÁ</a:t>
            </a:r>
            <a:r>
              <a:rPr lang="cs-CZ" dirty="0">
                <a:solidFill>
                  <a:schemeClr val="bg1"/>
                </a:solidFill>
                <a:latin typeface="Arial" charset="0"/>
                <a:cs typeface="Arial" charset="0"/>
              </a:rPr>
              <a:t>, Ivana, et al. </a:t>
            </a:r>
            <a:r>
              <a:rPr lang="cs-CZ" i="1" dirty="0">
                <a:solidFill>
                  <a:schemeClr val="bg1"/>
                </a:solidFill>
                <a:latin typeface="Arial" charset="0"/>
                <a:cs typeface="Arial" charset="0"/>
              </a:rPr>
              <a:t>Přírodopis8 : učebnice pro základní školy a víceletá gymnázia</a:t>
            </a:r>
            <a:r>
              <a:rPr lang="cs-CZ" dirty="0">
                <a:solidFill>
                  <a:schemeClr val="bg1"/>
                </a:solidFill>
                <a:latin typeface="Arial" charset="0"/>
                <a:cs typeface="Arial" charset="0"/>
              </a:rPr>
              <a:t>. nakladatelství Fraus, Plzeň 2006. Plzeň : Fraus, 2006. 128 s</a:t>
            </a:r>
            <a:r>
              <a:rPr lang="cs-CZ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.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bg1"/>
                </a:solidFill>
                <a:latin typeface="Arial" charset="0"/>
                <a:cs typeface="Arial" charset="0"/>
              </a:rPr>
              <a:t>http://www.google.cz/imgres?imgurl=http://upload.wikimedia.org/wikipedia/commons/thumb/8/83/Neuron_%28cesky%29-1.svg/400px-Neuron_%28cesky%29-1.svg.png&amp;imgrefurl=http://cs.wikibooks.org/wiki/Nervov%25C3%25A9_bu%25C5%2588ky&amp;h=215&amp;w=400&amp;sz=37&amp;tbnid=CvJLyodaIafmxM:&amp;tbnh=65&amp;tbnw=120&amp;prev=/</a:t>
            </a:r>
            <a:r>
              <a:rPr lang="cs-CZ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search%3Fq%3Dobr%25C3%25A1zek%2Bneuron%2Bs%2Bpopisem%26tbm%3Disch%26tbo%3Du&amp;zoom=1&amp;q=obr%C3%A1zek+neuron+s+popisem&amp;docid=GXZeNqUXHVf-AM&amp;hl=cs&amp;sa=X&amp;ei=bbzGTpS9GoGUOoGN7dwP&amp;sqi=2&amp;ved=0CCMQ9QEwAQ&amp;dur=3309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bg1"/>
                </a:solidFill>
                <a:latin typeface="Arial" charset="0"/>
                <a:cs typeface="Arial" charset="0"/>
              </a:rPr>
              <a:t>http://www.google.cz/imgres?imgurl=http://upload.wikimedia.org/wikipedia/commons/thumb/3/30/Chemical_synapse_schema_cropped.jpg/300px-Chemical_synapse_schema_cropped.jpg&amp;imgrefurl=http://cs.wikipedia.org/wiki/Synapse&amp;h=374&amp;w=300&amp;sz=44&amp;tbnid=k4_-RliRhKKw-M:&amp;tbnh=90&amp;tbnw=72&amp;prev=/search%3Fq%3Dobr%25C3%25A1zek%2Bsch%25C3%25A9ma%2Bsynapse%26tbm%3Disch%26tbo%3Du&amp;zoom=1&amp;q=obr%C3%A1zek+sch%C3%A9ma+synapse&amp;docid=Z9VK9kG2f4ISFM&amp;hl=cs&amp;sa=X&amp;ei=YcLGTvCdFs2YOuPGpdUP&amp;ved=0CCMQ9QEwAQ&amp;dur=1467</a:t>
            </a:r>
            <a:endParaRPr lang="cs-CZ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endParaRPr lang="cs-CZ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lvl="0"/>
            <a:endParaRPr lang="cs-CZ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3974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9036496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Zdroje: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>
                <a:solidFill>
                  <a:schemeClr val="bg1"/>
                </a:solidFill>
                <a:hlinkClick r:id="rId2"/>
              </a:rPr>
              <a:t>http://</a:t>
            </a:r>
            <a:r>
              <a:rPr lang="cs-CZ" sz="2800" dirty="0" smtClean="0">
                <a:solidFill>
                  <a:schemeClr val="bg1"/>
                </a:solidFill>
                <a:hlinkClick r:id="rId2"/>
              </a:rPr>
              <a:t>www.celysvet.cz/images.php?fotka=i-p-pavlov_1&amp;dd=2000</a:t>
            </a:r>
            <a:endParaRPr lang="cs-CZ" sz="28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>
                <a:solidFill>
                  <a:schemeClr val="bg1"/>
                </a:solidFill>
              </a:rPr>
              <a:t>http://www.google.cz/imgres?imgurl=http://i.iinfo.cz/r/photos/neurony.jpg&amp;imgrefurl=http://www.root.cz/clanky/neuronove-siete-su-ciernou-skrinkou/&amp;h=277&amp;w=450&amp;sz=26&amp;tbnid=Xsh100h8wsSgoM:&amp;tbnh=90&amp;tbnw=146&amp;prev=/search%3Fq%3Dfoto%2Bneurony%26tbm%3Disch%26tbo%3Du&amp;zoom=1&amp;q=foto+neurony&amp;docid=yhhP8oQlvfa9OM&amp;hl=cs&amp;sa=X&amp;ei=l3nJTo7bHoXpOY3d6eoM&amp;ved=0CDIQ9QEwAw&amp;dur=73</a:t>
            </a:r>
            <a:endParaRPr lang="cs-CZ" sz="2800" dirty="0" smtClean="0">
              <a:solidFill>
                <a:schemeClr val="bg1"/>
              </a:solidFill>
            </a:endParaRPr>
          </a:p>
          <a:p>
            <a:endParaRPr lang="cs-CZ" sz="14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7854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 10 vylučovací soustava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10 vylučovací soustava</Template>
  <TotalTime>195</TotalTime>
  <Words>342</Words>
  <Application>Microsoft Office PowerPoint</Application>
  <PresentationFormat>Předvádění na obrazovce (4:3)</PresentationFormat>
  <Paragraphs>72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šablona 10 vylučovací soustava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Martin Králík</cp:lastModifiedBy>
  <cp:revision>12</cp:revision>
  <dcterms:created xsi:type="dcterms:W3CDTF">2011-11-18T20:04:28Z</dcterms:created>
  <dcterms:modified xsi:type="dcterms:W3CDTF">2012-03-14T17:17:05Z</dcterms:modified>
</cp:coreProperties>
</file>