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1" r:id="rId5"/>
    <p:sldId id="260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277A9-1F49-423B-9FF2-54EF6477E886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2E6D5-C284-4E4F-BCBD-B9ADA73DBA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887BA-BAA0-44DB-B39B-BD87F5908849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5B807-72C2-4D8A-AB1B-67A9A58927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D42F8-28B9-41D8-AF73-81062B2B003E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B1E65-816D-4C36-B186-E9F5AA6832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89C62-8882-49C9-8824-1F8AB5D8A3FD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D734A-06CA-458D-9F41-20CB9269FF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F22E2-1F90-4A72-8A94-7879DA111B6A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75CD2-0807-4EEA-8FA3-EA497C65BD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7B973-D8BF-4A13-A233-6075EF447D80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D5FD5-EC25-443B-9A4E-3C98A7AF37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A2542-2106-4280-A4CD-A11602BB9799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21C60-F26E-4D5D-878C-ACD3559074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F1F94-18B3-44E0-B813-47BE6F95F79A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E12B6-562E-4C32-92F8-6C574B8961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4DC97-EC33-4E53-B0D4-B366D18AFCDD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9B422-AF6F-4E43-9AC5-900B5E077F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C120C-BDBF-493C-B665-2BE3292FDF5E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FCFF9-DDB9-4452-9A8F-D422B210A6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B2177-4760-44B5-8F04-6A59C54F0076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DAF3E-E24F-4E03-AB68-88E3DF2D5E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0B7075C-63CC-47E9-A129-B0AB99C10C70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41683A5-24EB-4C0D-91EA-FCB5C07A71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628775"/>
            <a:ext cx="7067550" cy="352901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ČÍSLO PROJEKTU: 1.4 OP VK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NÁZEV: VY_42_INOVACE_01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OBDOBÍ</a:t>
            </a:r>
            <a:r>
              <a:rPr lang="cs-CZ" sz="1600" smtClean="0"/>
              <a:t>: 2012-13</a:t>
            </a:r>
            <a:endParaRPr lang="cs-CZ" sz="1600" dirty="0" smtClean="0"/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ROČNÍK: 7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 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VZDĚLÁVACÍ OBLAST: Matematika a její aplikace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VZDĚLÁVACÍ OBOR: Matematika a její aplikace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TÉMATICKÝ OKRUH: Geometrie v rovině a prostoru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TÉMA: Středová souměrnost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 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600" dirty="0" smtClean="0"/>
              <a:t>ANOTACE: Jednoduchá </a:t>
            </a:r>
            <a:r>
              <a:rPr lang="cs-CZ" sz="1600" dirty="0" err="1" smtClean="0"/>
              <a:t>osmisměrka</a:t>
            </a:r>
            <a:r>
              <a:rPr lang="cs-CZ" sz="1600" dirty="0" smtClean="0"/>
              <a:t> na procvičení středové souměrnosti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1600" dirty="0" smtClean="0"/>
          </a:p>
        </p:txBody>
      </p:sp>
      <p:pic>
        <p:nvPicPr>
          <p:cNvPr id="1331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5300663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971550" y="511175"/>
            <a:ext cx="7231063" cy="110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>
                <a:latin typeface="Calibri" pitchFamily="34" charset="0"/>
              </a:rPr>
              <a:t>                                     </a:t>
            </a:r>
            <a:r>
              <a:rPr lang="cs-CZ" sz="1600" b="1">
                <a:latin typeface="Calibri" pitchFamily="34" charset="0"/>
              </a:rPr>
              <a:t>Základní  škola a mateřská škola J.A.Komenského</a:t>
            </a:r>
            <a:endParaRPr lang="cs-CZ" sz="1600">
              <a:latin typeface="Calibri" pitchFamily="34" charset="0"/>
            </a:endParaRPr>
          </a:p>
          <a:p>
            <a:pPr algn="ctr"/>
            <a:r>
              <a:rPr lang="cs-CZ" sz="1600" b="1">
                <a:latin typeface="Calibri" pitchFamily="34" charset="0"/>
              </a:rPr>
              <a:t>                                                          v Novém  Strašecí</a:t>
            </a:r>
            <a:r>
              <a:rPr lang="cs-CZ" sz="1600">
                <a:latin typeface="Calibri" pitchFamily="34" charset="0"/>
              </a:rPr>
              <a:t>                     </a:t>
            </a:r>
          </a:p>
          <a:p>
            <a:pPr algn="ctr"/>
            <a:r>
              <a:rPr lang="cs-CZ" sz="1600">
                <a:latin typeface="Calibri" pitchFamily="34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>
                <a:latin typeface="Calibri" pitchFamily="34" charset="0"/>
              </a:rPr>
              <a:t>                                                tel. 311 240 401, 311 240 400, email: zsnovstra@email.cz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STŘEDOVÁ SOUMĚRNOST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3419872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4" name="Obdélník 83"/>
          <p:cNvSpPr/>
          <p:nvPr/>
        </p:nvSpPr>
        <p:spPr>
          <a:xfrm>
            <a:off x="4427984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800" b="1" dirty="0" smtClean="0"/>
              <a:t>Vyber čtverce středově souměrné se žlutými čtverci podle červeného středu.</a:t>
            </a:r>
            <a:br>
              <a:rPr lang="cs-CZ" sz="2800" b="1" dirty="0" smtClean="0"/>
            </a:br>
            <a:r>
              <a:rPr lang="cs-CZ" sz="2800" b="1" dirty="0" smtClean="0"/>
              <a:t>Tajenka: Písmena ve čtvercích přečti všechna postupně po řádcích.</a:t>
            </a:r>
            <a:endParaRPr lang="cs-CZ" sz="2800" b="1" dirty="0"/>
          </a:p>
        </p:txBody>
      </p:sp>
      <p:sp>
        <p:nvSpPr>
          <p:cNvPr id="12" name="Obdélník 11"/>
          <p:cNvSpPr/>
          <p:nvPr/>
        </p:nvSpPr>
        <p:spPr>
          <a:xfrm>
            <a:off x="2411760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915816" y="2420888"/>
            <a:ext cx="504000" cy="504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S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923928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427984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R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932040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5436096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5940152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2411760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P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411760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411760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Z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411760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2915816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411760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940152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940152" y="2924944"/>
            <a:ext cx="504000" cy="504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Y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932040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F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427984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3923928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5940152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S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5436096" y="1916832"/>
            <a:ext cx="504000" cy="504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4932040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4427984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M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3923928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P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3419872" y="1916832"/>
            <a:ext cx="504000" cy="504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K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2915816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L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4932040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4427984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5436096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5940152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5940152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Ž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4932040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B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4932040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5436096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M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5940152" y="3933056"/>
            <a:ext cx="504000" cy="504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5436096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</a:t>
            </a:r>
          </a:p>
        </p:txBody>
      </p:sp>
      <p:sp>
        <p:nvSpPr>
          <p:cNvPr id="53" name="Obdélník 52"/>
          <p:cNvSpPr/>
          <p:nvPr/>
        </p:nvSpPr>
        <p:spPr>
          <a:xfrm>
            <a:off x="3923928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54" name="Obdélník 53"/>
          <p:cNvSpPr/>
          <p:nvPr/>
        </p:nvSpPr>
        <p:spPr>
          <a:xfrm>
            <a:off x="3419872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B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2915816" y="4437112"/>
            <a:ext cx="504000" cy="504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R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2915816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C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4427984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4932040" y="4941168"/>
            <a:ext cx="504000" cy="504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Ž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5436096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N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5940152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3923928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N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3923928" y="3429000"/>
            <a:ext cx="504000" cy="504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S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3419872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D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3923928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4427984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X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4427984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S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2915816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70" name="Obdélník 69"/>
          <p:cNvSpPr/>
          <p:nvPr/>
        </p:nvSpPr>
        <p:spPr>
          <a:xfrm>
            <a:off x="3419872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S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1" name="Obdélník 70"/>
          <p:cNvSpPr/>
          <p:nvPr/>
        </p:nvSpPr>
        <p:spPr>
          <a:xfrm>
            <a:off x="3419872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K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2" name="Obdélník 71"/>
          <p:cNvSpPr/>
          <p:nvPr/>
        </p:nvSpPr>
        <p:spPr>
          <a:xfrm>
            <a:off x="2915816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3419872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Y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4" name="Obdélník 73"/>
          <p:cNvSpPr/>
          <p:nvPr/>
        </p:nvSpPr>
        <p:spPr>
          <a:xfrm>
            <a:off x="3419872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5" name="Obdélník 74"/>
          <p:cNvSpPr/>
          <p:nvPr/>
        </p:nvSpPr>
        <p:spPr>
          <a:xfrm>
            <a:off x="3923928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Z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cxnSp>
        <p:nvCxnSpPr>
          <p:cNvPr id="77" name="Přímá spojovací čára 76"/>
          <p:cNvCxnSpPr>
            <a:stCxn id="64" idx="2"/>
            <a:endCxn id="43" idx="2"/>
          </p:cNvCxnSpPr>
          <p:nvPr/>
        </p:nvCxnSpPr>
        <p:spPr>
          <a:xfrm>
            <a:off x="4176713" y="3932238"/>
            <a:ext cx="50323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9" name="Přímá spojovací čára 78"/>
          <p:cNvCxnSpPr>
            <a:stCxn id="64" idx="3"/>
            <a:endCxn id="63" idx="3"/>
          </p:cNvCxnSpPr>
          <p:nvPr/>
        </p:nvCxnSpPr>
        <p:spPr>
          <a:xfrm>
            <a:off x="4427538" y="3681413"/>
            <a:ext cx="0" cy="503237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0" name="Obdélník 79"/>
          <p:cNvSpPr/>
          <p:nvPr/>
        </p:nvSpPr>
        <p:spPr>
          <a:xfrm>
            <a:off x="3419475" y="2420938"/>
            <a:ext cx="504825" cy="5032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1" name="Obdélník 80"/>
          <p:cNvSpPr/>
          <p:nvPr/>
        </p:nvSpPr>
        <p:spPr>
          <a:xfrm>
            <a:off x="2411760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2" name="Obdélník 81"/>
          <p:cNvSpPr/>
          <p:nvPr/>
        </p:nvSpPr>
        <p:spPr>
          <a:xfrm>
            <a:off x="2411760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3" name="Obdélník 82"/>
          <p:cNvSpPr/>
          <p:nvPr/>
        </p:nvSpPr>
        <p:spPr>
          <a:xfrm>
            <a:off x="5436096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K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5" name="Obdélník 84"/>
          <p:cNvSpPr/>
          <p:nvPr/>
        </p:nvSpPr>
        <p:spPr>
          <a:xfrm>
            <a:off x="5436096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6" name="Obdélník 85"/>
          <p:cNvSpPr/>
          <p:nvPr/>
        </p:nvSpPr>
        <p:spPr>
          <a:xfrm>
            <a:off x="2915816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N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7" name="Obdélník 86"/>
          <p:cNvSpPr/>
          <p:nvPr/>
        </p:nvSpPr>
        <p:spPr>
          <a:xfrm>
            <a:off x="4932040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Y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8" name="TextovéPole 87"/>
          <p:cNvSpPr txBox="1">
            <a:spLocks noChangeArrowheads="1"/>
          </p:cNvSpPr>
          <p:nvPr/>
        </p:nvSpPr>
        <p:spPr bwMode="auto">
          <a:xfrm>
            <a:off x="971550" y="6308725"/>
            <a:ext cx="74755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3200" b="1">
                <a:solidFill>
                  <a:srgbClr val="FF0000"/>
                </a:solidFill>
                <a:latin typeface="Calibri" pitchFamily="34" charset="0"/>
              </a:rPr>
              <a:t>KOSTKY JSOU VRŽENY (Gaius Julius Ceasar)</a:t>
            </a:r>
          </a:p>
        </p:txBody>
      </p:sp>
      <p:sp>
        <p:nvSpPr>
          <p:cNvPr id="76" name="Veselý obličej 75"/>
          <p:cNvSpPr/>
          <p:nvPr/>
        </p:nvSpPr>
        <p:spPr>
          <a:xfrm>
            <a:off x="468313" y="6381750"/>
            <a:ext cx="215900" cy="215900"/>
          </a:xfrm>
          <a:prstGeom prst="smileyFac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6D868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6D868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6D868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6D868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6D868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1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6D868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6D868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6D868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5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4" fill="hold">
                      <p:stCondLst>
                        <p:cond delay="0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5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9" fill="hold">
                      <p:stCondLst>
                        <p:cond delay="0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7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4" fill="hold">
                      <p:stCondLst>
                        <p:cond delay="0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83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4" fill="hold">
                      <p:stCondLst>
                        <p:cond delay="0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8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9" fill="hold">
                      <p:stCondLst>
                        <p:cond delay="0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9" fill="hold">
                      <p:stCondLst>
                        <p:cond delay="0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40" grpId="0" animBg="1"/>
      <p:bldP spid="41" grpId="0" animBg="1"/>
      <p:bldP spid="43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2" grpId="0" animBg="1"/>
      <p:bldP spid="53" grpId="0" animBg="1"/>
      <p:bldP spid="54" grpId="0" animBg="1"/>
      <p:bldP spid="56" grpId="0" animBg="1"/>
      <p:bldP spid="58" grpId="0" animBg="1"/>
      <p:bldP spid="61" grpId="0" animBg="1"/>
      <p:bldP spid="62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8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3419872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4" name="Obdélník 83"/>
          <p:cNvSpPr/>
          <p:nvPr/>
        </p:nvSpPr>
        <p:spPr>
          <a:xfrm>
            <a:off x="4427984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500" b="1" smtClean="0"/>
              <a:t>Vyber čtverce středově souměrné s modrými čtverci podle červeného středu.</a:t>
            </a:r>
            <a:br>
              <a:rPr lang="cs-CZ" sz="2500" b="1" smtClean="0"/>
            </a:br>
            <a:r>
              <a:rPr lang="cs-CZ" sz="2500" b="1" smtClean="0"/>
              <a:t>Tajenka: Písmena ve čtvercích přečti všechna postupně po řádcích.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411760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915816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S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923928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427984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R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932040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5436096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5940152" y="242088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2411760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P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411760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411760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Z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411760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2915816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411760" y="5445224"/>
            <a:ext cx="504000" cy="504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940152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940152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P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932040" y="2924944"/>
            <a:ext cx="504000" cy="504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427984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C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3923928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5940152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Ř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5436096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4932040" y="1916832"/>
            <a:ext cx="504000" cy="504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P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4427984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M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3923928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P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3419872" y="191683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K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2915816" y="1916832"/>
            <a:ext cx="504000" cy="504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4932040" y="4437112"/>
            <a:ext cx="504000" cy="504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4427984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5436096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5940152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I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5940152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Ž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4932040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B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4932040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5436096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M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5940152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5436096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</a:t>
            </a:r>
          </a:p>
        </p:txBody>
      </p:sp>
      <p:sp>
        <p:nvSpPr>
          <p:cNvPr id="53" name="Obdélník 52"/>
          <p:cNvSpPr/>
          <p:nvPr/>
        </p:nvSpPr>
        <p:spPr>
          <a:xfrm>
            <a:off x="3923928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54" name="Obdélník 53"/>
          <p:cNvSpPr/>
          <p:nvPr/>
        </p:nvSpPr>
        <p:spPr>
          <a:xfrm>
            <a:off x="3419872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Č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2915816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R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2915816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C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4427984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T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4932040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Ž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5436096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Í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5940152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3923928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N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3923928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S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3419872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D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3923928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O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4427984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X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4427984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S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2915816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70" name="Obdélník 69"/>
          <p:cNvSpPr/>
          <p:nvPr/>
        </p:nvSpPr>
        <p:spPr>
          <a:xfrm>
            <a:off x="3419872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1" name="Obdélník 70"/>
          <p:cNvSpPr/>
          <p:nvPr/>
        </p:nvSpPr>
        <p:spPr>
          <a:xfrm>
            <a:off x="3419872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K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2" name="Obdélník 71"/>
          <p:cNvSpPr/>
          <p:nvPr/>
        </p:nvSpPr>
        <p:spPr>
          <a:xfrm>
            <a:off x="2915816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3419872" y="3933056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Y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4" name="Obdélník 73"/>
          <p:cNvSpPr/>
          <p:nvPr/>
        </p:nvSpPr>
        <p:spPr>
          <a:xfrm>
            <a:off x="3419872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S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5" name="Obdélník 74"/>
          <p:cNvSpPr/>
          <p:nvPr/>
        </p:nvSpPr>
        <p:spPr>
          <a:xfrm>
            <a:off x="3923928" y="4437112"/>
            <a:ext cx="504000" cy="504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cxnSp>
        <p:nvCxnSpPr>
          <p:cNvPr id="77" name="Přímá spojovací čára 76"/>
          <p:cNvCxnSpPr>
            <a:stCxn id="64" idx="2"/>
            <a:endCxn id="43" idx="2"/>
          </p:cNvCxnSpPr>
          <p:nvPr/>
        </p:nvCxnSpPr>
        <p:spPr>
          <a:xfrm>
            <a:off x="4176713" y="3932238"/>
            <a:ext cx="50323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9" name="Přímá spojovací čára 78"/>
          <p:cNvCxnSpPr>
            <a:stCxn id="64" idx="3"/>
            <a:endCxn id="63" idx="3"/>
          </p:cNvCxnSpPr>
          <p:nvPr/>
        </p:nvCxnSpPr>
        <p:spPr>
          <a:xfrm>
            <a:off x="4427538" y="3681413"/>
            <a:ext cx="0" cy="503237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1" name="Obdélník 80"/>
          <p:cNvSpPr/>
          <p:nvPr/>
        </p:nvSpPr>
        <p:spPr>
          <a:xfrm>
            <a:off x="2411760" y="3429000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J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2" name="Obdélník 81"/>
          <p:cNvSpPr/>
          <p:nvPr/>
        </p:nvSpPr>
        <p:spPr>
          <a:xfrm>
            <a:off x="2411760" y="4437112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V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3" name="Obdélník 82"/>
          <p:cNvSpPr/>
          <p:nvPr/>
        </p:nvSpPr>
        <p:spPr>
          <a:xfrm>
            <a:off x="5436096" y="292494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K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5" name="Obdélník 84"/>
          <p:cNvSpPr/>
          <p:nvPr/>
        </p:nvSpPr>
        <p:spPr>
          <a:xfrm>
            <a:off x="5436096" y="4941168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E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6" name="Obdélník 85"/>
          <p:cNvSpPr/>
          <p:nvPr/>
        </p:nvSpPr>
        <p:spPr>
          <a:xfrm>
            <a:off x="2915816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N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7" name="Obdélník 86"/>
          <p:cNvSpPr/>
          <p:nvPr/>
        </p:nvSpPr>
        <p:spPr>
          <a:xfrm>
            <a:off x="4932040" y="5445224"/>
            <a:ext cx="504000" cy="50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Y</a:t>
            </a:r>
            <a:endParaRPr lang="cs-CZ" sz="3200" b="1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8" name="TextovéPole 87"/>
          <p:cNvSpPr txBox="1">
            <a:spLocks noChangeArrowheads="1"/>
          </p:cNvSpPr>
          <p:nvPr/>
        </p:nvSpPr>
        <p:spPr bwMode="auto">
          <a:xfrm>
            <a:off x="1871663" y="6308725"/>
            <a:ext cx="567531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3200" b="1">
                <a:solidFill>
                  <a:srgbClr val="FF0000"/>
                </a:solidFill>
                <a:latin typeface="Calibri" pitchFamily="34" charset="0"/>
              </a:rPr>
              <a:t>A PŘECE SE TOČÍ (Galileo Galilei)</a:t>
            </a:r>
          </a:p>
        </p:txBody>
      </p:sp>
      <p:sp>
        <p:nvSpPr>
          <p:cNvPr id="76" name="Veselý obličej 75"/>
          <p:cNvSpPr/>
          <p:nvPr/>
        </p:nvSpPr>
        <p:spPr>
          <a:xfrm>
            <a:off x="468313" y="6381750"/>
            <a:ext cx="215900" cy="215900"/>
          </a:xfrm>
          <a:prstGeom prst="smileyFac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35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" fill="hold">
                      <p:stCondLst>
                        <p:cond delay="0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65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6" fill="hold">
                      <p:stCondLst>
                        <p:cond delay="0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9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0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30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7" fill="hold">
                      <p:stCondLst>
                        <p:cond delay="0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  <p:bldP spid="84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4" grpId="0" animBg="1"/>
      <p:bldP spid="25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7" grpId="0" animBg="1"/>
      <p:bldP spid="38" grpId="0" animBg="1"/>
      <p:bldP spid="39" grpId="0" animBg="1"/>
      <p:bldP spid="43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5" grpId="0" animBg="1"/>
      <p:bldP spid="56" grpId="0" animBg="1"/>
      <p:bldP spid="58" grpId="0" animBg="1"/>
      <p:bldP spid="60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1" grpId="0" animBg="1"/>
      <p:bldP spid="72" grpId="0" animBg="1"/>
      <p:bldP spid="73" grpId="0" animBg="1"/>
      <p:bldP spid="81" grpId="0" animBg="1"/>
      <p:bldP spid="82" grpId="0" animBg="1"/>
      <p:bldP spid="83" grpId="0" animBg="1"/>
      <p:bldP spid="85" grpId="0" animBg="1"/>
      <p:bldP spid="86" grpId="0" animBg="1"/>
      <p:bldP spid="8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smtClean="0"/>
              <a:t>Obrázky autorka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124</Words>
  <Application>Microsoft Office PowerPoint</Application>
  <PresentationFormat>Předvádění na obrazovce (4:3)</PresentationFormat>
  <Paragraphs>22</Paragraphs>
  <Slides>5</Slides>
  <Notes>0</Notes>
  <HiddenSlides>2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9" baseType="lpstr">
      <vt:lpstr>Calibri</vt:lpstr>
      <vt:lpstr>Arial</vt:lpstr>
      <vt:lpstr>Wingdings</vt:lpstr>
      <vt:lpstr>Motiv sady Office</vt:lpstr>
      <vt:lpstr>Snímek 1</vt:lpstr>
      <vt:lpstr>STŘEDOVÁ SOUMĚRNOST</vt:lpstr>
      <vt:lpstr>Vyber čtverce středově souměrné se žlutými čtverci podle červeného středu. Tajenka: Písmena ve čtvercích přečti všechna postupně po řádcích.</vt:lpstr>
      <vt:lpstr>Vyber čtverce středově souměrné s modrými čtverci podle červeného středu. Tajenka: Písmena ve čtvercích přečti všechna postupně po řádcích.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Maminka</cp:lastModifiedBy>
  <cp:revision>24</cp:revision>
  <dcterms:created xsi:type="dcterms:W3CDTF">2012-11-02T20:40:13Z</dcterms:created>
  <dcterms:modified xsi:type="dcterms:W3CDTF">2013-06-07T05:57:08Z</dcterms:modified>
</cp:coreProperties>
</file>