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CC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9F501-BEC7-4586-AC66-77BC1439395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00D863-049D-47F6-8415-DC51F28E65A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VY_42_INOVACE_02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Osová souměrnost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Jednoduchá </a:t>
            </a:r>
            <a:r>
              <a:rPr lang="cs-CZ" sz="1600" dirty="0" err="1" smtClean="0"/>
              <a:t>osmisměrka</a:t>
            </a:r>
            <a:r>
              <a:rPr lang="cs-CZ" sz="1600" dirty="0" smtClean="0"/>
              <a:t> na procvičení osové souměrnosti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Osová souměrnost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Obdélník 90"/>
          <p:cNvSpPr/>
          <p:nvPr/>
        </p:nvSpPr>
        <p:spPr>
          <a:xfrm>
            <a:off x="4427984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Vyber čtverce osově souměrné s šedivými čtverci podle červené osy.</a:t>
            </a:r>
            <a:br>
              <a:rPr lang="cs-CZ" sz="2800" b="1" dirty="0" smtClean="0"/>
            </a:br>
            <a:r>
              <a:rPr lang="cs-CZ" sz="2800" b="1" dirty="0" smtClean="0"/>
              <a:t>Tajenka: Písmena v barevných čtvercích přečti všechna postupně po řádcích.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427984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932040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36096" y="2420888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940152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411760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411760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11760" y="1916832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15816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940152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940152" y="2924944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932040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427984" y="2924944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923928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5940152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436096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4932040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3923928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3419872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2915816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4932040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427984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5436096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5940152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932040" y="3429000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436096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940152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436096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923928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54" name="Obdélník 53"/>
          <p:cNvSpPr/>
          <p:nvPr/>
        </p:nvSpPr>
        <p:spPr>
          <a:xfrm>
            <a:off x="3419872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2915816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2915816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932040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436096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940152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923928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3923928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3419872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923928" y="4941168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4427984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X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4427984" y="5445224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É</a:t>
            </a:r>
          </a:p>
        </p:txBody>
      </p:sp>
      <p:sp>
        <p:nvSpPr>
          <p:cNvPr id="70" name="Obdélník 69"/>
          <p:cNvSpPr/>
          <p:nvPr/>
        </p:nvSpPr>
        <p:spPr>
          <a:xfrm>
            <a:off x="3419872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3419872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2915816" y="3933056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3419872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Y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419872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923928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419872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81" name="Obdélník 80"/>
          <p:cNvSpPr/>
          <p:nvPr/>
        </p:nvSpPr>
        <p:spPr>
          <a:xfrm>
            <a:off x="2411760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82" name="Obdélník 81"/>
          <p:cNvSpPr/>
          <p:nvPr/>
        </p:nvSpPr>
        <p:spPr>
          <a:xfrm>
            <a:off x="2411760" y="4437112"/>
            <a:ext cx="504000" cy="50400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83" name="Obdélník 82"/>
          <p:cNvSpPr/>
          <p:nvPr/>
        </p:nvSpPr>
        <p:spPr>
          <a:xfrm>
            <a:off x="5436096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1672150" y="6309320"/>
            <a:ext cx="60744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MYŠLENÍ NENÍ TRESTNÉ (</a:t>
            </a:r>
            <a:r>
              <a:rPr lang="cs-CZ" sz="3200" b="1" dirty="0" err="1" smtClean="0">
                <a:solidFill>
                  <a:srgbClr val="FF0000"/>
                </a:solidFill>
              </a:rPr>
              <a:t>Ulpianus</a:t>
            </a:r>
            <a:r>
              <a:rPr lang="cs-CZ" sz="3200" b="1" dirty="0" smtClean="0">
                <a:solidFill>
                  <a:srgbClr val="FF0000"/>
                </a:solidFill>
              </a:rPr>
              <a:t>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915816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90" name="Obdélník 89"/>
          <p:cNvSpPr/>
          <p:nvPr/>
        </p:nvSpPr>
        <p:spPr>
          <a:xfrm>
            <a:off x="4932040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3923928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Š</a:t>
            </a:r>
          </a:p>
        </p:txBody>
      </p:sp>
      <p:sp>
        <p:nvSpPr>
          <p:cNvPr id="95" name="Obdélník 94"/>
          <p:cNvSpPr/>
          <p:nvPr/>
        </p:nvSpPr>
        <p:spPr>
          <a:xfrm>
            <a:off x="2411760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96" name="Obdélník 95"/>
          <p:cNvSpPr/>
          <p:nvPr/>
        </p:nvSpPr>
        <p:spPr>
          <a:xfrm>
            <a:off x="2411760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97" name="Obdélník 96"/>
          <p:cNvSpPr/>
          <p:nvPr/>
        </p:nvSpPr>
        <p:spPr>
          <a:xfrm>
            <a:off x="4427984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98" name="Obdélník 97"/>
          <p:cNvSpPr/>
          <p:nvPr/>
        </p:nvSpPr>
        <p:spPr>
          <a:xfrm>
            <a:off x="5940152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99" name="Obdélník 98"/>
          <p:cNvSpPr/>
          <p:nvPr/>
        </p:nvSpPr>
        <p:spPr>
          <a:xfrm>
            <a:off x="4932040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00" name="Obdélník 99"/>
          <p:cNvSpPr/>
          <p:nvPr/>
        </p:nvSpPr>
        <p:spPr>
          <a:xfrm>
            <a:off x="4427984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01" name="Obdélník 100"/>
          <p:cNvSpPr/>
          <p:nvPr/>
        </p:nvSpPr>
        <p:spPr>
          <a:xfrm>
            <a:off x="2915816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5436096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05" name="TextovéPole 104"/>
          <p:cNvSpPr txBox="1"/>
          <p:nvPr/>
        </p:nvSpPr>
        <p:spPr>
          <a:xfrm>
            <a:off x="6804248" y="39237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Osa 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9" name="Veselý obličej 78"/>
          <p:cNvSpPr/>
          <p:nvPr/>
        </p:nvSpPr>
        <p:spPr>
          <a:xfrm>
            <a:off x="755576" y="6381328"/>
            <a:ext cx="288032" cy="288032"/>
          </a:xfrm>
          <a:prstGeom prst="smileyFac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7" name="Přímá spojovací čára 76"/>
          <p:cNvCxnSpPr/>
          <p:nvPr/>
        </p:nvCxnSpPr>
        <p:spPr>
          <a:xfrm>
            <a:off x="1475656" y="3933056"/>
            <a:ext cx="6120680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4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4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9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4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9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4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>
                      <p:stCondLst>
                        <p:cond delay="0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9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9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>
                      <p:stCondLst>
                        <p:cond delay="0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4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>
                      <p:stCondLst>
                        <p:cond delay="0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9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9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4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>
                      <p:stCondLst>
                        <p:cond delay="0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9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>
                      <p:stCondLst>
                        <p:cond delay="0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>
                      <p:stCondLst>
                        <p:cond delay="0"/>
                      </p:stCondLst>
                      <p:childTnLst>
                        <p:par>
                          <p:cTn id="237" fill="hold">
                            <p:stCondLst>
                              <p:cond delay="0"/>
                            </p:stCondLst>
                            <p:childTnLst>
                              <p:par>
                                <p:cTn id="23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4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>
                      <p:stCondLst>
                        <p:cond delay="0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4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>
                      <p:stCondLst>
                        <p:cond delay="0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9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>
                      <p:stCondLst>
                        <p:cond delay="0"/>
                      </p:stCondLst>
                      <p:childTnLst>
                        <p:par>
                          <p:cTn id="262" fill="hold">
                            <p:stCondLst>
                              <p:cond delay="0"/>
                            </p:stCondLst>
                            <p:childTnLst>
                              <p:par>
                                <p:cTn id="26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65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6" fill="hold">
                      <p:stCondLst>
                        <p:cond delay="0"/>
                      </p:stCondLst>
                      <p:childTnLst>
                        <p:par>
                          <p:cTn id="267" fill="hold">
                            <p:stCondLst>
                              <p:cond delay="0"/>
                            </p:stCondLst>
                            <p:childTnLst>
                              <p:par>
                                <p:cTn id="26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9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270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1" fill="hold">
                      <p:stCondLst>
                        <p:cond delay="0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4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9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28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1" fill="hold">
                      <p:stCondLst>
                        <p:cond delay="0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4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85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6" fill="hold">
                      <p:stCondLst>
                        <p:cond delay="0"/>
                      </p:stCondLst>
                      <p:childTnLst>
                        <p:par>
                          <p:cTn id="287" fill="hold">
                            <p:stCondLst>
                              <p:cond delay="0"/>
                            </p:stCondLst>
                            <p:childTnLst>
                              <p:par>
                                <p:cTn id="288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9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4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95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6" fill="hold">
                      <p:stCondLst>
                        <p:cond delay="0"/>
                      </p:stCondLst>
                      <p:childTnLst>
                        <p:par>
                          <p:cTn id="297" fill="hold">
                            <p:stCondLst>
                              <p:cond delay="0"/>
                            </p:stCondLst>
                            <p:childTnLst>
                              <p:par>
                                <p:cTn id="29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0" dur="20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20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</p:childTnLst>
        </p:cTn>
      </p:par>
    </p:tnLst>
    <p:bldLst>
      <p:bldP spid="91" grpId="0" animBg="1"/>
      <p:bldP spid="12" grpId="0" animBg="1"/>
      <p:bldP spid="16" grpId="0" animBg="1"/>
      <p:bldP spid="17" grpId="0" animBg="1"/>
      <p:bldP spid="19" grpId="0" animBg="1"/>
      <p:bldP spid="22" grpId="0" animBg="1"/>
      <p:bldP spid="24" grpId="0" animBg="1"/>
      <p:bldP spid="26" grpId="0" animBg="1"/>
      <p:bldP spid="28" grpId="0" animBg="1"/>
      <p:bldP spid="31" grpId="0" animBg="1"/>
      <p:bldP spid="33" grpId="0" animBg="1"/>
      <p:bldP spid="34" grpId="0" animBg="1"/>
      <p:bldP spid="35" grpId="0" animBg="1"/>
      <p:bldP spid="36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5" grpId="0" animBg="1"/>
      <p:bldP spid="46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7" grpId="0" animBg="1"/>
      <p:bldP spid="70" grpId="0" animBg="1"/>
      <p:bldP spid="71" grpId="0" animBg="1"/>
      <p:bldP spid="73" grpId="0" animBg="1"/>
      <p:bldP spid="74" grpId="0" animBg="1"/>
      <p:bldP spid="75" grpId="0" animBg="1"/>
      <p:bldP spid="80" grpId="0" animBg="1"/>
      <p:bldP spid="81" grpId="0" animBg="1"/>
      <p:bldP spid="83" grpId="0" animBg="1"/>
      <p:bldP spid="78" grpId="0" animBg="1"/>
      <p:bldP spid="9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Obdélník 90"/>
          <p:cNvSpPr/>
          <p:nvPr/>
        </p:nvSpPr>
        <p:spPr>
          <a:xfrm>
            <a:off x="4427984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b="1" dirty="0" smtClean="0"/>
              <a:t>Vyber čtverce osově souměrné se žlutými čtverci podle červené osy.</a:t>
            </a:r>
            <a:br>
              <a:rPr lang="cs-CZ" sz="2800" b="1" dirty="0" smtClean="0"/>
            </a:br>
            <a:r>
              <a:rPr lang="cs-CZ" sz="2800" b="1" dirty="0" smtClean="0"/>
              <a:t>Tajenka: Písmena </a:t>
            </a:r>
            <a:r>
              <a:rPr lang="cs-CZ" sz="2800" b="1" smtClean="0"/>
              <a:t>v barevných </a:t>
            </a:r>
            <a:r>
              <a:rPr lang="cs-CZ" sz="2800" b="1" dirty="0" smtClean="0"/>
              <a:t>čtvercích přečti všechna postupně po řádcích.</a:t>
            </a:r>
            <a:endParaRPr lang="cs-CZ" sz="2800" b="1" dirty="0"/>
          </a:p>
        </p:txBody>
      </p:sp>
      <p:sp>
        <p:nvSpPr>
          <p:cNvPr id="12" name="Obdélník 11"/>
          <p:cNvSpPr/>
          <p:nvPr/>
        </p:nvSpPr>
        <p:spPr>
          <a:xfrm>
            <a:off x="2411760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915816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427984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4932040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436096" y="2420888"/>
            <a:ext cx="504000" cy="50400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940152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411760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2411760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2411760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915816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940152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5940152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4932040" y="2924944"/>
            <a:ext cx="504000" cy="50400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4427984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923928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5940152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5436096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4932040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Ý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3923928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3419872" y="1916832"/>
            <a:ext cx="504000" cy="50400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915816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4932040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427984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5436096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5940152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932040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5436096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940152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2" name="Obdélník 51"/>
          <p:cNvSpPr/>
          <p:nvPr/>
        </p:nvSpPr>
        <p:spPr>
          <a:xfrm>
            <a:off x="5436096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3923928" y="5445224"/>
            <a:ext cx="504000" cy="50400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419872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</a:t>
            </a:r>
          </a:p>
        </p:txBody>
      </p:sp>
      <p:sp>
        <p:nvSpPr>
          <p:cNvPr id="55" name="Obdélník 54"/>
          <p:cNvSpPr/>
          <p:nvPr/>
        </p:nvSpPr>
        <p:spPr>
          <a:xfrm>
            <a:off x="2915816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2915816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4932040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Ž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436096" y="5445224"/>
            <a:ext cx="504000" cy="50400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5940152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3923928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3923928" y="3429000"/>
            <a:ext cx="504000" cy="50400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3419872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3923928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4427984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X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4427984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É</a:t>
            </a:r>
          </a:p>
        </p:txBody>
      </p:sp>
      <p:sp>
        <p:nvSpPr>
          <p:cNvPr id="70" name="Obdélník 69"/>
          <p:cNvSpPr/>
          <p:nvPr/>
        </p:nvSpPr>
        <p:spPr>
          <a:xfrm>
            <a:off x="3419872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3419872" y="3429000"/>
            <a:ext cx="504000" cy="50400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2" name="Obdélník 71"/>
          <p:cNvSpPr/>
          <p:nvPr/>
        </p:nvSpPr>
        <p:spPr>
          <a:xfrm>
            <a:off x="2915816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3419872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Y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3419872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923928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80" name="Obdélník 79"/>
          <p:cNvSpPr/>
          <p:nvPr/>
        </p:nvSpPr>
        <p:spPr>
          <a:xfrm>
            <a:off x="3419872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81" name="Obdélník 80"/>
          <p:cNvSpPr/>
          <p:nvPr/>
        </p:nvSpPr>
        <p:spPr>
          <a:xfrm>
            <a:off x="2411760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82" name="Obdélník 81"/>
          <p:cNvSpPr/>
          <p:nvPr/>
        </p:nvSpPr>
        <p:spPr>
          <a:xfrm>
            <a:off x="2411760" y="4437112"/>
            <a:ext cx="504000" cy="504000"/>
          </a:xfrm>
          <a:prstGeom prst="rect">
            <a:avLst/>
          </a:prstGeom>
          <a:solidFill>
            <a:srgbClr val="FFCC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83" name="Obdélník 82"/>
          <p:cNvSpPr/>
          <p:nvPr/>
        </p:nvSpPr>
        <p:spPr>
          <a:xfrm>
            <a:off x="5436096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88" name="TextovéPole 87"/>
          <p:cNvSpPr txBox="1"/>
          <p:nvPr/>
        </p:nvSpPr>
        <p:spPr>
          <a:xfrm>
            <a:off x="1911574" y="6309320"/>
            <a:ext cx="5595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MÝLIT SE JE LIDSKÉ (Seneca ml.)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8" name="Obdélník 77"/>
          <p:cNvSpPr/>
          <p:nvPr/>
        </p:nvSpPr>
        <p:spPr>
          <a:xfrm>
            <a:off x="2915816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Y</a:t>
            </a:r>
          </a:p>
        </p:txBody>
      </p:sp>
      <p:sp>
        <p:nvSpPr>
          <p:cNvPr id="90" name="Obdélník 89"/>
          <p:cNvSpPr/>
          <p:nvPr/>
        </p:nvSpPr>
        <p:spPr>
          <a:xfrm>
            <a:off x="4932040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4" name="Obdélník 93"/>
          <p:cNvSpPr/>
          <p:nvPr/>
        </p:nvSpPr>
        <p:spPr>
          <a:xfrm>
            <a:off x="3923928" y="242088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Š</a:t>
            </a:r>
          </a:p>
        </p:txBody>
      </p:sp>
      <p:sp>
        <p:nvSpPr>
          <p:cNvPr id="95" name="Obdélník 94"/>
          <p:cNvSpPr/>
          <p:nvPr/>
        </p:nvSpPr>
        <p:spPr>
          <a:xfrm>
            <a:off x="2411760" y="292494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6" name="Obdélník 95"/>
          <p:cNvSpPr/>
          <p:nvPr/>
        </p:nvSpPr>
        <p:spPr>
          <a:xfrm>
            <a:off x="2411760" y="5445224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97" name="Obdélník 96"/>
          <p:cNvSpPr/>
          <p:nvPr/>
        </p:nvSpPr>
        <p:spPr>
          <a:xfrm>
            <a:off x="4427984" y="191683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Á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8" name="Obdélník 97"/>
          <p:cNvSpPr/>
          <p:nvPr/>
        </p:nvSpPr>
        <p:spPr>
          <a:xfrm>
            <a:off x="5940152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99" name="Obdélník 98"/>
          <p:cNvSpPr/>
          <p:nvPr/>
        </p:nvSpPr>
        <p:spPr>
          <a:xfrm>
            <a:off x="4932040" y="3933056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100" name="Obdélník 99"/>
          <p:cNvSpPr/>
          <p:nvPr/>
        </p:nvSpPr>
        <p:spPr>
          <a:xfrm>
            <a:off x="4427984" y="4437112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101" name="Obdélník 100"/>
          <p:cNvSpPr/>
          <p:nvPr/>
        </p:nvSpPr>
        <p:spPr>
          <a:xfrm>
            <a:off x="2915816" y="3429000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</a:t>
            </a:r>
            <a:endParaRPr lang="cs-CZ" sz="3200" b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2" name="Obdélník 101"/>
          <p:cNvSpPr/>
          <p:nvPr/>
        </p:nvSpPr>
        <p:spPr>
          <a:xfrm>
            <a:off x="5436096" y="4941168"/>
            <a:ext cx="504000" cy="504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105" name="TextovéPole 104"/>
          <p:cNvSpPr txBox="1"/>
          <p:nvPr/>
        </p:nvSpPr>
        <p:spPr>
          <a:xfrm>
            <a:off x="6660232" y="57332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Osa 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9" name="Veselý obličej 78"/>
          <p:cNvSpPr/>
          <p:nvPr/>
        </p:nvSpPr>
        <p:spPr>
          <a:xfrm>
            <a:off x="755576" y="6381328"/>
            <a:ext cx="288032" cy="288032"/>
          </a:xfrm>
          <a:prstGeom prst="smileyFac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7" name="Přímá spojovací čára 76"/>
          <p:cNvCxnSpPr/>
          <p:nvPr/>
        </p:nvCxnSpPr>
        <p:spPr>
          <a:xfrm>
            <a:off x="2051720" y="1556792"/>
            <a:ext cx="4824536" cy="482453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6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1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6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6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1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6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1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8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6" dur="20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174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5" fill="hold">
                      <p:stCondLst>
                        <p:cond delay="0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3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8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3FA9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5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0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0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2" fill="hold">
                      <p:stCondLst>
                        <p:cond delay="0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3FA9"/>
                                      </p:to>
                                    </p:animClr>
                                    <p:set>
                                      <p:cBhvr>
                                        <p:cTn id="2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08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9" fill="hold">
                      <p:stCondLst>
                        <p:cond delay="0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2" dur="20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213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4" fill="hold">
                      <p:stCondLst>
                        <p:cond delay="0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7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1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9" fill="hold">
                      <p:stCondLst>
                        <p:cond delay="0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7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22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9" fill="hold">
                      <p:stCondLst>
                        <p:cond delay="0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2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3FA9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>
                      <p:stCondLst>
                        <p:cond delay="0"/>
                      </p:stCondLst>
                      <p:childTnLst>
                        <p:par>
                          <p:cTn id="247" fill="hold">
                            <p:stCondLst>
                              <p:cond delay="0"/>
                            </p:stCondLst>
                            <p:childTnLst>
                              <p:par>
                                <p:cTn id="2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9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3FA9"/>
                                      </p:to>
                                    </p:animClr>
                                    <p:set>
                                      <p:cBhvr>
                                        <p:cTn id="250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1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6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1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66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3FA9"/>
                                      </p:to>
                                    </p:animClr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8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26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0" fill="hold">
                      <p:stCondLst>
                        <p:cond delay="0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3FA9"/>
                                      </p:to>
                                    </p:animClr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5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7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7" fill="hold">
                      <p:stCondLst>
                        <p:cond delay="0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8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3FA9"/>
                                      </p:to>
                                    </p:animClr>
                                    <p:set>
                                      <p:cBhvr>
                                        <p:cTn id="28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88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9" fill="hold">
                      <p:stCondLst>
                        <p:cond delay="0"/>
                      </p:stCondLst>
                      <p:childTnLst>
                        <p:par>
                          <p:cTn id="290" fill="hold">
                            <p:stCondLst>
                              <p:cond delay="0"/>
                            </p:stCondLst>
                            <p:childTnLst>
                              <p:par>
                                <p:cTn id="29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2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293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4" fill="hold">
                      <p:stCondLst>
                        <p:cond delay="0"/>
                      </p:stCondLst>
                      <p:childTnLst>
                        <p:par>
                          <p:cTn id="295" fill="hold">
                            <p:stCondLst>
                              <p:cond delay="0"/>
                            </p:stCondLst>
                            <p:childTnLst>
                              <p:par>
                                <p:cTn id="296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7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298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9" fill="hold">
                      <p:stCondLst>
                        <p:cond delay="0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F3FA9"/>
                                      </p:to>
                                    </p:animClr>
                                    <p:set>
                                      <p:cBhvr>
                                        <p:cTn id="303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4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30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6" fill="hold">
                      <p:stCondLst>
                        <p:cond delay="0"/>
                      </p:stCondLst>
                      <p:childTnLst>
                        <p:par>
                          <p:cTn id="307" fill="hold">
                            <p:stCondLst>
                              <p:cond delay="0"/>
                            </p:stCondLst>
                            <p:childTnLst>
                              <p:par>
                                <p:cTn id="30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91" grpId="0" animBg="1"/>
      <p:bldP spid="12" grpId="0" animBg="1"/>
      <p:bldP spid="16" grpId="0" animBg="1"/>
      <p:bldP spid="17" grpId="0" animBg="1"/>
      <p:bldP spid="19" grpId="0" animBg="1"/>
      <p:bldP spid="22" grpId="0" animBg="1"/>
      <p:bldP spid="24" grpId="0" animBg="1"/>
      <p:bldP spid="25" grpId="0" animBg="1"/>
      <p:bldP spid="26" grpId="0" animBg="1"/>
      <p:bldP spid="29" grpId="0" animBg="1"/>
      <p:bldP spid="32" grpId="0" animBg="1"/>
      <p:bldP spid="34" grpId="0" animBg="1"/>
      <p:bldP spid="35" grpId="0" animBg="1"/>
      <p:bldP spid="38" grpId="0" animBg="1"/>
      <p:bldP spid="40" grpId="0" animBg="1"/>
      <p:bldP spid="41" grpId="0" animBg="1"/>
      <p:bldP spid="43" grpId="0" animBg="1"/>
      <p:bldP spid="45" grpId="0" animBg="1"/>
      <p:bldP spid="49" grpId="0" animBg="1"/>
      <p:bldP spid="50" grpId="0" animBg="1"/>
      <p:bldP spid="51" grpId="0" animBg="1"/>
      <p:bldP spid="52" grpId="0" animBg="1"/>
      <p:bldP spid="54" grpId="0" animBg="1"/>
      <p:bldP spid="55" grpId="0" animBg="1"/>
      <p:bldP spid="60" grpId="0" animBg="1"/>
      <p:bldP spid="62" grpId="0" animBg="1"/>
      <p:bldP spid="63" grpId="0" animBg="1"/>
      <p:bldP spid="65" grpId="0" animBg="1"/>
      <p:bldP spid="66" grpId="0" animBg="1"/>
      <p:bldP spid="67" grpId="0" animBg="1"/>
      <p:bldP spid="68" grpId="0" animBg="1"/>
      <p:bldP spid="70" grpId="0" animBg="1"/>
      <p:bldP spid="72" grpId="0" animBg="1"/>
      <p:bldP spid="73" grpId="0" animBg="1"/>
      <p:bldP spid="75" grpId="0" animBg="1"/>
      <p:bldP spid="80" grpId="0" animBg="1"/>
      <p:bldP spid="81" grpId="0" animBg="1"/>
      <p:bldP spid="83" grpId="0" animBg="1"/>
      <p:bldP spid="78" grpId="0" animBg="1"/>
      <p:bldP spid="90" grpId="0" animBg="1"/>
      <p:bldP spid="94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Obrázky autorka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230</Words>
  <Application>Microsoft Office PowerPoint</Application>
  <PresentationFormat>Předvádění na obrazovce (4:3)</PresentationFormat>
  <Paragraphs>152</Paragraphs>
  <Slides>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Osová souměrnost</vt:lpstr>
      <vt:lpstr>Vyber čtverce osově souměrné s šedivými čtverci podle červené osy. Tajenka: Písmena v barevných čtvercích přečti všechna postupně po řádcích.</vt:lpstr>
      <vt:lpstr>Vyber čtverce osově souměrné se žlutými čtverci podle červené osy. Tajenka: Písmena v barevných čtvercích přečti všechna postupně po řádcích.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17</cp:revision>
  <dcterms:created xsi:type="dcterms:W3CDTF">2012-11-02T21:34:40Z</dcterms:created>
  <dcterms:modified xsi:type="dcterms:W3CDTF">2013-06-04T19:44:40Z</dcterms:modified>
</cp:coreProperties>
</file>