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2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VY_32_INOVACE_165_MATEMATIKA_ČÍSLICE_5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Dorota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Číslice 5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04BC55-29C2-4CC4-95D1-A03DF742642F}" type="presOf" srcId="{D8197B8C-B260-4A16-BDF4-0947B075E274}" destId="{25B08C86-7E15-44DC-BE7F-FFB55DD49D12}" srcOrd="0" destOrd="0" presId="urn:microsoft.com/office/officeart/2005/8/layout/target3"/>
    <dgm:cxn modelId="{24D305E9-E7BA-4FCB-9100-8551A71D58AC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D58730-CC81-4463-B19A-F9387CD5E026}" type="presOf" srcId="{757F3AB3-0718-4624-B441-E567A8F0AB56}" destId="{333A1088-737F-45CB-B68E-254E46348037}" srcOrd="0" destOrd="0" presId="urn:microsoft.com/office/officeart/2005/8/layout/target3"/>
    <dgm:cxn modelId="{6F9C8442-FA7E-41E8-B86C-55EAAE86A9D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FD8A20-ECB1-482F-9054-E933958D5789}" type="presOf" srcId="{4C35D32F-0EAB-4CD7-82EE-45574DC2A586}" destId="{8BEBB6EC-1DAA-4CAC-8A25-BC0FCBD5DBD5}" srcOrd="0" destOrd="0" presId="urn:microsoft.com/office/officeart/2005/8/layout/target3"/>
    <dgm:cxn modelId="{42D6D1A3-3F25-4E03-90D3-1DE04ED87770}" type="presOf" srcId="{D1B46980-6531-4606-95E6-44980827E919}" destId="{2BE915AB-18AA-4053-B92C-3BFC9ED204BB}" srcOrd="1" destOrd="0" presId="urn:microsoft.com/office/officeart/2005/8/layout/target3"/>
    <dgm:cxn modelId="{802D5186-9FDF-47A9-BD3C-3B6ABE1EE361}" type="presOf" srcId="{B651F6E3-6281-48DB-9319-2AEAFDAE7572}" destId="{619D679B-A015-4ECF-8348-D1034C574F40}" srcOrd="0" destOrd="0" presId="urn:microsoft.com/office/officeart/2005/8/layout/target3"/>
    <dgm:cxn modelId="{F2C489FF-506C-4526-9EB5-5A80945B8549}" type="presOf" srcId="{D1B46980-6531-4606-95E6-44980827E919}" destId="{6140AFEC-043D-4C43-A2F9-D0F5331DF3A3}" srcOrd="0" destOrd="0" presId="urn:microsoft.com/office/officeart/2005/8/layout/target3"/>
    <dgm:cxn modelId="{947B8EEB-36E7-4540-A89E-BE64410B4E12}" type="presOf" srcId="{D1D4F407-5343-4D3F-B5B9-D407B03CAEB4}" destId="{AED2198E-93D5-4001-81B4-73124B309672}" srcOrd="1" destOrd="0" presId="urn:microsoft.com/office/officeart/2005/8/layout/target3"/>
    <dgm:cxn modelId="{DF6D2BB3-921F-4441-9CED-4B62865228D5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1BABE4-68D9-480A-B7FB-3BA225C148C4}" type="presOf" srcId="{D1D4F407-5343-4D3F-B5B9-D407B03CAEB4}" destId="{D005CE8C-CC26-4C3E-AC11-E15060ECD759}" srcOrd="0" destOrd="0" presId="urn:microsoft.com/office/officeart/2005/8/layout/target3"/>
    <dgm:cxn modelId="{D1489B85-4CE6-41F0-B4FF-C3E001EFD1FD}" type="presParOf" srcId="{333A1088-737F-45CB-B68E-254E46348037}" destId="{F5ABB229-8D3B-4694-996A-96F23CF14429}" srcOrd="0" destOrd="0" presId="urn:microsoft.com/office/officeart/2005/8/layout/target3"/>
    <dgm:cxn modelId="{C905A899-BE01-448E-B70C-BDF98C7BDF96}" type="presParOf" srcId="{333A1088-737F-45CB-B68E-254E46348037}" destId="{F41139FD-01EE-4571-8B17-4FB00FC51163}" srcOrd="1" destOrd="0" presId="urn:microsoft.com/office/officeart/2005/8/layout/target3"/>
    <dgm:cxn modelId="{C66991D8-38BD-4D7C-AC68-4DFB6A8E1238}" type="presParOf" srcId="{333A1088-737F-45CB-B68E-254E46348037}" destId="{D005CE8C-CC26-4C3E-AC11-E15060ECD759}" srcOrd="2" destOrd="0" presId="urn:microsoft.com/office/officeart/2005/8/layout/target3"/>
    <dgm:cxn modelId="{83AED37F-6AA5-4DCC-9969-3629046F8880}" type="presParOf" srcId="{333A1088-737F-45CB-B68E-254E46348037}" destId="{2C702D82-9B77-49B7-9568-BB8EB47C3372}" srcOrd="3" destOrd="0" presId="urn:microsoft.com/office/officeart/2005/8/layout/target3"/>
    <dgm:cxn modelId="{33B4B03B-364F-4E7E-B159-01F9E349EC8A}" type="presParOf" srcId="{333A1088-737F-45CB-B68E-254E46348037}" destId="{A52A0455-90FF-4808-ABD0-F02540D31D5A}" srcOrd="4" destOrd="0" presId="urn:microsoft.com/office/officeart/2005/8/layout/target3"/>
    <dgm:cxn modelId="{60E7F115-DA9C-46DE-9CDD-328DDC27D123}" type="presParOf" srcId="{333A1088-737F-45CB-B68E-254E46348037}" destId="{6140AFEC-043D-4C43-A2F9-D0F5331DF3A3}" srcOrd="5" destOrd="0" presId="urn:microsoft.com/office/officeart/2005/8/layout/target3"/>
    <dgm:cxn modelId="{F16DDD98-083E-4995-A92E-687480105A67}" type="presParOf" srcId="{333A1088-737F-45CB-B68E-254E46348037}" destId="{9358AC05-5D7D-4327-9F80-1AD486AEA664}" srcOrd="6" destOrd="0" presId="urn:microsoft.com/office/officeart/2005/8/layout/target3"/>
    <dgm:cxn modelId="{6DC53F0E-51B0-420B-AE18-DE081A25DB75}" type="presParOf" srcId="{333A1088-737F-45CB-B68E-254E46348037}" destId="{313FC574-E1CD-4FB4-B054-0B805CE0447D}" srcOrd="7" destOrd="0" presId="urn:microsoft.com/office/officeart/2005/8/layout/target3"/>
    <dgm:cxn modelId="{A65EA65F-D462-4F28-A195-98A2D3B0368F}" type="presParOf" srcId="{333A1088-737F-45CB-B68E-254E46348037}" destId="{619D679B-A015-4ECF-8348-D1034C574F40}" srcOrd="8" destOrd="0" presId="urn:microsoft.com/office/officeart/2005/8/layout/target3"/>
    <dgm:cxn modelId="{9A9934F7-352B-4625-B3E3-779961E313E3}" type="presParOf" srcId="{333A1088-737F-45CB-B68E-254E46348037}" destId="{322283A8-4A27-4CDA-BAE3-F381106A9174}" srcOrd="9" destOrd="0" presId="urn:microsoft.com/office/officeart/2005/8/layout/target3"/>
    <dgm:cxn modelId="{2C960717-C07C-479D-A80D-FFAE5E740472}" type="presParOf" srcId="{333A1088-737F-45CB-B68E-254E46348037}" destId="{FFC9F71D-1B4F-4AD9-A4A6-86ADEFC8AF5C}" srcOrd="10" destOrd="0" presId="urn:microsoft.com/office/officeart/2005/8/layout/target3"/>
    <dgm:cxn modelId="{881F9BCE-21FF-47BF-BF31-8147E14D789A}" type="presParOf" srcId="{333A1088-737F-45CB-B68E-254E46348037}" destId="{25B08C86-7E15-44DC-BE7F-FFB55DD49D12}" srcOrd="11" destOrd="0" presId="urn:microsoft.com/office/officeart/2005/8/layout/target3"/>
    <dgm:cxn modelId="{77A5735C-964D-4D73-A0F1-D6DF3C6046E0}" type="presParOf" srcId="{333A1088-737F-45CB-B68E-254E46348037}" destId="{76644BE8-9D7C-4C09-B250-3D10AF48CBB7}" srcOrd="12" destOrd="0" presId="urn:microsoft.com/office/officeart/2005/8/layout/target3"/>
    <dgm:cxn modelId="{5BE244B5-C602-48CC-82FC-9ED8F2777263}" type="presParOf" srcId="{333A1088-737F-45CB-B68E-254E46348037}" destId="{EE85B701-7295-41C0-BA7A-34D3756A2AE6}" srcOrd="13" destOrd="0" presId="urn:microsoft.com/office/officeart/2005/8/layout/target3"/>
    <dgm:cxn modelId="{4374A3DC-F6A5-4B13-BFB6-25A57032E1A5}" type="presParOf" srcId="{333A1088-737F-45CB-B68E-254E46348037}" destId="{8BEBB6EC-1DAA-4CAC-8A25-BC0FCBD5DBD5}" srcOrd="14" destOrd="0" presId="urn:microsoft.com/office/officeart/2005/8/layout/target3"/>
    <dgm:cxn modelId="{48CE0B02-A80D-4D0F-8E42-3C3871AA9805}" type="presParOf" srcId="{333A1088-737F-45CB-B68E-254E46348037}" destId="{AED2198E-93D5-4001-81B4-73124B309672}" srcOrd="15" destOrd="0" presId="urn:microsoft.com/office/officeart/2005/8/layout/target3"/>
    <dgm:cxn modelId="{E79ED894-C9AB-4118-9D01-B3EA1F960E07}" type="presParOf" srcId="{333A1088-737F-45CB-B68E-254E46348037}" destId="{2BE915AB-18AA-4053-B92C-3BFC9ED204BB}" srcOrd="16" destOrd="0" presId="urn:microsoft.com/office/officeart/2005/8/layout/target3"/>
    <dgm:cxn modelId="{47407D0C-5169-4890-BA8F-4071A60673B2}" type="presParOf" srcId="{333A1088-737F-45CB-B68E-254E46348037}" destId="{6BB5E863-4638-4E1D-BFDE-399D028AC4ED}" srcOrd="17" destOrd="0" presId="urn:microsoft.com/office/officeart/2005/8/layout/target3"/>
    <dgm:cxn modelId="{CCFC9FF8-6CFF-42E2-910F-FA1B0A03376B}" type="presParOf" srcId="{333A1088-737F-45CB-B68E-254E46348037}" destId="{5A5FFA88-C948-4069-8E93-59FA12366E83}" srcOrd="18" destOrd="0" presId="urn:microsoft.com/office/officeart/2005/8/layout/target3"/>
    <dgm:cxn modelId="{6CA4A9DB-50F4-48A7-97A2-08AB4A4E2E3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Dorota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VY_32_INOVACE_165_MATEMATIKA_ČÍSLICE_5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Číslice 5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28DD5-2060-4131-9626-9B7BB57D7A1F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20660-855D-44E1-8693-7118D46508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52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77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56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8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633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6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72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54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2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338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829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54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39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17081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645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výuce na 1. stupni, pro žáky praktické </a:t>
            </a:r>
            <a:r>
              <a:rPr lang="cs-CZ" dirty="0" smtClean="0"/>
              <a:t>školy </a:t>
            </a:r>
            <a:r>
              <a:rPr lang="cs-CZ" dirty="0"/>
              <a:t>s využitím interaktivní tabule k výuce </a:t>
            </a:r>
            <a:r>
              <a:rPr lang="cs-CZ" dirty="0" smtClean="0"/>
              <a:t>předmětu Matematika.</a:t>
            </a:r>
            <a:endParaRPr lang="cs-CZ" dirty="0"/>
          </a:p>
          <a:p>
            <a:r>
              <a:rPr lang="cs-CZ" dirty="0" smtClean="0"/>
              <a:t>Žáci se seznámí s číslicí 5 a počítáním v oboru do 5, s pojmy „méně, více“ a číselnou řadou do 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05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44138"/>
            <a:ext cx="269145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518320"/>
            <a:ext cx="4316403" cy="389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99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Napiš číslici </a:t>
            </a:r>
            <a:r>
              <a:rPr lang="cs-CZ" sz="2000" b="1" dirty="0"/>
              <a:t>5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9064" y="440152"/>
            <a:ext cx="105990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0" dirty="0">
                <a:latin typeface="Gabriola" pitchFamily="82" charset="0"/>
                <a:cs typeface="Arial" pitchFamily="34" charset="0"/>
              </a:rPr>
              <a:t>5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467544" y="2060848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7544" y="3429000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69064" y="3289494"/>
            <a:ext cx="79701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0" dirty="0">
                <a:latin typeface="Gabriola" pitchFamily="82" charset="0"/>
                <a:cs typeface="Arial" pitchFamily="34" charset="0"/>
              </a:rPr>
              <a:t>5</a:t>
            </a:r>
          </a:p>
        </p:txBody>
      </p:sp>
      <p:cxnSp>
        <p:nvCxnSpPr>
          <p:cNvPr id="16" name="Přímá spojnice 15"/>
          <p:cNvCxnSpPr/>
          <p:nvPr/>
        </p:nvCxnSpPr>
        <p:spPr>
          <a:xfrm>
            <a:off x="467544" y="4437112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67544" y="5373216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671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Dokresli správně kolečka a spočítej příklady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37027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7778" y="195504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8272" y="253982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8274" y="312459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5" y="372684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8273" y="4311615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3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8274" y="489639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3524" y="5481165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139951" y="2462651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138044" y="1885555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1370272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139949" y="360662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139950" y="30218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138043" y="419139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138042" y="53609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139952" y="477617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93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správnou číslici.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23528" y="1916832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Čárový popisek 1 3"/>
          <p:cNvSpPr/>
          <p:nvPr/>
        </p:nvSpPr>
        <p:spPr>
          <a:xfrm>
            <a:off x="3591306" y="1766271"/>
            <a:ext cx="792088" cy="792088"/>
          </a:xfrm>
          <a:prstGeom prst="borderCallout1">
            <a:avLst>
              <a:gd name="adj1" fmla="val 36360"/>
              <a:gd name="adj2" fmla="val -403"/>
              <a:gd name="adj3" fmla="val 73367"/>
              <a:gd name="adj4" fmla="val -5182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355976" y="2069232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Čárový popisek 1 5"/>
          <p:cNvSpPr/>
          <p:nvPr/>
        </p:nvSpPr>
        <p:spPr>
          <a:xfrm>
            <a:off x="7452320" y="1766271"/>
            <a:ext cx="792088" cy="792088"/>
          </a:xfrm>
          <a:prstGeom prst="borderCallout1">
            <a:avLst>
              <a:gd name="adj1" fmla="val 36360"/>
              <a:gd name="adj2" fmla="val -403"/>
              <a:gd name="adj3" fmla="val 73367"/>
              <a:gd name="adj4" fmla="val -59650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23528" y="4093840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383394" y="4093840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Čárový popisek 1 8"/>
          <p:cNvSpPr/>
          <p:nvPr/>
        </p:nvSpPr>
        <p:spPr>
          <a:xfrm>
            <a:off x="3563888" y="5570004"/>
            <a:ext cx="792088" cy="792088"/>
          </a:xfrm>
          <a:prstGeom prst="borderCallout1">
            <a:avLst>
              <a:gd name="adj1" fmla="val 36360"/>
              <a:gd name="adj2" fmla="val -403"/>
              <a:gd name="adj3" fmla="val 12711"/>
              <a:gd name="adj4" fmla="val -71389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Čárový popisek 1 9"/>
          <p:cNvSpPr/>
          <p:nvPr/>
        </p:nvSpPr>
        <p:spPr>
          <a:xfrm>
            <a:off x="7452320" y="5568560"/>
            <a:ext cx="792088" cy="792088"/>
          </a:xfrm>
          <a:prstGeom prst="borderCallout1">
            <a:avLst>
              <a:gd name="adj1" fmla="val 36360"/>
              <a:gd name="adj2" fmla="val -403"/>
              <a:gd name="adj3" fmla="val 22494"/>
              <a:gd name="adj4" fmla="val -61606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66840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52" y="2751721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406" y="2069232"/>
            <a:ext cx="1182994" cy="118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87" y="20574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406" y="2686746"/>
            <a:ext cx="947936" cy="94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ergova\AppData\Local\Microsoft\Windows\Temporary Internet Files\Content.IE5\BA2B2K4Q\MC9002321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97101"/>
            <a:ext cx="705416" cy="92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rgova\AppData\Local\Microsoft\Windows\Temporary Internet Files\Content.IE5\BA2B2K4Q\MC9002321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031" y="2311494"/>
            <a:ext cx="850177" cy="11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ergova\AppData\Local\Microsoft\Windows\Temporary Internet Files\Content.IE5\BA2B2K4Q\MC9002321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0384"/>
            <a:ext cx="1027731" cy="135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ergova\AppData\Local\Microsoft\Windows\Temporary Internet Files\Content.IE5\NE310P0F\MC9003540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4140183"/>
            <a:ext cx="1504836" cy="169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678" y="4385381"/>
            <a:ext cx="1201721" cy="120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51" y="3961715"/>
            <a:ext cx="1068229" cy="10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120" y="4820742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136" y="4385381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775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Pojmy </a:t>
            </a:r>
            <a:r>
              <a:rPr lang="cs-CZ" b="1" dirty="0" smtClean="0"/>
              <a:t>méně </a:t>
            </a:r>
            <a:r>
              <a:rPr lang="cs-CZ" dirty="0" smtClean="0"/>
              <a:t>a </a:t>
            </a:r>
            <a:r>
              <a:rPr lang="cs-CZ" b="1" dirty="0" smtClean="0"/>
              <a:t>více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sz="1800" dirty="0" smtClean="0"/>
              <a:t>Škrtni, kde je méně.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488887" y="1410806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917507" y="1414420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27874" y="4093840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896036" y="4050137"/>
            <a:ext cx="3096344" cy="187220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4" y="1584441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85" y="2162229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032" y="2057400"/>
            <a:ext cx="1182994" cy="118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09" y="104790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rgova\AppData\Local\Microsoft\Windows\Temporary Internet Files\Content.IE5\PJ5AFZT5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753" y="1754704"/>
            <a:ext cx="947936" cy="94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rgova\AppData\Local\Microsoft\Windows\Temporary Internet Files\Content.IE5\BA2B2K4Q\MC9002321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561" y="1781631"/>
            <a:ext cx="850177" cy="11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ergova\AppData\Local\Microsoft\Windows\Temporary Internet Files\Content.IE5\BA2B2K4Q\MC9002321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426" y="1733706"/>
            <a:ext cx="1027731" cy="135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ergova\AppData\Local\Microsoft\Windows\Temporary Internet Files\Content.IE5\NE310P0F\MC9003540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885" y="4140183"/>
            <a:ext cx="1504836" cy="169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685" y="4385381"/>
            <a:ext cx="1201721" cy="120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565" y="3963036"/>
            <a:ext cx="1068229" cy="10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123" y="4820742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bergova\AppData\Local\Microsoft\Windows\Temporary Internet Files\Content.IE5\ECE6AYDG\MC900440389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916" y="4385381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179512" y="3573016"/>
            <a:ext cx="864096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612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Číselná řada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823504"/>
            <a:ext cx="691247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0" dirty="0" smtClean="0"/>
              <a:t>1   2   3   4   5</a:t>
            </a:r>
            <a:endParaRPr lang="cs-CZ" sz="10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4149080"/>
            <a:ext cx="691247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0" dirty="0" smtClean="0"/>
              <a:t>5   4   3   2   1</a:t>
            </a:r>
            <a:endParaRPr lang="cs-CZ" sz="10000" dirty="0"/>
          </a:p>
        </p:txBody>
      </p:sp>
    </p:spTree>
    <p:extLst>
      <p:ext uri="{BB962C8B-B14F-4D97-AF65-F5344CB8AC3E}">
        <p14:creationId xmlns:p14="http://schemas.microsoft.com/office/powerpoint/2010/main" val="942371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 první linku slož správně číselnou řadu od 1 do 5, na druhou linku od 5 do 1.</a:t>
            </a:r>
            <a:endParaRPr lang="cs-CZ" sz="24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323528" y="3645024"/>
            <a:ext cx="828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6165304"/>
            <a:ext cx="828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843808" y="2177861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80599" y="1421992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1644943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2437655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1792178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08700" y="4800927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459016" y="4073296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63239" y="4073295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57654" y="4293096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167931" y="4581128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671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04664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en-US" dirty="0" smtClean="0"/>
              <a:t>O</a:t>
            </a:r>
            <a:r>
              <a:rPr lang="cs-CZ" dirty="0" err="1" smtClean="0"/>
              <a:t>ffice.com</a:t>
            </a:r>
            <a:r>
              <a:rPr lang="en-US" dirty="0" smtClean="0"/>
              <a:t> [online].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http://office.microsoft.com/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6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248</Words>
  <Application>Microsoft Office PowerPoint</Application>
  <PresentationFormat>Předvádění na obrazovce (4:3)</PresentationFormat>
  <Paragraphs>48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Napiš číslici 5.</vt:lpstr>
      <vt:lpstr>Dokresli správně kolečka a spočítej příklady</vt:lpstr>
      <vt:lpstr>Doplň správnou číslici.</vt:lpstr>
      <vt:lpstr>Pojmy méně a více. Škrtni, kde je méně.</vt:lpstr>
      <vt:lpstr>Číselná řada</vt:lpstr>
      <vt:lpstr>Na první linku slož správně číselnou řadu od 1 do 5, na druhou linku od 5 do 1.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Bergová Barbora</dc:creator>
  <cp:lastModifiedBy>Dorota Šáchová</cp:lastModifiedBy>
  <cp:revision>16</cp:revision>
  <dcterms:created xsi:type="dcterms:W3CDTF">2013-02-19T09:48:07Z</dcterms:created>
  <dcterms:modified xsi:type="dcterms:W3CDTF">2013-04-30T12:40:23Z</dcterms:modified>
</cp:coreProperties>
</file>