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80" r:id="rId3"/>
    <p:sldId id="278" r:id="rId4"/>
    <p:sldId id="302" r:id="rId5"/>
    <p:sldId id="289" r:id="rId6"/>
    <p:sldId id="294" r:id="rId7"/>
    <p:sldId id="303" r:id="rId8"/>
    <p:sldId id="290" r:id="rId9"/>
    <p:sldId id="274" r:id="rId10"/>
    <p:sldId id="271" r:id="rId11"/>
    <p:sldId id="29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0750" autoAdjust="0"/>
  </p:normalViewPr>
  <p:slideViewPr>
    <p:cSldViewPr>
      <p:cViewPr varScale="1">
        <p:scale>
          <a:sx n="62" d="100"/>
          <a:sy n="62" d="100"/>
        </p:scale>
        <p:origin x="-1494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5010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6230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3203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6691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3696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2366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2026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1125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1351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0741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6690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229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2738" y="5013324"/>
            <a:ext cx="8518525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59732" y="2276872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ŠABLONA  32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68016" y="3253626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VY_32_INOVACE_11_28_Kůže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96108" y="767408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KŮŽE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60835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1772" y="188640"/>
            <a:ext cx="813690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Kůže</a:t>
            </a: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p</a:t>
            </a:r>
            <a:r>
              <a:rPr lang="cs-CZ" sz="2800" dirty="0" smtClean="0">
                <a:solidFill>
                  <a:schemeClr val="bg1"/>
                </a:solidFill>
              </a:rPr>
              <a:t>okrývá </a:t>
            </a:r>
            <a:r>
              <a:rPr lang="cs-CZ" sz="2800" dirty="0" smtClean="0">
                <a:solidFill>
                  <a:schemeClr val="bg1"/>
                </a:solidFill>
              </a:rPr>
              <a:t>celý povrch těla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hrání </a:t>
            </a:r>
            <a:r>
              <a:rPr lang="cs-CZ" sz="2800" dirty="0" smtClean="0">
                <a:solidFill>
                  <a:schemeClr val="bg1"/>
                </a:solidFill>
              </a:rPr>
              <a:t>tělo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r</a:t>
            </a:r>
            <a:r>
              <a:rPr lang="cs-CZ" sz="2800" dirty="0" smtClean="0">
                <a:solidFill>
                  <a:schemeClr val="bg1"/>
                </a:solidFill>
              </a:rPr>
              <a:t>egulace </a:t>
            </a:r>
            <a:r>
              <a:rPr lang="cs-CZ" sz="2800" dirty="0" smtClean="0">
                <a:solidFill>
                  <a:schemeClr val="bg1"/>
                </a:solidFill>
              </a:rPr>
              <a:t>tělesné teploty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v</a:t>
            </a:r>
            <a:r>
              <a:rPr lang="cs-CZ" sz="2800" dirty="0" smtClean="0">
                <a:solidFill>
                  <a:schemeClr val="bg1"/>
                </a:solidFill>
              </a:rPr>
              <a:t>ylučovací </a:t>
            </a:r>
            <a:r>
              <a:rPr lang="cs-CZ" sz="2800" dirty="0" smtClean="0">
                <a:solidFill>
                  <a:schemeClr val="bg1"/>
                </a:solidFill>
              </a:rPr>
              <a:t>orgán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z</a:t>
            </a:r>
            <a:r>
              <a:rPr lang="cs-CZ" sz="2800" dirty="0" smtClean="0">
                <a:solidFill>
                  <a:schemeClr val="bg1"/>
                </a:solidFill>
              </a:rPr>
              <a:t>ásobárna </a:t>
            </a:r>
            <a:r>
              <a:rPr lang="cs-CZ" sz="2800" dirty="0" smtClean="0">
                <a:solidFill>
                  <a:schemeClr val="bg1"/>
                </a:solidFill>
              </a:rPr>
              <a:t>energie – tuk v podkožním vazivu</a:t>
            </a:r>
          </a:p>
        </p:txBody>
      </p:sp>
    </p:spTree>
    <p:extLst>
      <p:ext uri="{BB962C8B-B14F-4D97-AF65-F5344CB8AC3E}">
        <p14:creationId xmlns:p14="http://schemas.microsoft.com/office/powerpoint/2010/main" xmlns="" val="526509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404664"/>
            <a:ext cx="9361040" cy="88947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                    </a:t>
            </a:r>
          </a:p>
          <a:p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                             průřez kůží</a:t>
            </a:r>
          </a:p>
          <a:p>
            <a:endParaRPr lang="cs-CZ" sz="2800" dirty="0">
              <a:solidFill>
                <a:srgbClr val="FFFF00"/>
              </a:solidFill>
            </a:endParaRPr>
          </a:p>
          <a:p>
            <a:endParaRPr lang="cs-CZ" sz="2800" dirty="0" smtClean="0">
              <a:solidFill>
                <a:srgbClr val="FFFF00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rgbClr val="FFFF00"/>
                </a:solidFill>
              </a:rPr>
              <a:t>         </a:t>
            </a:r>
            <a:r>
              <a:rPr lang="cs-CZ" sz="2800" dirty="0" smtClean="0">
                <a:solidFill>
                  <a:schemeClr val="bg1"/>
                </a:solidFill>
              </a:rPr>
              <a:t>pokožka     →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              škára     →</a:t>
            </a:r>
            <a:endParaRPr lang="cs-CZ" sz="2800" dirty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</a:rPr>
              <a:t>podkožní vazivo </a:t>
            </a:r>
            <a:r>
              <a:rPr lang="cs-CZ" sz="2800" dirty="0" smtClean="0">
                <a:solidFill>
                  <a:schemeClr val="bg1"/>
                </a:solidFill>
              </a:rPr>
              <a:t> →</a:t>
            </a:r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rgbClr val="FFFF00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4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400" dirty="0" smtClean="0">
              <a:solidFill>
                <a:srgbClr val="FFFF00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  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916832"/>
            <a:ext cx="5140424" cy="33390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31029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3313267" y="-747"/>
            <a:ext cx="2316660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Arial" charset="0"/>
                <a:cs typeface="Arial" charset="0"/>
              </a:rPr>
              <a:t>1. POKOŽKA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99592" y="692696"/>
            <a:ext cx="8064896" cy="7417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n</a:t>
            </a:r>
            <a:r>
              <a:rPr lang="cs-CZ" sz="2800" dirty="0" smtClean="0">
                <a:solidFill>
                  <a:schemeClr val="bg1"/>
                </a:solidFill>
              </a:rPr>
              <a:t>ěkolik </a:t>
            </a:r>
            <a:r>
              <a:rPr lang="cs-CZ" sz="2800" dirty="0" smtClean="0">
                <a:solidFill>
                  <a:schemeClr val="bg1"/>
                </a:solidFill>
              </a:rPr>
              <a:t>vrstev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n</a:t>
            </a:r>
            <a:r>
              <a:rPr lang="cs-CZ" sz="2800" dirty="0" smtClean="0">
                <a:solidFill>
                  <a:schemeClr val="bg1"/>
                </a:solidFill>
              </a:rPr>
              <a:t>ejspodnější </a:t>
            </a:r>
            <a:r>
              <a:rPr lang="cs-CZ" sz="2800" dirty="0" smtClean="0">
                <a:solidFill>
                  <a:schemeClr val="bg1"/>
                </a:solidFill>
              </a:rPr>
              <a:t>vrstva – dělení buněk, barvivo melanin – chrání před UV zářením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s</a:t>
            </a:r>
            <a:r>
              <a:rPr lang="cs-CZ" sz="2800" dirty="0" smtClean="0">
                <a:solidFill>
                  <a:schemeClr val="bg1"/>
                </a:solidFill>
              </a:rPr>
              <a:t>vrchní </a:t>
            </a:r>
            <a:r>
              <a:rPr lang="cs-CZ" sz="2800" dirty="0" smtClean="0">
                <a:solidFill>
                  <a:schemeClr val="bg1"/>
                </a:solidFill>
              </a:rPr>
              <a:t>vrstva – odumírá, odlupuje se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                          2. ŠKÁRA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v</a:t>
            </a:r>
            <a:r>
              <a:rPr lang="cs-CZ" sz="2800" dirty="0" smtClean="0">
                <a:solidFill>
                  <a:schemeClr val="bg1"/>
                </a:solidFill>
              </a:rPr>
              <a:t>azivová </a:t>
            </a:r>
            <a:r>
              <a:rPr lang="cs-CZ" sz="2800" dirty="0" smtClean="0">
                <a:solidFill>
                  <a:schemeClr val="bg1"/>
                </a:solidFill>
              </a:rPr>
              <a:t>tkáň – pružnost, pevnost kůže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stárnutím – vrásky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v</a:t>
            </a:r>
            <a:r>
              <a:rPr lang="cs-CZ" sz="2800" dirty="0" smtClean="0">
                <a:solidFill>
                  <a:schemeClr val="bg1"/>
                </a:solidFill>
              </a:rPr>
              <a:t>lasy</a:t>
            </a:r>
            <a:r>
              <a:rPr lang="cs-CZ" sz="2800" dirty="0" smtClean="0">
                <a:solidFill>
                  <a:schemeClr val="bg1"/>
                </a:solidFill>
              </a:rPr>
              <a:t>, nehty , chlupy, mazové žlázy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v</a:t>
            </a:r>
            <a:r>
              <a:rPr lang="cs-CZ" sz="2800" dirty="0" smtClean="0">
                <a:solidFill>
                  <a:schemeClr val="bg1"/>
                </a:solidFill>
              </a:rPr>
              <a:t>olná </a:t>
            </a:r>
            <a:r>
              <a:rPr lang="cs-CZ" sz="2800" dirty="0" smtClean="0">
                <a:solidFill>
                  <a:schemeClr val="bg1"/>
                </a:solidFill>
              </a:rPr>
              <a:t>nervová zakončení – vnímání tepla,                    chladu, tlaku, bolesti</a:t>
            </a:r>
          </a:p>
          <a:p>
            <a:pPr algn="ctr"/>
            <a:r>
              <a:rPr lang="cs-CZ" sz="2800" dirty="0">
                <a:solidFill>
                  <a:srgbClr val="FFFF00"/>
                </a:solidFill>
              </a:rPr>
              <a:t>3.PODKOŽNÍ  </a:t>
            </a:r>
            <a:r>
              <a:rPr lang="cs-CZ" sz="2800" dirty="0" smtClean="0">
                <a:solidFill>
                  <a:srgbClr val="FFFF00"/>
                </a:solidFill>
              </a:rPr>
              <a:t>VAZIVO</a:t>
            </a:r>
            <a:endParaRPr lang="cs-CZ" sz="3200" dirty="0">
              <a:solidFill>
                <a:srgbClr val="FFFF0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t</a:t>
            </a:r>
            <a:r>
              <a:rPr lang="cs-CZ" sz="2800" dirty="0" smtClean="0">
                <a:solidFill>
                  <a:schemeClr val="bg1"/>
                </a:solidFill>
              </a:rPr>
              <a:t>ukové </a:t>
            </a:r>
            <a:r>
              <a:rPr lang="cs-CZ" sz="2800" dirty="0">
                <a:solidFill>
                  <a:schemeClr val="bg1"/>
                </a:solidFill>
              </a:rPr>
              <a:t>buňky – izolační vrstva – tvar a hmotnost těla</a:t>
            </a:r>
            <a:endParaRPr lang="cs-CZ" sz="2800" dirty="0">
              <a:solidFill>
                <a:srgbClr val="FFFF00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96649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7132" y="116632"/>
            <a:ext cx="8959364" cy="82791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400" dirty="0" smtClean="0">
              <a:solidFill>
                <a:srgbClr val="FFFF00"/>
              </a:solidFill>
            </a:endParaRPr>
          </a:p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KOŽNÍ   ÚTVARY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vlasy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chlupy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obočí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řasy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nehty</a:t>
            </a:r>
            <a:endParaRPr lang="cs-CZ" sz="2400" dirty="0" smtClean="0">
              <a:solidFill>
                <a:srgbClr val="FFFF00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                                                            </a:t>
            </a:r>
            <a:endParaRPr lang="cs-CZ" sz="2400" dirty="0">
              <a:solidFill>
                <a:srgbClr val="FFFF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196752"/>
            <a:ext cx="5738880" cy="5143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86497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260648"/>
            <a:ext cx="9144000" cy="89870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Kožní žlázy</a:t>
            </a: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 po celém těle – nejvíce čelo, dlaně, chodidla, podpaží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rgbClr val="FFFF00"/>
                </a:solidFill>
              </a:rPr>
              <a:t>p</a:t>
            </a:r>
            <a:r>
              <a:rPr lang="cs-CZ" sz="2800" dirty="0" smtClean="0">
                <a:solidFill>
                  <a:srgbClr val="FFFF00"/>
                </a:solidFill>
              </a:rPr>
              <a:t>otní </a:t>
            </a:r>
            <a:r>
              <a:rPr lang="cs-CZ" sz="2800" dirty="0" smtClean="0">
                <a:solidFill>
                  <a:srgbClr val="FFFF00"/>
                </a:solidFill>
              </a:rPr>
              <a:t>žlázy </a:t>
            </a:r>
            <a:r>
              <a:rPr lang="cs-CZ" sz="2800" dirty="0" smtClean="0">
                <a:solidFill>
                  <a:schemeClr val="bg1"/>
                </a:solidFill>
              </a:rPr>
              <a:t>– ochlazují povrch těla, úprava vodního režimu. Pot – 0,5 – 1 l / den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m</a:t>
            </a:r>
            <a:r>
              <a:rPr lang="cs-CZ" sz="2800" dirty="0" smtClean="0">
                <a:solidFill>
                  <a:srgbClr val="FFFF00"/>
                </a:solidFill>
              </a:rPr>
              <a:t>azové </a:t>
            </a:r>
            <a:r>
              <a:rPr lang="cs-CZ" sz="2800" dirty="0" smtClean="0">
                <a:solidFill>
                  <a:srgbClr val="FFFF00"/>
                </a:solidFill>
              </a:rPr>
              <a:t>žlázy </a:t>
            </a:r>
            <a:r>
              <a:rPr lang="cs-CZ" sz="2800" dirty="0" smtClean="0">
                <a:solidFill>
                  <a:schemeClr val="bg1"/>
                </a:solidFill>
              </a:rPr>
              <a:t>– chrání pokožku, vlasy, chlupy před vlhkem, suchem, bakteriemi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p</a:t>
            </a:r>
            <a:r>
              <a:rPr lang="cs-CZ" sz="2800" dirty="0" smtClean="0">
                <a:solidFill>
                  <a:srgbClr val="FFFF00"/>
                </a:solidFill>
              </a:rPr>
              <a:t>achové </a:t>
            </a:r>
            <a:r>
              <a:rPr lang="cs-CZ" sz="2800" dirty="0" smtClean="0">
                <a:solidFill>
                  <a:srgbClr val="FFFF00"/>
                </a:solidFill>
              </a:rPr>
              <a:t>žlázy </a:t>
            </a:r>
            <a:r>
              <a:rPr lang="cs-CZ" sz="2800" dirty="0" smtClean="0">
                <a:solidFill>
                  <a:schemeClr val="bg1"/>
                </a:solidFill>
              </a:rPr>
              <a:t>– dodávají tělu charakteristický pach, 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v podpaží, v okolí pohlavních orgánů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m</a:t>
            </a:r>
            <a:r>
              <a:rPr lang="cs-CZ" sz="2800" dirty="0" smtClean="0">
                <a:solidFill>
                  <a:srgbClr val="FFFF00"/>
                </a:solidFill>
              </a:rPr>
              <a:t>léčné </a:t>
            </a:r>
            <a:r>
              <a:rPr lang="cs-CZ" sz="2800" dirty="0" smtClean="0">
                <a:solidFill>
                  <a:srgbClr val="FFFF00"/>
                </a:solidFill>
              </a:rPr>
              <a:t>žlázy </a:t>
            </a:r>
            <a:r>
              <a:rPr lang="cs-CZ" sz="2800" dirty="0" smtClean="0">
                <a:solidFill>
                  <a:schemeClr val="bg1"/>
                </a:solidFill>
              </a:rPr>
              <a:t>– u žen – vývoj v pubertě, mléko – 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           po narození dítěte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33748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241896"/>
            <a:ext cx="9144000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solidFill>
                  <a:srgbClr val="FFFF00"/>
                </a:solidFill>
              </a:rPr>
              <a:t>P</a:t>
            </a:r>
            <a:r>
              <a:rPr lang="cs-CZ" sz="2800" dirty="0" smtClean="0">
                <a:solidFill>
                  <a:srgbClr val="FFFF00"/>
                </a:solidFill>
              </a:rPr>
              <a:t>apilární linie</a:t>
            </a: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o</a:t>
            </a:r>
            <a:r>
              <a:rPr lang="cs-CZ" sz="2800" dirty="0" smtClean="0">
                <a:solidFill>
                  <a:schemeClr val="bg1"/>
                </a:solidFill>
              </a:rPr>
              <a:t>brazce </a:t>
            </a:r>
            <a:r>
              <a:rPr lang="cs-CZ" sz="2800" dirty="0" smtClean="0">
                <a:solidFill>
                  <a:schemeClr val="bg1"/>
                </a:solidFill>
              </a:rPr>
              <a:t>– dermatoglyfy – prsty , dlaně, plosky nohou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ěhem </a:t>
            </a:r>
            <a:r>
              <a:rPr lang="cs-CZ" sz="2800" dirty="0" smtClean="0">
                <a:solidFill>
                  <a:schemeClr val="bg1"/>
                </a:solidFill>
              </a:rPr>
              <a:t>života se nemění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ědičné</a:t>
            </a: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i</a:t>
            </a:r>
            <a:r>
              <a:rPr lang="cs-CZ" sz="2800" dirty="0" smtClean="0">
                <a:solidFill>
                  <a:schemeClr val="bg1"/>
                </a:solidFill>
              </a:rPr>
              <a:t>ndividualita </a:t>
            </a:r>
            <a:r>
              <a:rPr lang="cs-CZ" sz="2800" dirty="0" smtClean="0">
                <a:solidFill>
                  <a:schemeClr val="bg1"/>
                </a:solidFill>
              </a:rPr>
              <a:t>– význam v kriminalistice – daktyloskopie 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otisky prstů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717031"/>
            <a:ext cx="2304256" cy="2136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3" y="3436685"/>
            <a:ext cx="4123519" cy="3088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33261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2532" y="46132"/>
            <a:ext cx="9361040" cy="108645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Poranění a nemoci kůže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p</a:t>
            </a:r>
            <a:r>
              <a:rPr lang="cs-CZ" sz="2800" dirty="0" smtClean="0">
                <a:solidFill>
                  <a:schemeClr val="bg1"/>
                </a:solidFill>
              </a:rPr>
              <a:t>ovrchové </a:t>
            </a:r>
            <a:r>
              <a:rPr lang="cs-CZ" sz="2800" dirty="0" smtClean="0">
                <a:solidFill>
                  <a:schemeClr val="bg1"/>
                </a:solidFill>
              </a:rPr>
              <a:t>a hluboké rány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p</a:t>
            </a:r>
            <a:r>
              <a:rPr lang="cs-CZ" sz="2800" dirty="0" smtClean="0">
                <a:solidFill>
                  <a:schemeClr val="bg1"/>
                </a:solidFill>
              </a:rPr>
              <a:t>opáleniny</a:t>
            </a:r>
            <a:r>
              <a:rPr lang="cs-CZ" sz="2800" dirty="0" smtClean="0">
                <a:solidFill>
                  <a:schemeClr val="bg1"/>
                </a:solidFill>
              </a:rPr>
              <a:t>, omrzliny a poleptání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e</a:t>
            </a:r>
            <a:r>
              <a:rPr lang="cs-CZ" sz="2800" dirty="0" smtClean="0">
                <a:solidFill>
                  <a:schemeClr val="bg1"/>
                </a:solidFill>
              </a:rPr>
              <a:t>kzémy</a:t>
            </a:r>
            <a:r>
              <a:rPr lang="cs-CZ" sz="2800" dirty="0" smtClean="0">
                <a:solidFill>
                  <a:schemeClr val="bg1"/>
                </a:solidFill>
              </a:rPr>
              <a:t>, alergie, bradavice, opary, lupénka, akné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r</a:t>
            </a:r>
            <a:r>
              <a:rPr lang="cs-CZ" sz="2800" dirty="0" smtClean="0">
                <a:solidFill>
                  <a:schemeClr val="bg1"/>
                </a:solidFill>
              </a:rPr>
              <a:t>akovina </a:t>
            </a:r>
            <a:r>
              <a:rPr lang="cs-CZ" sz="2800" dirty="0" smtClean="0">
                <a:solidFill>
                  <a:schemeClr val="bg1"/>
                </a:solidFill>
              </a:rPr>
              <a:t>kůže – nejzávažnější onemocnění – 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 nadměrné slunění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š</a:t>
            </a:r>
            <a:r>
              <a:rPr lang="cs-CZ" sz="2800" dirty="0" smtClean="0">
                <a:solidFill>
                  <a:schemeClr val="bg1"/>
                </a:solidFill>
              </a:rPr>
              <a:t>kůdci </a:t>
            </a:r>
            <a:r>
              <a:rPr lang="cs-CZ" sz="2800" dirty="0" smtClean="0">
                <a:solidFill>
                  <a:schemeClr val="bg1"/>
                </a:solidFill>
              </a:rPr>
              <a:t>– zákožka svrabová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    </a:t>
            </a:r>
          </a:p>
          <a:p>
            <a:pPr algn="ctr"/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                                      </a:t>
            </a:r>
          </a:p>
          <a:p>
            <a:pPr algn="ctr"/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                 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001244"/>
            <a:ext cx="1962150" cy="2247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73016"/>
            <a:ext cx="3879264" cy="2560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0840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8028384" cy="70480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Kůže</a:t>
            </a:r>
          </a:p>
          <a:p>
            <a:r>
              <a:rPr lang="pl-PL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Anotace: </a:t>
            </a:r>
            <a:r>
              <a:rPr lang="pl-PL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Prezentace, ktera může sloužit jako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výkladové učivo 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Mgr. Lenka </a:t>
            </a:r>
            <a:r>
              <a:rPr lang="cs-CZ" sz="24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Senohrábková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Jazyk: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Čeština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Očekávaný 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výstup: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popíše jednotlivé orgány kožní soustavy, definuje funkci kožní soustavy a jednotlivých orgánů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Speciální </a:t>
            </a:r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potřeby: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přistup k internetu, interaktivní tabule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kůže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učebního materiálu: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interaktivity: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Aktivita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Cílová skupina: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Žák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Stupeň a typ 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vzdělávání: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základní vzdělávání – druhý stupeň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Typická věková 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skupina: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12 - 15 let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482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8108" y="188640"/>
            <a:ext cx="71287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Zdroje: 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98352" y="729308"/>
            <a:ext cx="7933332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VANĚČKOVÁ</a:t>
            </a: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, Ivana, et al. </a:t>
            </a:r>
            <a:r>
              <a:rPr lang="cs-CZ" i="1" dirty="0">
                <a:solidFill>
                  <a:schemeClr val="bg1"/>
                </a:solidFill>
                <a:latin typeface="Arial" charset="0"/>
                <a:cs typeface="Arial" charset="0"/>
              </a:rPr>
              <a:t>Přírodopis8 : učebnice pro základní školy a víceletá gymnázia</a:t>
            </a: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. nakladatelství Fraus, Plzeň 2006. Plzeň : Fraus, 2006. 128 s</a:t>
            </a: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.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http://www.google.cz/imgres?imgurl=http://galenus.cz/img/zdravi/vlasy-nehty/rez-kuzi.jpg&amp;imgrefurl=http://galenus.cz/kuze-vlasy-chlupy.php&amp;h=380&amp;w=585&amp;sz=104&amp;tbnid=VRe8007524V9uM:&amp;tbnh=85&amp;tbnw=131&amp;prev=/search%3Fq%3Dobr%25C3%25A1zky%2B-%2Bpr%25C5%25AF%25C5%2599ez%2Bk%25C5%25AF%25C5%25BE%25C3%25AD%26tbm%3Disch%26tbo%3Du&amp;zoom=1&amp;q=obr%C3%A1zky+-+pr%C5%AF%C5%99ez+k%C5%AF%C5%BE%C3%AD&amp;docid=D64BSsuUbXypDM&amp;hl=cs&amp;sa=X&amp;ei=lWTFTuPfEdCZOqv65O4O&amp;ved=0CDEQ9QEwAw&amp;dur=413</a:t>
            </a:r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http://</a:t>
            </a: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www.gamepark.cz/kozni_soustava_545750.htm</a:t>
            </a:r>
          </a:p>
          <a:p>
            <a:pPr marL="285750" lvl="0" indent="-285750">
              <a:buFont typeface="Arial" pitchFamily="34" charset="0"/>
              <a:buChar char="•"/>
            </a:pPr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lvl="0"/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lvl="0"/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397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0"/>
            <a:ext cx="9036496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Zdroje: </a:t>
            </a:r>
          </a:p>
          <a:p>
            <a:pPr marL="342900" indent="-342900" algn="ctr">
              <a:buFont typeface="Arial" pitchFamily="34" charset="0"/>
              <a:buChar char="•"/>
            </a:pPr>
            <a:r>
              <a:rPr lang="cs-CZ" sz="1400" dirty="0">
                <a:solidFill>
                  <a:schemeClr val="bg1"/>
                </a:solidFill>
              </a:rPr>
              <a:t>http://www.google.cz/imgres?imgurl=http://upload.wikimedia.org/wikipedia/commons/thumb/c/c0/Sarcoptes_scabei_2.jpg/258px-Sarcoptes_scabei_2.jpg&amp;imgrefurl=http://cs.wikipedia.org/wiki/Z%25C3%25A1ko%25C5%25BEka_svrabov%25C3%25A1&amp;h=296&amp;w=258&amp;sz=19&amp;tbnid=m2nvrU5siquxAM:&amp;tbnh=90&amp;tbnw=78&amp;prev=/search%3Fq%3Dz%25C3%25A1ko%25C5%25BEkA%2BsVRAbov%25C3%25A1%2B-%2Bobr%25C3%25A1zek%26tbm%3Disch%26tbo%3Du&amp;zoom=1&amp;q=z%C3%A1ko%C5%BEkA+sVRAbov%C3%A1+-+</a:t>
            </a:r>
            <a:r>
              <a:rPr lang="cs-CZ" sz="1400" dirty="0" smtClean="0">
                <a:solidFill>
                  <a:schemeClr val="bg1"/>
                </a:solidFill>
              </a:rPr>
              <a:t>obr%C3%A1zek&amp;docid=ZpjBbA_RNdic_M&amp;hl=cs&amp;sa=X&amp;ei=UWnFTs2aHcfoOcSLwesO&amp;sqi=2&amp;ved=0CCMQ9QEwAA&amp;dur=414</a:t>
            </a:r>
          </a:p>
          <a:p>
            <a:pPr marL="342900" indent="-342900" algn="ctr">
              <a:buFont typeface="Arial" pitchFamily="34" charset="0"/>
              <a:buChar char="•"/>
            </a:pPr>
            <a:r>
              <a:rPr lang="cs-CZ" sz="1400" dirty="0">
                <a:solidFill>
                  <a:schemeClr val="bg1"/>
                </a:solidFill>
              </a:rPr>
              <a:t>http://www.google.cz/imgres?imgurl=http://www.skudci.com/files/zakozka-svrabova-1_0.jpg&amp;imgrefurl=http://www.skudci.com/zakozka-svrabova&amp;h=462&amp;w=700&amp;sz=47&amp;tbnid=XP1D-ybXHaElcM:&amp;tbnh=90&amp;tbnw=136&amp;prev=/search%3Fq%3Dz%25C3%25A1ko%25C5%25BEkA%2BsVRAbov%25C3%25A1%2B-%2Bobr%25C3%25A1zek%26tbm%3Disch%26tbo%3Du&amp;zoom=1&amp;q=z%C3%A1ko%C5%BEkA+sVRAbov%C3%A1+-+</a:t>
            </a:r>
            <a:r>
              <a:rPr lang="cs-CZ" sz="1400" dirty="0" smtClean="0">
                <a:solidFill>
                  <a:schemeClr val="bg1"/>
                </a:solidFill>
              </a:rPr>
              <a:t>obr%C3%A1zek&amp;docid=zugFC9WUhcaasM&amp;hl=cs&amp;sa=X&amp;ei=UWnFTs2aHcfoOcSLwesO&amp;sqi=2&amp;ved=0CCYQ9QEwAQ&amp;dur=478</a:t>
            </a:r>
          </a:p>
          <a:p>
            <a:pPr marL="342900" indent="-342900" algn="ctr">
              <a:buFont typeface="Arial" pitchFamily="34" charset="0"/>
              <a:buChar char="•"/>
            </a:pPr>
            <a:r>
              <a:rPr lang="cs-CZ" sz="1400" dirty="0">
                <a:solidFill>
                  <a:schemeClr val="bg1"/>
                </a:solidFill>
              </a:rPr>
              <a:t>http://www.google.cz/imgres?q=papil%C3%A1rn%C3%AD+linie+obr%C3%A1zky&amp;hl=cs&amp;sa=X&amp;biw=1366&amp;bih=636&amp;tbm=isch&amp;prmd=imvnsb&amp;tbnid=ROXKbhnZ8FZmBM:&amp;imgrefurl=http://leccos.com/index.php/clanky/daktyloskopie&amp;docid=grZCP-zEvoOTzM&amp;imgurl=http://leccos.com/pics/pic/daktyloskopie-_</a:t>
            </a:r>
            <a:r>
              <a:rPr lang="cs-CZ" sz="1400" dirty="0" smtClean="0">
                <a:solidFill>
                  <a:schemeClr val="bg1"/>
                </a:solidFill>
              </a:rPr>
              <a:t>ukazka_otisku.jpg&amp;w=355&amp;h=330&amp;ei=JmzFTobXHqb-4QSCkLiSDQ&amp;zoom=1&amp;iact=hc&amp;vpx=532&amp;vpy=209&amp;dur=163&amp;hovh=216&amp;hovw=233&amp;tx=124&amp;ty=137&amp;sig=117801061299942515333&amp;page=1&amp;tbnh=137&amp;tbnw=147&amp;start=0&amp;ndsp=18&amp;ved=1t:429,r:14,s:0</a:t>
            </a:r>
          </a:p>
          <a:p>
            <a:pPr marL="342900" indent="-342900" algn="ctr">
              <a:buFont typeface="Arial" pitchFamily="34" charset="0"/>
              <a:buChar char="•"/>
            </a:pPr>
            <a:r>
              <a:rPr lang="cs-CZ" sz="1400" dirty="0">
                <a:solidFill>
                  <a:schemeClr val="bg1"/>
                </a:solidFill>
              </a:rPr>
              <a:t>http://www.google.cz/imgres?q=papil%C3%A1rn%C3%AD+linie+obr%C3%A1zky&amp;hl=cs&amp;sa=X&amp;biw=1366&amp;bih=636&amp;tbm=isch&amp;prmd=imvnsb&amp;tbnid=pLXtFL-aqtpd4M:&amp;imgrefurl=http://technet.idnes.cz/uriznout-si-briska-prstu-nestaci-vzor-pro-otisky-se-vam-vrati-pb7-/tec_technika.aspx%3Fc%3DA080728_203638_tec_technika_fur&amp;docid=pWU_ITqVJeaENM&amp;imgurl=http://i.idnes.cz/08/073/cl/FUR24b702_DSC04272.JPG&amp;w=328&amp;h=246&amp;ei=JmzFTobXHqb-4QSCkLiSDQ&amp;zoom=1&amp;iact=rc&amp;dur=471&amp;sig=117801061299942515333&amp;page=1&amp;tbnh=138&amp;tbnw=184&amp;start=0&amp;ndsp=18&amp;ved=1t:429,r:4,s:0&amp;tx=53&amp;ty=64</a:t>
            </a:r>
            <a:endParaRPr lang="cs-CZ" sz="14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17854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1001</TotalTime>
  <Words>433</Words>
  <Application>Microsoft Office PowerPoint</Application>
  <PresentationFormat>Předvádění na obrazovce (4:3)</PresentationFormat>
  <Paragraphs>148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expert</cp:lastModifiedBy>
  <cp:revision>110</cp:revision>
  <dcterms:created xsi:type="dcterms:W3CDTF">2011-05-04T20:13:56Z</dcterms:created>
  <dcterms:modified xsi:type="dcterms:W3CDTF">2012-03-15T09:13:47Z</dcterms:modified>
</cp:coreProperties>
</file>