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5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26988D-9E1A-47D2-A096-7147D435881A}" type="datetimeFigureOut">
              <a:rPr lang="cs-CZ" smtClean="0"/>
              <a:pPr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584" y="1628800"/>
            <a:ext cx="7067550" cy="3529013"/>
          </a:xfrm>
        </p:spPr>
        <p:txBody>
          <a:bodyPr>
            <a:normAutofit fontScale="92500" lnSpcReduction="10000"/>
          </a:bodyPr>
          <a:lstStyle/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NÁZEV: VY_42_INOVACE_07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OBDOBÍ: 2011-12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ROČNÍK: 8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OBLAST: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OBOR: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TÉMATICKÝ OKRUH: Geometrie v rovině a prostoru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TÉMA: Užití Pythagorovy věty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ANOTACE: Žáci řeší několik příkladů  na výpočty obsahů, obvodů a stran čtyřúhelníků s využitím Pythagorovy věty</a:t>
            </a:r>
            <a:r>
              <a:rPr lang="cs-CZ" sz="1600" dirty="0" smtClean="0"/>
              <a:t>. Vhodné pro samostatnou nebo skupinovou práci.</a:t>
            </a:r>
            <a:endParaRPr lang="cs-CZ" sz="16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972087" y="510421"/>
            <a:ext cx="722999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</a:t>
            </a:r>
            <a:r>
              <a:rPr lang="cs-CZ" sz="1600" b="1" dirty="0" err="1"/>
              <a:t>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</a:t>
            </a:r>
            <a:r>
              <a:rPr lang="cs-CZ" sz="1600" dirty="0" err="1"/>
              <a:t>Strašecí</a:t>
            </a:r>
            <a:endParaRPr lang="cs-CZ" sz="1600" dirty="0"/>
          </a:p>
          <a:p>
            <a:pPr algn="ctr"/>
            <a:r>
              <a:rPr lang="cs-CZ" sz="1600" dirty="0" smtClean="0"/>
              <a:t>                                                tel. 311 240 401, 311 240 400, email: </a:t>
            </a:r>
            <a:r>
              <a:rPr lang="cs-CZ" sz="1600" dirty="0" err="1" smtClean="0"/>
              <a:t>zsnovstra</a:t>
            </a:r>
            <a:r>
              <a:rPr lang="cs-CZ" sz="1600" dirty="0" smtClean="0"/>
              <a:t>@email.</a:t>
            </a:r>
            <a:r>
              <a:rPr lang="cs-CZ" sz="1600" dirty="0" err="1" smtClean="0"/>
              <a:t>cz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Užití Pythagorovy věty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b="1" dirty="0" smtClean="0">
                <a:latin typeface="Comic Sans MS" pitchFamily="66" charset="0"/>
              </a:rPr>
              <a:t>Je dán rovnoramenný trojúhelník ABC s obvodem 25 cm a základnou 7 cm. Vypočti výšku trojúhelníku.</a:t>
            </a:r>
            <a:endParaRPr lang="cs-CZ" sz="2800" b="1" dirty="0">
              <a:latin typeface="Comic Sans MS" pitchFamily="66" charset="0"/>
            </a:endParaRPr>
          </a:p>
        </p:txBody>
      </p:sp>
      <p:pic>
        <p:nvPicPr>
          <p:cNvPr id="3" name="Obrázek 2" descr="rovnoramenný.png"/>
          <p:cNvPicPr>
            <a:picLocks noChangeAspect="1"/>
          </p:cNvPicPr>
          <p:nvPr/>
        </p:nvPicPr>
        <p:blipFill>
          <a:blip r:embed="rId2" cstate="print"/>
          <a:srcRect l="16363" t="946" r="47197" b="32831"/>
          <a:stretch>
            <a:fillRect/>
          </a:stretch>
        </p:blipFill>
        <p:spPr>
          <a:xfrm>
            <a:off x="746575" y="1583795"/>
            <a:ext cx="3285365" cy="3411725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331640" y="3068960"/>
            <a:ext cx="1350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66855" y="2933945"/>
            <a:ext cx="1800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41630" y="4374105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62010" y="1898830"/>
            <a:ext cx="37804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o = z + 2r</a:t>
            </a:r>
          </a:p>
          <a:p>
            <a:r>
              <a:rPr lang="cs-CZ" sz="2400" b="1" dirty="0" smtClean="0">
                <a:latin typeface="Comic Sans MS" pitchFamily="66" charset="0"/>
              </a:rPr>
              <a:t>r = (25 – 7)/2</a:t>
            </a:r>
          </a:p>
          <a:p>
            <a:r>
              <a:rPr lang="cs-CZ" sz="2400" b="1" u="sng" dirty="0" smtClean="0">
                <a:latin typeface="Comic Sans MS" pitchFamily="66" charset="0"/>
              </a:rPr>
              <a:t>r = 9 cm</a:t>
            </a:r>
          </a:p>
          <a:p>
            <a:endParaRPr lang="cs-CZ" sz="2400" b="1" dirty="0" smtClean="0">
              <a:latin typeface="Comic Sans MS" pitchFamily="66" charset="0"/>
            </a:endParaRPr>
          </a:p>
          <a:p>
            <a:r>
              <a:rPr lang="cs-CZ" sz="2400" b="1" dirty="0" smtClean="0">
                <a:solidFill>
                  <a:srgbClr val="00B050"/>
                </a:solidFill>
                <a:latin typeface="Comic Sans MS" pitchFamily="66" charset="0"/>
              </a:rPr>
              <a:t>v</a:t>
            </a:r>
            <a:r>
              <a:rPr lang="cs-CZ" sz="2400" b="1" baseline="30000" dirty="0" smtClean="0">
                <a:solidFill>
                  <a:srgbClr val="00B050"/>
                </a:solidFill>
                <a:latin typeface="Comic Sans MS" pitchFamily="66" charset="0"/>
              </a:rPr>
              <a:t>2</a:t>
            </a:r>
            <a:r>
              <a:rPr lang="cs-CZ" sz="2400" b="1" dirty="0" smtClean="0">
                <a:solidFill>
                  <a:srgbClr val="00B050"/>
                </a:solidFill>
                <a:latin typeface="Comic Sans MS" pitchFamily="66" charset="0"/>
              </a:rPr>
              <a:t> = r</a:t>
            </a:r>
            <a:r>
              <a:rPr lang="cs-CZ" sz="2400" b="1" baseline="30000" dirty="0" smtClean="0">
                <a:solidFill>
                  <a:srgbClr val="00B050"/>
                </a:solidFill>
                <a:latin typeface="Comic Sans MS" pitchFamily="66" charset="0"/>
              </a:rPr>
              <a:t>2</a:t>
            </a:r>
            <a:r>
              <a:rPr lang="cs-CZ" sz="2400" b="1" dirty="0" smtClean="0">
                <a:solidFill>
                  <a:srgbClr val="00B050"/>
                </a:solidFill>
                <a:latin typeface="Comic Sans MS" pitchFamily="66" charset="0"/>
              </a:rPr>
              <a:t> - f</a:t>
            </a:r>
            <a:r>
              <a:rPr lang="cs-CZ" sz="2400" b="1" baseline="30000" dirty="0" smtClean="0">
                <a:solidFill>
                  <a:srgbClr val="00B050"/>
                </a:solidFill>
                <a:latin typeface="Comic Sans MS" pitchFamily="66" charset="0"/>
              </a:rPr>
              <a:t>2</a:t>
            </a:r>
          </a:p>
          <a:p>
            <a:r>
              <a:rPr lang="cs-CZ" sz="2400" b="1" dirty="0" smtClean="0">
                <a:solidFill>
                  <a:srgbClr val="00B050"/>
                </a:solidFill>
                <a:latin typeface="Comic Sans MS" pitchFamily="66" charset="0"/>
              </a:rPr>
              <a:t>v</a:t>
            </a:r>
            <a:r>
              <a:rPr lang="cs-CZ" sz="2400" b="1" baseline="30000" dirty="0" smtClean="0">
                <a:solidFill>
                  <a:srgbClr val="00B050"/>
                </a:solidFill>
                <a:latin typeface="Comic Sans MS" pitchFamily="66" charset="0"/>
              </a:rPr>
              <a:t>2</a:t>
            </a:r>
            <a:r>
              <a:rPr lang="cs-CZ" sz="2400" b="1" dirty="0" smtClean="0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cs-CZ" sz="2400" b="1" dirty="0" smtClean="0">
                <a:solidFill>
                  <a:srgbClr val="00B050"/>
                </a:solidFill>
                <a:latin typeface="Comic Sans MS" pitchFamily="66" charset="0"/>
              </a:rPr>
              <a:t>= 9</a:t>
            </a:r>
            <a:r>
              <a:rPr lang="cs-CZ" sz="2400" b="1" baseline="30000" dirty="0" smtClean="0">
                <a:solidFill>
                  <a:srgbClr val="00B050"/>
                </a:solidFill>
                <a:latin typeface="Comic Sans MS" pitchFamily="66" charset="0"/>
              </a:rPr>
              <a:t>2 </a:t>
            </a:r>
            <a:r>
              <a:rPr lang="cs-CZ" sz="2400" b="1" dirty="0" smtClean="0">
                <a:solidFill>
                  <a:srgbClr val="00B050"/>
                </a:solidFill>
                <a:latin typeface="Comic Sans MS" pitchFamily="66" charset="0"/>
              </a:rPr>
              <a:t>– 3,5</a:t>
            </a:r>
            <a:r>
              <a:rPr lang="cs-CZ" sz="2400" b="1" baseline="30000" dirty="0" smtClean="0">
                <a:solidFill>
                  <a:srgbClr val="00B050"/>
                </a:solidFill>
                <a:latin typeface="Comic Sans MS" pitchFamily="66" charset="0"/>
              </a:rPr>
              <a:t>2</a:t>
            </a:r>
          </a:p>
          <a:p>
            <a:r>
              <a:rPr lang="cs-CZ" sz="2400" b="1" dirty="0" smtClean="0">
                <a:solidFill>
                  <a:srgbClr val="00B050"/>
                </a:solidFill>
                <a:latin typeface="Comic Sans MS" pitchFamily="66" charset="0"/>
              </a:rPr>
              <a:t>v</a:t>
            </a:r>
            <a:r>
              <a:rPr lang="cs-CZ" sz="2400" b="1" baseline="30000" dirty="0" smtClean="0">
                <a:solidFill>
                  <a:srgbClr val="00B050"/>
                </a:solidFill>
                <a:latin typeface="Comic Sans MS" pitchFamily="66" charset="0"/>
              </a:rPr>
              <a:t>2</a:t>
            </a:r>
            <a:r>
              <a:rPr lang="cs-CZ" sz="2400" b="1" dirty="0" smtClean="0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cs-CZ" sz="2400" b="1" dirty="0" smtClean="0">
                <a:solidFill>
                  <a:srgbClr val="00B050"/>
                </a:solidFill>
                <a:latin typeface="Comic Sans MS" pitchFamily="66" charset="0"/>
              </a:rPr>
              <a:t>= 81 – 12,25</a:t>
            </a:r>
          </a:p>
          <a:p>
            <a:r>
              <a:rPr lang="cs-CZ" sz="2400" b="1" dirty="0" smtClean="0">
                <a:solidFill>
                  <a:srgbClr val="00B050"/>
                </a:solidFill>
                <a:latin typeface="Comic Sans MS" pitchFamily="66" charset="0"/>
              </a:rPr>
              <a:t>v</a:t>
            </a:r>
            <a:r>
              <a:rPr lang="cs-CZ" sz="2400" b="1" baseline="30000" dirty="0" smtClean="0">
                <a:solidFill>
                  <a:srgbClr val="00B050"/>
                </a:solidFill>
                <a:latin typeface="Comic Sans MS" pitchFamily="66" charset="0"/>
              </a:rPr>
              <a:t>2</a:t>
            </a:r>
            <a:r>
              <a:rPr lang="cs-CZ" sz="2400" b="1" dirty="0" smtClean="0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cs-CZ" sz="2400" b="1" dirty="0" smtClean="0">
                <a:solidFill>
                  <a:srgbClr val="00B050"/>
                </a:solidFill>
                <a:latin typeface="Comic Sans MS" pitchFamily="66" charset="0"/>
              </a:rPr>
              <a:t>= 68,75</a:t>
            </a:r>
          </a:p>
          <a:p>
            <a:r>
              <a:rPr lang="cs-CZ" sz="2400" b="1" u="dbl" dirty="0" smtClean="0">
                <a:solidFill>
                  <a:srgbClr val="00B050"/>
                </a:solidFill>
                <a:latin typeface="Comic Sans MS" pitchFamily="66" charset="0"/>
              </a:rPr>
              <a:t>v = 8,29 cm</a:t>
            </a:r>
            <a:endParaRPr lang="cs-CZ" sz="2400" b="1" u="dbl" dirty="0" smtClean="0">
              <a:solidFill>
                <a:srgbClr val="00B05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2800" b="1" dirty="0" smtClean="0">
                <a:latin typeface="Comic Sans MS" pitchFamily="66" charset="0"/>
              </a:rPr>
              <a:t>Je dán pravoúhlý lichoběžník ABCD s kratším ramenem AD. Vypočtěte délku strany BC, jestliže obsah lichoběžníku je </a:t>
            </a:r>
            <a:r>
              <a:rPr lang="cs-CZ" sz="2800" b="1" dirty="0" smtClean="0">
                <a:latin typeface="Comic Sans MS" pitchFamily="66" charset="0"/>
              </a:rPr>
              <a:t>510 </a:t>
            </a:r>
            <a:r>
              <a:rPr lang="cs-CZ" sz="2800" b="1" dirty="0" smtClean="0">
                <a:latin typeface="Comic Sans MS" pitchFamily="66" charset="0"/>
              </a:rPr>
              <a:t>cm</a:t>
            </a:r>
            <a:r>
              <a:rPr lang="cs-CZ" sz="2800" b="1" baseline="30000" dirty="0" smtClean="0">
                <a:latin typeface="Comic Sans MS" pitchFamily="66" charset="0"/>
              </a:rPr>
              <a:t>2</a:t>
            </a:r>
            <a:r>
              <a:rPr lang="cs-CZ" sz="2800" b="1" dirty="0" smtClean="0">
                <a:latin typeface="Comic Sans MS" pitchFamily="66" charset="0"/>
              </a:rPr>
              <a:t>, obsah </a:t>
            </a:r>
            <a:r>
              <a:rPr lang="el-GR" sz="2800" b="1" dirty="0" smtClean="0">
                <a:latin typeface="Comic Sans MS" pitchFamily="66" charset="0"/>
              </a:rPr>
              <a:t>Δ</a:t>
            </a:r>
            <a:r>
              <a:rPr lang="cs-CZ" sz="2800" b="1" dirty="0" smtClean="0">
                <a:latin typeface="Comic Sans MS" pitchFamily="66" charset="0"/>
              </a:rPr>
              <a:t> ACD je 150 cm</a:t>
            </a:r>
            <a:r>
              <a:rPr lang="cs-CZ" sz="2800" b="1" baseline="30000" dirty="0" smtClean="0">
                <a:latin typeface="Comic Sans MS" pitchFamily="66" charset="0"/>
              </a:rPr>
              <a:t>2</a:t>
            </a:r>
            <a:r>
              <a:rPr lang="cs-CZ" sz="2800" b="1" dirty="0" smtClean="0">
                <a:latin typeface="Comic Sans MS" pitchFamily="66" charset="0"/>
              </a:rPr>
              <a:t> a |CD| = 15 cm.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21750" y="1718810"/>
            <a:ext cx="225025" cy="1800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472100" y="1943835"/>
            <a:ext cx="36719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  <a:latin typeface="Comic Sans MS" pitchFamily="66" charset="0"/>
              </a:rPr>
              <a:t>S = (a + c) * d/2</a:t>
            </a:r>
          </a:p>
          <a:p>
            <a:r>
              <a:rPr lang="cs-CZ" sz="2400" b="1" dirty="0" smtClean="0">
                <a:solidFill>
                  <a:srgbClr val="0070C0"/>
                </a:solidFill>
                <a:latin typeface="Comic Sans MS" pitchFamily="66" charset="0"/>
              </a:rPr>
              <a:t>510 = (a + 15) * 20/2</a:t>
            </a:r>
          </a:p>
          <a:p>
            <a:r>
              <a:rPr lang="cs-CZ" sz="2400" b="1" dirty="0" smtClean="0">
                <a:solidFill>
                  <a:srgbClr val="0070C0"/>
                </a:solidFill>
                <a:latin typeface="Comic Sans MS" pitchFamily="66" charset="0"/>
              </a:rPr>
              <a:t>51 = a + 15</a:t>
            </a:r>
          </a:p>
          <a:p>
            <a:r>
              <a:rPr lang="cs-CZ" sz="2400" b="1" dirty="0" smtClean="0">
                <a:solidFill>
                  <a:srgbClr val="0070C0"/>
                </a:solidFill>
                <a:latin typeface="Comic Sans MS" pitchFamily="66" charset="0"/>
              </a:rPr>
              <a:t>a = 51 – 15</a:t>
            </a:r>
          </a:p>
          <a:p>
            <a:r>
              <a:rPr lang="cs-CZ" sz="2400" b="1" u="sng" dirty="0" smtClean="0">
                <a:solidFill>
                  <a:srgbClr val="0070C0"/>
                </a:solidFill>
                <a:latin typeface="Comic Sans MS" pitchFamily="66" charset="0"/>
              </a:rPr>
              <a:t>a = 36 cm</a:t>
            </a:r>
          </a:p>
          <a:p>
            <a:endParaRPr lang="cs-CZ" sz="2400" b="1" u="sng" dirty="0" smtClean="0">
              <a:latin typeface="Comic Sans MS" pitchFamily="66" charset="0"/>
            </a:endParaRPr>
          </a:p>
          <a:p>
            <a:endParaRPr lang="cs-CZ" sz="2400" b="1" u="sng" dirty="0" smtClean="0">
              <a:latin typeface="Comic Sans MS" pitchFamily="66" charset="0"/>
            </a:endParaRPr>
          </a:p>
          <a:p>
            <a:r>
              <a:rPr lang="cs-CZ" sz="2400" b="1" dirty="0" smtClean="0">
                <a:solidFill>
                  <a:srgbClr val="C00000"/>
                </a:solidFill>
                <a:latin typeface="Comic Sans MS" pitchFamily="66" charset="0"/>
              </a:rPr>
              <a:t>b</a:t>
            </a:r>
            <a:r>
              <a:rPr lang="cs-CZ" sz="2400" b="1" baseline="30000" dirty="0" smtClean="0">
                <a:solidFill>
                  <a:srgbClr val="C00000"/>
                </a:solidFill>
                <a:latin typeface="Comic Sans MS" pitchFamily="66" charset="0"/>
              </a:rPr>
              <a:t>2</a:t>
            </a:r>
            <a:r>
              <a:rPr lang="cs-CZ" sz="2400" b="1" dirty="0" smtClean="0">
                <a:solidFill>
                  <a:srgbClr val="C00000"/>
                </a:solidFill>
                <a:latin typeface="Comic Sans MS" pitchFamily="66" charset="0"/>
              </a:rPr>
              <a:t> = x</a:t>
            </a:r>
            <a:r>
              <a:rPr lang="cs-CZ" sz="2400" b="1" baseline="30000" dirty="0" smtClean="0">
                <a:solidFill>
                  <a:srgbClr val="C00000"/>
                </a:solidFill>
                <a:latin typeface="Comic Sans MS" pitchFamily="66" charset="0"/>
              </a:rPr>
              <a:t>2</a:t>
            </a:r>
            <a:r>
              <a:rPr lang="cs-CZ" sz="2400" b="1" dirty="0" smtClean="0">
                <a:solidFill>
                  <a:srgbClr val="C00000"/>
                </a:solidFill>
                <a:latin typeface="Comic Sans MS" pitchFamily="66" charset="0"/>
              </a:rPr>
              <a:t> + d</a:t>
            </a:r>
            <a:r>
              <a:rPr lang="cs-CZ" sz="2400" b="1" baseline="30000" dirty="0" smtClean="0">
                <a:solidFill>
                  <a:srgbClr val="C00000"/>
                </a:solidFill>
                <a:latin typeface="Comic Sans MS" pitchFamily="66" charset="0"/>
              </a:rPr>
              <a:t>2</a:t>
            </a:r>
            <a:endParaRPr lang="cs-CZ" sz="2400" b="1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r>
              <a:rPr lang="cs-CZ" sz="2400" b="1" dirty="0" smtClean="0">
                <a:solidFill>
                  <a:srgbClr val="C00000"/>
                </a:solidFill>
                <a:latin typeface="Comic Sans MS" pitchFamily="66" charset="0"/>
              </a:rPr>
              <a:t>b</a:t>
            </a:r>
            <a:r>
              <a:rPr lang="cs-CZ" sz="2400" b="1" baseline="30000" dirty="0" smtClean="0">
                <a:solidFill>
                  <a:srgbClr val="C00000"/>
                </a:solidFill>
                <a:latin typeface="Comic Sans MS" pitchFamily="66" charset="0"/>
              </a:rPr>
              <a:t>2</a:t>
            </a:r>
            <a:r>
              <a:rPr lang="cs-CZ" sz="2400" b="1" dirty="0" smtClean="0">
                <a:solidFill>
                  <a:srgbClr val="C00000"/>
                </a:solidFill>
                <a:latin typeface="Comic Sans MS" pitchFamily="66" charset="0"/>
              </a:rPr>
              <a:t> = 21</a:t>
            </a:r>
            <a:r>
              <a:rPr lang="cs-CZ" sz="2400" b="1" baseline="30000" dirty="0" smtClean="0">
                <a:solidFill>
                  <a:srgbClr val="C00000"/>
                </a:solidFill>
                <a:latin typeface="Comic Sans MS" pitchFamily="66" charset="0"/>
              </a:rPr>
              <a:t>2</a:t>
            </a:r>
            <a:r>
              <a:rPr lang="cs-CZ" sz="2400" b="1" dirty="0" smtClean="0">
                <a:solidFill>
                  <a:srgbClr val="C00000"/>
                </a:solidFill>
                <a:latin typeface="Comic Sans MS" pitchFamily="66" charset="0"/>
              </a:rPr>
              <a:t> + 20</a:t>
            </a:r>
            <a:r>
              <a:rPr lang="cs-CZ" sz="2400" b="1" baseline="30000" dirty="0" smtClean="0">
                <a:solidFill>
                  <a:srgbClr val="C00000"/>
                </a:solidFill>
                <a:latin typeface="Comic Sans MS" pitchFamily="66" charset="0"/>
              </a:rPr>
              <a:t>2</a:t>
            </a:r>
            <a:endParaRPr lang="cs-CZ" sz="2400" b="1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r>
              <a:rPr lang="cs-CZ" sz="2400" b="1" dirty="0" smtClean="0">
                <a:solidFill>
                  <a:srgbClr val="C00000"/>
                </a:solidFill>
                <a:latin typeface="Comic Sans MS" pitchFamily="66" charset="0"/>
              </a:rPr>
              <a:t>b</a:t>
            </a:r>
            <a:r>
              <a:rPr lang="cs-CZ" sz="2400" b="1" baseline="30000" dirty="0" smtClean="0">
                <a:solidFill>
                  <a:srgbClr val="C00000"/>
                </a:solidFill>
                <a:latin typeface="Comic Sans MS" pitchFamily="66" charset="0"/>
              </a:rPr>
              <a:t>2</a:t>
            </a:r>
            <a:r>
              <a:rPr lang="cs-CZ" sz="2400" b="1" dirty="0" smtClean="0">
                <a:solidFill>
                  <a:srgbClr val="C00000"/>
                </a:solidFill>
                <a:latin typeface="Comic Sans MS" pitchFamily="66" charset="0"/>
              </a:rPr>
              <a:t> = 441 +400</a:t>
            </a:r>
          </a:p>
          <a:p>
            <a:r>
              <a:rPr lang="cs-CZ" sz="2400" b="1" dirty="0" smtClean="0">
                <a:solidFill>
                  <a:srgbClr val="C00000"/>
                </a:solidFill>
                <a:latin typeface="Comic Sans MS" pitchFamily="66" charset="0"/>
              </a:rPr>
              <a:t>b</a:t>
            </a:r>
            <a:r>
              <a:rPr lang="cs-CZ" sz="2400" b="1" baseline="30000" dirty="0" smtClean="0">
                <a:solidFill>
                  <a:srgbClr val="C00000"/>
                </a:solidFill>
                <a:latin typeface="Comic Sans MS" pitchFamily="66" charset="0"/>
              </a:rPr>
              <a:t>2</a:t>
            </a:r>
            <a:r>
              <a:rPr lang="cs-CZ" sz="2400" b="1" dirty="0" smtClean="0">
                <a:solidFill>
                  <a:srgbClr val="C00000"/>
                </a:solidFill>
                <a:latin typeface="Comic Sans MS" pitchFamily="66" charset="0"/>
              </a:rPr>
              <a:t> = 41</a:t>
            </a:r>
          </a:p>
          <a:p>
            <a:r>
              <a:rPr lang="cs-CZ" sz="2400" b="1" u="dbl" dirty="0" smtClean="0">
                <a:solidFill>
                  <a:srgbClr val="C00000"/>
                </a:solidFill>
                <a:latin typeface="Comic Sans MS" pitchFamily="66" charset="0"/>
              </a:rPr>
              <a:t>b = 6,4 cm</a:t>
            </a:r>
          </a:p>
          <a:p>
            <a:endParaRPr lang="cs-CZ" u="sng" dirty="0" smtClean="0"/>
          </a:p>
          <a:p>
            <a:endParaRPr lang="cs-CZ" u="sng" dirty="0" smtClean="0"/>
          </a:p>
          <a:p>
            <a:endParaRPr lang="cs-CZ" u="sng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96625" y="4599130"/>
            <a:ext cx="3555395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  <a:latin typeface="Comic Sans MS" pitchFamily="66" charset="0"/>
              </a:rPr>
              <a:t>S</a:t>
            </a:r>
            <a:r>
              <a:rPr lang="el-GR" sz="2400" b="1" baseline="-25000" dirty="0" smtClean="0">
                <a:solidFill>
                  <a:srgbClr val="7030A0"/>
                </a:solidFill>
                <a:latin typeface="Comic Sans MS" pitchFamily="66" charset="0"/>
              </a:rPr>
              <a:t>Δ</a:t>
            </a:r>
            <a:r>
              <a:rPr lang="cs-CZ" sz="2400" b="1" baseline="-25000" dirty="0" smtClean="0">
                <a:solidFill>
                  <a:srgbClr val="7030A0"/>
                </a:solidFill>
                <a:latin typeface="Comic Sans MS" pitchFamily="66" charset="0"/>
              </a:rPr>
              <a:t>ACD</a:t>
            </a:r>
            <a:r>
              <a:rPr lang="cs-CZ" sz="2400" b="1" dirty="0" smtClean="0">
                <a:solidFill>
                  <a:srgbClr val="7030A0"/>
                </a:solidFill>
                <a:latin typeface="Comic Sans MS" pitchFamily="66" charset="0"/>
              </a:rPr>
              <a:t> = d * c/ 2</a:t>
            </a:r>
          </a:p>
          <a:p>
            <a:r>
              <a:rPr lang="cs-CZ" sz="2400" b="1" dirty="0" smtClean="0">
                <a:solidFill>
                  <a:srgbClr val="7030A0"/>
                </a:solidFill>
                <a:latin typeface="Comic Sans MS" pitchFamily="66" charset="0"/>
              </a:rPr>
              <a:t>150 = d * 15/2</a:t>
            </a:r>
          </a:p>
          <a:p>
            <a:r>
              <a:rPr lang="cs-CZ" sz="2400" b="1" dirty="0" smtClean="0">
                <a:solidFill>
                  <a:srgbClr val="7030A0"/>
                </a:solidFill>
                <a:latin typeface="Comic Sans MS" pitchFamily="66" charset="0"/>
              </a:rPr>
              <a:t>d = 150 * 2/15</a:t>
            </a:r>
          </a:p>
          <a:p>
            <a:r>
              <a:rPr lang="cs-CZ" sz="2400" b="1" u="sng" dirty="0" smtClean="0">
                <a:solidFill>
                  <a:srgbClr val="7030A0"/>
                </a:solidFill>
                <a:latin typeface="Comic Sans MS" pitchFamily="66" charset="0"/>
              </a:rPr>
              <a:t>d = 20 cm</a:t>
            </a:r>
          </a:p>
          <a:p>
            <a:endParaRPr lang="cs-CZ" dirty="0"/>
          </a:p>
        </p:txBody>
      </p:sp>
      <p:grpSp>
        <p:nvGrpSpPr>
          <p:cNvPr id="16" name="Skupina 15"/>
          <p:cNvGrpSpPr/>
          <p:nvPr/>
        </p:nvGrpSpPr>
        <p:grpSpPr>
          <a:xfrm>
            <a:off x="341530" y="1448780"/>
            <a:ext cx="4275475" cy="2707801"/>
            <a:chOff x="341530" y="1448780"/>
            <a:chExt cx="4275475" cy="2707801"/>
          </a:xfrm>
        </p:grpSpPr>
        <p:grpSp>
          <p:nvGrpSpPr>
            <p:cNvPr id="28" name="Skupina 27"/>
            <p:cNvGrpSpPr/>
            <p:nvPr/>
          </p:nvGrpSpPr>
          <p:grpSpPr>
            <a:xfrm>
              <a:off x="341530" y="1448780"/>
              <a:ext cx="4275475" cy="2707801"/>
              <a:chOff x="521550" y="818710"/>
              <a:chExt cx="4275475" cy="2707801"/>
            </a:xfrm>
          </p:grpSpPr>
          <p:pic>
            <p:nvPicPr>
              <p:cNvPr id="24" name="Obrázek 23" descr="lichob2.png"/>
              <p:cNvPicPr>
                <a:picLocks noChangeAspect="1"/>
              </p:cNvPicPr>
              <p:nvPr/>
            </p:nvPicPr>
            <p:blipFill>
              <a:blip r:embed="rId2" cstate="print"/>
              <a:srcRect l="3932" t="23714" r="37085" b="28857"/>
              <a:stretch>
                <a:fillRect/>
              </a:stretch>
            </p:blipFill>
            <p:spPr>
              <a:xfrm>
                <a:off x="521550" y="818710"/>
                <a:ext cx="4275475" cy="2707801"/>
              </a:xfrm>
              <a:prstGeom prst="rect">
                <a:avLst/>
              </a:prstGeom>
            </p:spPr>
          </p:pic>
          <p:sp>
            <p:nvSpPr>
              <p:cNvPr id="4" name="TextovéPole 3"/>
              <p:cNvSpPr txBox="1"/>
              <p:nvPr/>
            </p:nvSpPr>
            <p:spPr>
              <a:xfrm>
                <a:off x="2141730" y="908720"/>
                <a:ext cx="148516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=15 cm</a:t>
                </a:r>
                <a:endParaRPr lang="cs-CZ" dirty="0"/>
              </a:p>
            </p:txBody>
          </p:sp>
        </p:grpSp>
        <p:cxnSp>
          <p:nvCxnSpPr>
            <p:cNvPr id="12" name="Přímá spojovací šipka 11"/>
            <p:cNvCxnSpPr/>
            <p:nvPr/>
          </p:nvCxnSpPr>
          <p:spPr>
            <a:xfrm>
              <a:off x="3086835" y="3699030"/>
              <a:ext cx="1170130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sp>
          <p:nvSpPr>
            <p:cNvPr id="14" name="TextovéPole 13"/>
            <p:cNvSpPr txBox="1"/>
            <p:nvPr/>
          </p:nvSpPr>
          <p:spPr>
            <a:xfrm>
              <a:off x="3356865" y="3654025"/>
              <a:ext cx="4950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>
                  <a:solidFill>
                    <a:srgbClr val="FF9933"/>
                  </a:solidFill>
                </a:rPr>
                <a:t>x</a:t>
              </a:r>
              <a:endParaRPr lang="cs-CZ" b="1" dirty="0">
                <a:solidFill>
                  <a:srgbClr val="FF9933"/>
                </a:solidFill>
              </a:endParaRPr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2816805" y="2708920"/>
              <a:ext cx="1350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d</a:t>
              </a:r>
              <a:endParaRPr lang="cs-CZ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486</TotalTime>
  <Words>239</Words>
  <Application>Microsoft Office PowerPoint</Application>
  <PresentationFormat>Předvádění na obrazovce (4:3)</PresentationFormat>
  <Paragraphs>53</Paragraphs>
  <Slides>4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Snímek 1</vt:lpstr>
      <vt:lpstr>Užití Pythagorovy věty</vt:lpstr>
      <vt:lpstr>Je dán rovnoramenný trojúhelník ABC s obvodem 25 cm a základnou 7 cm. Vypočti výšku trojúhelníku.</vt:lpstr>
      <vt:lpstr>Je dán pravoúhlý lichoběžník ABCD s kratším ramenem AD. Vypočtěte délku strany BC, jestliže obsah lichoběžníku je 510 cm2, obsah Δ ACD je 150 cm2 a |CD| = 15 cm.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40</cp:revision>
  <dcterms:created xsi:type="dcterms:W3CDTF">2012-11-02T22:23:09Z</dcterms:created>
  <dcterms:modified xsi:type="dcterms:W3CDTF">2012-11-11T18:23:17Z</dcterms:modified>
</cp:coreProperties>
</file>