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78" r:id="rId4"/>
    <p:sldId id="302" r:id="rId5"/>
    <p:sldId id="289" r:id="rId6"/>
    <p:sldId id="294" r:id="rId7"/>
    <p:sldId id="290" r:id="rId8"/>
    <p:sldId id="274" r:id="rId9"/>
    <p:sldId id="271" r:id="rId10"/>
    <p:sldId id="29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0750" autoAdjust="0"/>
  </p:normalViewPr>
  <p:slideViewPr>
    <p:cSldViewPr>
      <p:cViewPr varScale="1">
        <p:scale>
          <a:sx n="75" d="100"/>
          <a:sy n="75" d="100"/>
        </p:scale>
        <p:origin x="-121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010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230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3203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69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69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2366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026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1125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351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0741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690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EB782-A346-48F8-8F40-D8266A01DD48}" type="datetimeFigureOut">
              <a:rPr lang="cs-CZ" smtClean="0"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29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sestra.org/Ren%C3%A1ln%C3%AD_%C5%BE%C3%ADla" TargetMode="External"/><Relationship Id="rId13" Type="http://schemas.openxmlformats.org/officeDocument/2006/relationships/hyperlink" Target="http://sestra.org/Tlust%C3%A9_st%C5%99evo" TargetMode="External"/><Relationship Id="rId3" Type="http://schemas.openxmlformats.org/officeDocument/2006/relationships/hyperlink" Target="http://sestra.org/Mo%C4%8Dovod" TargetMode="External"/><Relationship Id="rId7" Type="http://schemas.openxmlformats.org/officeDocument/2006/relationships/hyperlink" Target="http://sestra.org/Ren%C3%A1ln%C3%AD_tepna" TargetMode="External"/><Relationship Id="rId12" Type="http://schemas.openxmlformats.org/officeDocument/2006/relationships/hyperlink" Target="http://sestra.org/J%C3%A1tra" TargetMode="External"/><Relationship Id="rId2" Type="http://schemas.openxmlformats.org/officeDocument/2006/relationships/hyperlink" Target="http://sestra.org/Ledvinov%C3%A1_p%C3%A1nvi%C4%8Dk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estra.org/Nadledvina" TargetMode="External"/><Relationship Id="rId11" Type="http://schemas.openxmlformats.org/officeDocument/2006/relationships/hyperlink" Target="http://sestra.org/Spole%C4%8Dn%C3%A1_ky%C4%8Deln%C3%AD_%C5%BE%C3%ADla" TargetMode="External"/><Relationship Id="rId5" Type="http://schemas.openxmlformats.org/officeDocument/2006/relationships/hyperlink" Target="http://sestra.org/Uretra" TargetMode="External"/><Relationship Id="rId15" Type="http://schemas.openxmlformats.org/officeDocument/2006/relationships/image" Target="../media/image3.png"/><Relationship Id="rId10" Type="http://schemas.openxmlformats.org/officeDocument/2006/relationships/hyperlink" Target="http://sestra.org/Spole%C4%8Dn%C3%A1_ky%C4%8Deln%C3%AD_tepna" TargetMode="External"/><Relationship Id="rId4" Type="http://schemas.openxmlformats.org/officeDocument/2006/relationships/hyperlink" Target="http://sestra.org/Mo%C4%8Dov%C3%BD_m%C4%9Bch%C3%BD%C5%99" TargetMode="External"/><Relationship Id="rId9" Type="http://schemas.openxmlformats.org/officeDocument/2006/relationships/hyperlink" Target="http://sestra.org/Abdomin%C3%A1ln%C3%AD_aorta" TargetMode="External"/><Relationship Id="rId14" Type="http://schemas.openxmlformats.org/officeDocument/2006/relationships/hyperlink" Target="http://sestra.org/P%C3%A1nev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bynekmlcoch.cz/informace/medicina/anatomie-lidske-telo/ledvina-ledviny-obrazek-anatomie-popis-funkce-fyziologie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5013324"/>
            <a:ext cx="851852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59732" y="2276872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FF00"/>
                </a:solidFill>
              </a:rPr>
              <a:t>ŠABLONA  32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68016" y="3253626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VY_32_INOVACE_10_28_Vylučovací soustava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96108" y="767408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smtClean="0">
                <a:solidFill>
                  <a:srgbClr val="FFFF00"/>
                </a:solidFill>
              </a:rPr>
              <a:t>Vylučovací  </a:t>
            </a:r>
            <a:r>
              <a:rPr lang="cs-CZ" sz="3200" dirty="0" smtClean="0">
                <a:solidFill>
                  <a:srgbClr val="FFFF00"/>
                </a:solidFill>
              </a:rPr>
              <a:t>soustava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0835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1772" y="188640"/>
            <a:ext cx="813690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VYLUČOVACÍ  SOUSTAVA</a:t>
            </a:r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r>
              <a:rPr lang="cs-CZ" sz="2800" dirty="0" smtClean="0">
                <a:solidFill>
                  <a:srgbClr val="FFFF00"/>
                </a:solidFill>
              </a:rPr>
              <a:t>    LEDVINY</a:t>
            </a:r>
          </a:p>
          <a:p>
            <a:r>
              <a:rPr lang="cs-CZ" sz="2800" dirty="0">
                <a:solidFill>
                  <a:srgbClr val="FFFF00"/>
                </a:solidFill>
              </a:rPr>
              <a:t> </a:t>
            </a:r>
            <a:r>
              <a:rPr lang="cs-CZ" sz="2800" dirty="0" smtClean="0">
                <a:solidFill>
                  <a:srgbClr val="FFFF00"/>
                </a:solidFill>
              </a:rPr>
              <a:t>   - odstraňování škodlivých látek z těla</a:t>
            </a:r>
          </a:p>
          <a:p>
            <a:r>
              <a:rPr lang="cs-CZ" sz="2800" dirty="0">
                <a:solidFill>
                  <a:srgbClr val="FFFF00"/>
                </a:solidFill>
              </a:rPr>
              <a:t> </a:t>
            </a:r>
            <a:r>
              <a:rPr lang="cs-CZ" sz="2800" dirty="0" smtClean="0">
                <a:solidFill>
                  <a:srgbClr val="FFFF00"/>
                </a:solidFill>
              </a:rPr>
              <a:t>   - regulace objemu vody a obsahu solí v těle  </a:t>
            </a:r>
          </a:p>
          <a:p>
            <a:endParaRPr lang="cs-CZ" sz="2800" dirty="0" smtClean="0">
              <a:solidFill>
                <a:schemeClr val="bg1"/>
              </a:solidFill>
            </a:endParaRPr>
          </a:p>
          <a:p>
            <a:endParaRPr lang="cs-CZ" sz="2800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Párový orgán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Fazolovitý tvar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Uložení – bederní páteř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Tukový obal – otřesy</a:t>
            </a:r>
          </a:p>
          <a:p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852936"/>
            <a:ext cx="2773990" cy="3822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650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8857"/>
            <a:ext cx="9361040" cy="9694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FF00"/>
                </a:solidFill>
              </a:rPr>
              <a:t> </a:t>
            </a:r>
            <a:r>
              <a:rPr lang="cs-CZ" sz="2800" dirty="0" smtClean="0">
                <a:solidFill>
                  <a:srgbClr val="FFFF00"/>
                </a:solidFill>
              </a:rPr>
              <a:t>                    </a:t>
            </a:r>
          </a:p>
          <a:p>
            <a:r>
              <a:rPr lang="cs-CZ" sz="2800" dirty="0">
                <a:solidFill>
                  <a:srgbClr val="FFFF00"/>
                </a:solidFill>
              </a:rPr>
              <a:t> </a:t>
            </a:r>
            <a:r>
              <a:rPr lang="cs-CZ" sz="2800" dirty="0" smtClean="0">
                <a:solidFill>
                  <a:srgbClr val="FFFF00"/>
                </a:solidFill>
              </a:rPr>
              <a:t>               Močový systém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 smtClean="0">
              <a:solidFill>
                <a:srgbClr val="FFFF00"/>
              </a:solidFill>
            </a:endParaRPr>
          </a:p>
          <a:p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Ledvina</a:t>
            </a: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3.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2" tooltip="Ledvinová pánvička"/>
              </a:rPr>
              <a:t>Ledvinová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2" tooltip="Ledvinová pánvička"/>
              </a:rPr>
              <a:t>pánvička</a:t>
            </a: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4.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3" tooltip="Močovod"/>
              </a:rPr>
              <a:t>Močovod</a:t>
            </a: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5.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4" tooltip="Močový měchýř"/>
              </a:rPr>
              <a:t>Močový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4" tooltip="Močový měchýř"/>
              </a:rPr>
              <a:t>měchýř</a:t>
            </a: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6. </a:t>
            </a:r>
            <a:r>
              <a:rPr lang="cs-CZ" sz="2400" dirty="0" err="1">
                <a:solidFill>
                  <a:schemeClr val="accent2">
                    <a:lumMod val="75000"/>
                  </a:schemeClr>
                </a:solidFill>
                <a:hlinkClick r:id="rId5" tooltip="Uretra"/>
              </a:rPr>
              <a:t>Uretra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5" tooltip="Uretra"/>
              </a:rPr>
              <a:t> - močová trubice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br>
              <a:rPr lang="cs-CZ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7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6" tooltip="Nadledvina"/>
              </a:rPr>
              <a:t>Nadledvina</a:t>
            </a: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8.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7" tooltip="Renální tepna"/>
              </a:rPr>
              <a:t>Renální tepna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 a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8" tooltip="Renální žíla"/>
              </a:rPr>
              <a:t>renální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8" tooltip="Renální žíla"/>
              </a:rPr>
              <a:t>žíla</a:t>
            </a: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9. Dolní dutá žíla </a:t>
            </a: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10.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9" tooltip="Abdominální aorta"/>
              </a:rPr>
              <a:t>Abdominální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9" tooltip="Abdominální aorta"/>
              </a:rPr>
              <a:t>aorta</a:t>
            </a: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11.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10" tooltip="Společná kyčelní tepna"/>
              </a:rPr>
              <a:t>Společná kyčelní tepna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     a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11" tooltip="Společná kyčelní žíla"/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11" tooltip="Společná kyčelní žíla"/>
              </a:rPr>
              <a:t>žíla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12.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12" tooltip="Játra"/>
              </a:rPr>
              <a:t>Játra</a:t>
            </a: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13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13" tooltip="Tlusté střevo"/>
              </a:rPr>
              <a:t>Tlusté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13" tooltip="Tlusté střevo"/>
              </a:rPr>
              <a:t>střevo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14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14" tooltip="Pánev"/>
              </a:rPr>
              <a:t>Pánev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 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2400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2400" dirty="0" smtClean="0">
              <a:solidFill>
                <a:srgbClr val="FFFF00"/>
              </a:solidFill>
            </a:endParaRPr>
          </a:p>
          <a:p>
            <a:endParaRPr lang="cs-CZ" sz="2800" dirty="0">
              <a:solidFill>
                <a:srgbClr val="FFFF00"/>
              </a:solidFill>
            </a:endParaRPr>
          </a:p>
          <a:p>
            <a:r>
              <a:rPr lang="cs-CZ" sz="2800" dirty="0" smtClean="0">
                <a:solidFill>
                  <a:schemeClr val="bg1"/>
                </a:solidFill>
              </a:rPr>
              <a:t>   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836712"/>
            <a:ext cx="43434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02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5"/>
            <a:ext cx="3456384" cy="5184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647440" y="227854"/>
            <a:ext cx="2937022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ŘEZ  LEDVINOU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43608" y="2564904"/>
            <a:ext cx="41044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Kůra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Dřeň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Ledvinové pyramidy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Ledvinová pánvička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Močovod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64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7132" y="116632"/>
            <a:ext cx="9522976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LEDVINOVÉ  TĚLÍSKO  -  NEFRON </a:t>
            </a:r>
          </a:p>
          <a:p>
            <a:r>
              <a:rPr lang="cs-CZ" sz="2400" dirty="0">
                <a:solidFill>
                  <a:srgbClr val="FFFF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                            Základní funkční jednotka ledviny. </a:t>
            </a: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každá ledvina – 1000 000 nefronů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v </a:t>
            </a:r>
            <a:r>
              <a:rPr lang="cs-CZ" sz="2400" dirty="0">
                <a:solidFill>
                  <a:schemeClr val="bg1"/>
                </a:solidFill>
              </a:rPr>
              <a:t>ledvinovém váčku se krev filtruje a </a:t>
            </a:r>
            <a:r>
              <a:rPr lang="cs-CZ" sz="2400" dirty="0" smtClean="0">
                <a:solidFill>
                  <a:schemeClr val="bg1"/>
                </a:solidFill>
              </a:rPr>
              <a:t>vzniká </a:t>
            </a:r>
            <a:r>
              <a:rPr lang="cs-CZ" sz="2400" dirty="0" smtClean="0">
                <a:solidFill>
                  <a:srgbClr val="FFFF00"/>
                </a:solidFill>
              </a:rPr>
              <a:t>primární moč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                                                            ve sběracím kanálku – </a:t>
            </a:r>
          </a:p>
          <a:p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                                                          </a:t>
            </a:r>
            <a:r>
              <a:rPr lang="cs-CZ" sz="2400" dirty="0" smtClean="0">
                <a:solidFill>
                  <a:srgbClr val="FFFF00"/>
                </a:solidFill>
              </a:rPr>
              <a:t>definitivní moč </a:t>
            </a:r>
            <a:r>
              <a:rPr lang="cs-CZ" sz="2400" dirty="0" smtClean="0">
                <a:solidFill>
                  <a:schemeClr val="bg1"/>
                </a:solidFill>
              </a:rPr>
              <a:t>– zahuštěním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                                                          </a:t>
            </a:r>
            <a:r>
              <a:rPr lang="cs-CZ" sz="2400" dirty="0" smtClean="0">
                <a:solidFill>
                  <a:srgbClr val="FFFF00"/>
                </a:solidFill>
              </a:rPr>
              <a:t>Denně – 1,5 litru moči.</a:t>
            </a:r>
          </a:p>
          <a:p>
            <a:r>
              <a:rPr lang="cs-CZ" sz="2400" dirty="0">
                <a:solidFill>
                  <a:srgbClr val="FFFF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                                                           </a:t>
            </a:r>
            <a:endParaRPr lang="cs-CZ" sz="2400" dirty="0">
              <a:solidFill>
                <a:srgbClr val="FFFF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2" y="2852936"/>
            <a:ext cx="4960368" cy="3539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291" y="2235379"/>
            <a:ext cx="3667125" cy="293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649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260648"/>
            <a:ext cx="936104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Močovody, močový měchýř, močová trubice.</a:t>
            </a: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rgbClr val="FFFF00"/>
                </a:solidFill>
              </a:rPr>
              <a:t>Ledviny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rgbClr val="FFFF00"/>
                </a:solidFill>
              </a:rPr>
              <a:t>Močovody </a:t>
            </a:r>
            <a:r>
              <a:rPr lang="cs-CZ" sz="2800" dirty="0" smtClean="0">
                <a:solidFill>
                  <a:schemeClr val="bg1"/>
                </a:solidFill>
              </a:rPr>
              <a:t>– 25 cm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rgbClr val="FFFF00"/>
                </a:solidFill>
              </a:rPr>
              <a:t>Močový měchýř </a:t>
            </a:r>
            <a:r>
              <a:rPr lang="cs-CZ" sz="2800" dirty="0" smtClean="0">
                <a:solidFill>
                  <a:schemeClr val="bg1"/>
                </a:solidFill>
              </a:rPr>
              <a:t>– 300 – 700 ml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rgbClr val="FFFF00"/>
                </a:solidFill>
              </a:rPr>
              <a:t>Močová trubice </a:t>
            </a:r>
            <a:r>
              <a:rPr lang="cs-CZ" sz="2800" dirty="0" smtClean="0">
                <a:solidFill>
                  <a:schemeClr val="bg1"/>
                </a:solidFill>
              </a:rPr>
              <a:t>- 20 cm</a:t>
            </a: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16" y="1484784"/>
            <a:ext cx="334837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374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532" y="46132"/>
            <a:ext cx="9361040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Onemocnění ledvin</a:t>
            </a:r>
            <a:endParaRPr lang="cs-CZ" sz="2800" dirty="0">
              <a:solidFill>
                <a:srgbClr val="FFFF00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Záněty močových cest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Močové kameny</a:t>
            </a:r>
          </a:p>
          <a:p>
            <a:endParaRPr lang="cs-CZ" sz="2800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Účinná léčba – dialýza – umělá ledvina</a:t>
            </a: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r>
              <a:rPr lang="cs-CZ" sz="2800" dirty="0">
                <a:solidFill>
                  <a:srgbClr val="FFFF00"/>
                </a:solidFill>
              </a:rPr>
              <a:t> </a:t>
            </a:r>
            <a:r>
              <a:rPr lang="cs-CZ" sz="2800" dirty="0" smtClean="0">
                <a:solidFill>
                  <a:srgbClr val="FFFF00"/>
                </a:solidFill>
              </a:rPr>
              <a:t>    </a:t>
            </a:r>
          </a:p>
          <a:p>
            <a:pPr algn="ctr"/>
            <a:r>
              <a:rPr lang="cs-CZ" sz="2800" dirty="0">
                <a:solidFill>
                  <a:srgbClr val="FFFF00"/>
                </a:solidFill>
              </a:rPr>
              <a:t> </a:t>
            </a:r>
            <a:r>
              <a:rPr lang="cs-CZ" sz="2800" dirty="0" smtClean="0">
                <a:solidFill>
                  <a:srgbClr val="FFFF00"/>
                </a:solidFill>
              </a:rPr>
              <a:t>                                      </a:t>
            </a:r>
          </a:p>
          <a:p>
            <a:pPr algn="ctr"/>
            <a:r>
              <a:rPr lang="cs-CZ" sz="2800" dirty="0">
                <a:solidFill>
                  <a:srgbClr val="FFFF00"/>
                </a:solidFill>
              </a:rPr>
              <a:t> </a:t>
            </a:r>
            <a:r>
              <a:rPr lang="cs-CZ" sz="2800" dirty="0" smtClean="0">
                <a:solidFill>
                  <a:srgbClr val="FFFF00"/>
                </a:solidFill>
              </a:rPr>
              <a:t>                 </a:t>
            </a:r>
          </a:p>
          <a:p>
            <a:pPr algn="ctr"/>
            <a:endParaRPr lang="cs-CZ" sz="2800" dirty="0" smtClean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49658"/>
            <a:ext cx="2135882" cy="285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26496"/>
            <a:ext cx="5760640" cy="3864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084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034604"/>
            <a:ext cx="802838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Vylučovací  soustava</a:t>
            </a:r>
          </a:p>
          <a:p>
            <a:r>
              <a:rPr lang="pl-PL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Anotace : </a:t>
            </a:r>
            <a:r>
              <a:rPr lang="pl-P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Prezentace, ktera může sloužit jako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výkladové učivo 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Mgr. Lenka </a:t>
            </a:r>
            <a:r>
              <a:rPr lang="cs-CZ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Senohrábková</a:t>
            </a:r>
            <a:endParaRPr lang="cs-CZ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Jazyk: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Čeština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Očekávaný </a:t>
            </a: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výstup: </a:t>
            </a: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popíše jednotlivé orgány vylučovací soustavy, definuje funkci vylučovací soustavy a jednotlivých orgánů</a:t>
            </a:r>
          </a:p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Speciální </a:t>
            </a:r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vzdělávací potřeby: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přistup k internetu, interaktivní tabule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Klíčová slova: </a:t>
            </a: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ledviny, močový měchýř, moč 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Druh učebního materiálu: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Prezentace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Druh interaktivity: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Aktivita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Cílová skupina: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Žák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Stupeň a typ </a:t>
            </a: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vzdělávání: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základní vzdělávání – druhý stupeň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Typická věková </a:t>
            </a: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skupina: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12 - 15 let</a:t>
            </a: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82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88108" y="188640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Zdroje: </a:t>
            </a:r>
          </a:p>
          <a:p>
            <a:endParaRPr lang="cs-CZ" sz="2800" dirty="0">
              <a:solidFill>
                <a:schemeClr val="bg1"/>
              </a:solidFill>
            </a:endParaRPr>
          </a:p>
          <a:p>
            <a:endParaRPr lang="cs-CZ" sz="2800" dirty="0" smtClean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98352" y="729308"/>
            <a:ext cx="793333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VANĚČKOVÁ</a:t>
            </a: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</a:rPr>
              <a:t>, Ivana, et al. </a:t>
            </a:r>
            <a:r>
              <a:rPr lang="cs-CZ" i="1" dirty="0">
                <a:solidFill>
                  <a:schemeClr val="bg1"/>
                </a:solidFill>
                <a:latin typeface="Arial" charset="0"/>
                <a:cs typeface="Arial" charset="0"/>
              </a:rPr>
              <a:t>Přírodopis8 : učebnice pro základní školy a víceletá gymnázia</a:t>
            </a: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</a:rPr>
              <a:t>. nakladatelství Fraus, Plzeň 2006. Plzeň : Fraus, 2006. 128 s</a:t>
            </a:r>
            <a:r>
              <a:rPr lang="cs-CZ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</a:rPr>
              <a:t>http://www.google.cz/imgres?q=obr%C3%A1zky+ledviny&amp;hl=cs&amp;sa=X&amp;biw=1366&amp;bih=636&amp;tbm=isch&amp;prmd=imvns&amp;tbnid=21Goxos-8hgLsM:&amp;imgrefurl=http://sestra.org/Ledvina&amp;docid=jQdlwRw9-SwM1M&amp;imgurl=http://</a:t>
            </a:r>
            <a:r>
              <a:rPr lang="cs-CZ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sestra.org/images/thumb/4/4b/Mocovy_system.png/400px-Mocovy_system.png&amp;w=400&amp;h=526&amp;ei=KMfCTrnJBuKN4gT-t4WoDQ&amp;zoom=1&amp;iact=hc&amp;vpx=846&amp;vpy=163&amp;dur=838&amp;hovh=171&amp;hovw=130&amp;tx=99&amp;ty=141&amp;sig=117801061299942515333&amp;page=2&amp;tbnh=130&amp;tbnw=99&amp;start=21&amp;ndsp=25&amp;ved=1t:429,r:6,s:21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  <a:hlinkClick r:id="rId2"/>
              </a:rPr>
              <a:t>http://</a:t>
            </a:r>
            <a:r>
              <a:rPr lang="cs-CZ" dirty="0" smtClean="0">
                <a:solidFill>
                  <a:schemeClr val="bg1"/>
                </a:solidFill>
                <a:latin typeface="Arial" charset="0"/>
                <a:cs typeface="Arial" charset="0"/>
                <a:hlinkClick r:id="rId2"/>
              </a:rPr>
              <a:t>www.zbynekmlcoch.cz/informace/medicina/anatomie-lidske-telo/ledvina-ledviny-obrazek-anatomie-popis-funkce-fyziologie</a:t>
            </a:r>
            <a:endParaRPr lang="cs-CZ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</a:rPr>
              <a:t>http://www.google.cz/imgres?imgurl=http://leccos.com/pics/pic/nefron-_schema.jpg&amp;imgrefurl=http://leccos.com/index.php/clanky/nefron&amp;h=264&amp;w=370&amp;sz=39&amp;tbnid=968y9IYofjk8SM:&amp;tbnh=84&amp;tbnw=118&amp;prev=/search%3Fq%3Dobr%25C3%25A1zek%2Bnefron%26tbm%3Disch%26tbo%3Du&amp;zoom=1&amp;q=obr%C3%A1zek+nefron&amp;docid=V0o3CgVz4oCGsM&amp;sa=X&amp;ei=wNHCTunADsHb4QTh1KWVDQ&amp;ved=0CCMQ9QEwAQ&amp;dur=509</a:t>
            </a:r>
            <a:endParaRPr lang="cs-CZ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endParaRPr lang="cs-CZ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lvl="0"/>
            <a:endParaRPr lang="cs-CZ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97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108520" y="0"/>
            <a:ext cx="9252520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000" smtClean="0">
              <a:solidFill>
                <a:schemeClr val="bg1"/>
              </a:solidFill>
            </a:endParaRPr>
          </a:p>
          <a:p>
            <a:pPr algn="ctr"/>
            <a:r>
              <a:rPr lang="cs-CZ" sz="2000" smtClean="0">
                <a:solidFill>
                  <a:schemeClr val="bg1"/>
                </a:solidFill>
              </a:rPr>
              <a:t>Zdroje</a:t>
            </a:r>
            <a:r>
              <a:rPr lang="cs-CZ" sz="2000" smtClean="0">
                <a:solidFill>
                  <a:schemeClr val="bg1"/>
                </a:solidFill>
              </a:rPr>
              <a:t>: </a:t>
            </a:r>
            <a:endParaRPr lang="cs-CZ" sz="2000" smtClean="0">
              <a:solidFill>
                <a:schemeClr val="bg1"/>
              </a:solidFill>
            </a:endParaRPr>
          </a:p>
          <a:p>
            <a:pPr algn="ctr"/>
            <a:endParaRPr lang="cs-CZ" sz="2000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1400" dirty="0">
                <a:solidFill>
                  <a:schemeClr val="bg1"/>
                </a:solidFill>
              </a:rPr>
              <a:t>http://www.google.cz/imgres?imgurl=http://www.fenciforum.somee.com/Resimler/fenresimleri/nefron.jpg&amp;imgrefurl=http://skolaazdomu.wikispaces.com/vylu%25C4%258Dovac%25C3%25AD%2Bsoustava&amp;h=308&amp;w=385&amp;sz=28&amp;tbnid=01eZx7_9y3s_FM:&amp;tbnh=87&amp;tbnw=109&amp;prev=/search%3Fq%3Dfoto%2B-%2Bnefron%2Bfoto%26tbm%3Disch%26tbo%3Du&amp;zoom=1&amp;q=foto+-+</a:t>
            </a:r>
            <a:r>
              <a:rPr lang="cs-CZ" sz="1400" dirty="0" smtClean="0">
                <a:solidFill>
                  <a:schemeClr val="bg1"/>
                </a:solidFill>
              </a:rPr>
              <a:t>nefron+foto&amp;docid=0DNppXEf12Ie6M&amp;hl=cs&amp;sa=X&amp;ei=z9LCTofiIab-4QSCkLiSDQ&amp;sqi=2&amp;ved=0CDEQ9QEwAw&amp;dur=4110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400" dirty="0">
                <a:solidFill>
                  <a:schemeClr val="bg1"/>
                </a:solidFill>
              </a:rPr>
              <a:t>http://www.google.cz/imgres?q=obr%C3%A1zek+mo%C4%8Dovody+mo%C4%8Dov%C3%A1+trubice,+mo%C4%8Dov%C3%BD+m%C4%9Bch%C3%BD%C5%99&amp;hl=cs&amp;sa=X&amp;biw=1366&amp;bih=636&amp;tbm=isch&amp;prmd=imvns&amp;tbnid=c1kCdtLmi60pZM:&amp;imgrefurl=http://www.speedicath.cz/cz/mocove-ustroji.php&amp;docid=F6xFTWXSOz4NDM&amp;imgurl=http://</a:t>
            </a:r>
            <a:r>
              <a:rPr lang="cs-CZ" sz="1400" dirty="0" smtClean="0">
                <a:solidFill>
                  <a:schemeClr val="bg1"/>
                </a:solidFill>
              </a:rPr>
              <a:t>www.speedicath.cz/img/mocus.jpg&amp;w=150&amp;h=200&amp;ei=49fCTo_ME8qO4gT18NG-DQ&amp;zoom=1&amp;iact=rc&amp;dur=533&amp;sig=117801061299942515333&amp;page=3&amp;tbnh=130&amp;tbnw=100&amp;start=42&amp;ndsp=21&amp;ved=1t:429,r:11,s:42&amp;tx=33&amp;ty=37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400" dirty="0">
                <a:solidFill>
                  <a:schemeClr val="bg1"/>
                </a:solidFill>
              </a:rPr>
              <a:t>http://www.google.cz/#sclient=psy-ab&amp;hl=cs&amp;source=hp&amp;q=+obr%C3%A1zek+dialyza%C4%8Dn%C3%AD+p%C5%99%C3%ADstroj+obr%C3%A1zek&amp;pbx=1&amp;oq=+obr%C3%A1zek+dialyza%C4%8Dn%C3%AD+p%C5%99%C3%ADstroj+obr%C3%A1zek&amp;aq=f&amp;aqi=&amp;aql=&amp;gs_sm=e&amp;gs_upl=49802l53442l0l53653l9l9l0l0l0l0l213l1321l2.6.1l9l0&amp;bav=on.2,or.r_gc.r_pw.,</a:t>
            </a:r>
            <a:r>
              <a:rPr lang="cs-CZ" sz="1400" dirty="0" smtClean="0">
                <a:solidFill>
                  <a:schemeClr val="bg1"/>
                </a:solidFill>
              </a:rPr>
              <a:t>cf.osb&amp;fp=cee075e4619c083b&amp;biw=1366&amp;bih=636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400" dirty="0">
                <a:solidFill>
                  <a:schemeClr val="bg1"/>
                </a:solidFill>
              </a:rPr>
              <a:t>http://www.google.cz/imgres?imgurl=http://www.stefajir.cz/files/Dialyza.JPG&amp;imgrefurl=http://www.stefajir.cz/index.php%3Fq%3Ddialyza&amp;h=687&amp;w=1024&amp;sz=106&amp;tbnid=3WKDbmx5Fs8luM:&amp;tbnh=90&amp;tbnw=134&amp;prev=/search%3Fq%3Dobr%25C3%25A1zek%2Bdialyza%25C4%258Dn%25C3%25AD%2Bp%25C5%2599%25C3%25ADstroj%2Bobr%25C3%25A1zek%26tbm%3Disch%26tbo%3Du&amp;zoom=1&amp;q=obr%C3%A1zek+dialyza%C4%8Dn%C3%AD+p%C5%99%C3%ADstroj+obr%C3%A1zek&amp;docid=NwyQpMpkzbWheM&amp;hl=cs&amp;sa=X&amp;ei=xdvCTrOlMIeB4gSmieCCDQ&amp;ved=0CB8Q9QEwAA&amp;dur=2379</a:t>
            </a:r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85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331</Words>
  <Application>Microsoft Office PowerPoint</Application>
  <PresentationFormat>Předvádění na obrazovce (4:3)</PresentationFormat>
  <Paragraphs>119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100</cp:revision>
  <dcterms:created xsi:type="dcterms:W3CDTF">2011-05-04T20:13:56Z</dcterms:created>
  <dcterms:modified xsi:type="dcterms:W3CDTF">2011-11-15T21:51:22Z</dcterms:modified>
</cp:coreProperties>
</file>